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sldIdLst>
    <p:sldId id="342" r:id="rId2"/>
    <p:sldId id="343" r:id="rId3"/>
    <p:sldId id="344" r:id="rId4"/>
    <p:sldId id="345" r:id="rId5"/>
    <p:sldId id="362" r:id="rId6"/>
    <p:sldId id="256" r:id="rId7"/>
    <p:sldId id="349" r:id="rId8"/>
    <p:sldId id="350" r:id="rId9"/>
    <p:sldId id="278" r:id="rId10"/>
    <p:sldId id="351" r:id="rId11"/>
    <p:sldId id="352" r:id="rId12"/>
    <p:sldId id="353" r:id="rId13"/>
    <p:sldId id="354" r:id="rId14"/>
    <p:sldId id="355" r:id="rId15"/>
    <p:sldId id="356" r:id="rId16"/>
    <p:sldId id="361" r:id="rId17"/>
    <p:sldId id="357" r:id="rId18"/>
    <p:sldId id="360" r:id="rId19"/>
    <p:sldId id="358" r:id="rId20"/>
    <p:sldId id="359" r:id="rId21"/>
    <p:sldId id="328" r:id="rId22"/>
    <p:sldId id="346" r:id="rId23"/>
    <p:sldId id="347" r:id="rId24"/>
    <p:sldId id="363" r:id="rId25"/>
    <p:sldId id="377" r:id="rId26"/>
    <p:sldId id="336" r:id="rId27"/>
    <p:sldId id="338" r:id="rId28"/>
    <p:sldId id="339" r:id="rId29"/>
    <p:sldId id="340" r:id="rId30"/>
    <p:sldId id="378" r:id="rId31"/>
    <p:sldId id="379" r:id="rId32"/>
  </p:sldIdLst>
  <p:sldSz cx="12161838" cy="6858000"/>
  <p:notesSz cx="6858000" cy="9144000"/>
  <p:embeddedFontLst>
    <p:embeddedFont>
      <p:font typeface="Arial-Rounded" panose="020B0500000000000000" pitchFamily="34" charset="0"/>
      <p:regular r:id="rId34"/>
    </p:embeddedFont>
    <p:embeddedFont>
      <p:font typeface="Fira Sans Extra Condensed" panose="020B0503050000020004" pitchFamily="34" charset="0"/>
      <p:regular r:id="rId35"/>
      <p:bold r:id="rId36"/>
      <p:italic r:id="rId37"/>
      <p:boldItalic r:id="rId38"/>
    </p:embeddedFont>
    <p:embeddedFont>
      <p:font typeface="Gloria Hallelujah" panose="020B0604020202020204" charset="0"/>
      <p:regular r:id="rId39"/>
    </p:embeddedFont>
    <p:embeddedFont>
      <p:font typeface="HP001 4 hàng" panose="020B0603050302020204" pitchFamily="34" charset="0"/>
      <p:regular r:id="rId40"/>
      <p:bold r:id="rId41"/>
    </p:embeddedFont>
    <p:embeddedFont>
      <p:font typeface="Maven Pro" panose="020B0604020202020204" charset="0"/>
      <p:regular r:id="rId42"/>
      <p:bold r:id="rId43"/>
    </p:embeddedFont>
    <p:embeddedFont>
      <p:font typeface="Nunito" pitchFamily="2" charset="0"/>
      <p:regular r:id="rId44"/>
      <p:bold r:id="rId45"/>
      <p:italic r:id="rId46"/>
      <p:boldItalic r:id="rId47"/>
    </p:embeddedFont>
    <p:embeddedFont>
      <p:font typeface="Raleway" pitchFamily="2" charset="0"/>
      <p:regular r:id="rId48"/>
      <p:bold r:id="rId49"/>
      <p:italic r:id="rId50"/>
      <p:boldItalic r:id="rId51"/>
    </p:embeddedFont>
    <p:embeddedFont>
      <p:font typeface="Raleway SemiBold" pitchFamily="2" charset="0"/>
      <p:regular r:id="rId52"/>
      <p:bold r:id="rId53"/>
      <p:italic r:id="rId54"/>
      <p:boldItalic r:id="rId55"/>
    </p:embeddedFont>
    <p:embeddedFont>
      <p:font typeface="SVN-Segoe Print" panose="020B0606040200020203" pitchFamily="34" charset="0"/>
      <p:regular r:id="rId56"/>
    </p:embeddedFont>
    <p:embeddedFont>
      <p:font typeface="UTM Cookies" panose="02040603050506020204" pitchFamily="18"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AA0"/>
    <a:srgbClr val="F5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3978" autoAdjust="0"/>
  </p:normalViewPr>
  <p:slideViewPr>
    <p:cSldViewPr snapToGrid="0">
      <p:cViewPr varScale="1">
        <p:scale>
          <a:sx n="61" d="100"/>
          <a:sy n="61" d="100"/>
        </p:scale>
        <p:origin x="1056" y="66"/>
      </p:cViewPr>
      <p:guideLst/>
    </p:cSldViewPr>
  </p:slideViewPr>
  <p:notesTextViewPr>
    <p:cViewPr>
      <p:scale>
        <a:sx n="1" d="1"/>
        <a:sy n="1" d="1"/>
      </p:scale>
      <p:origin x="0" y="0"/>
    </p:cViewPr>
  </p:notesTextViewPr>
  <p:sorterViewPr>
    <p:cViewPr varScale="1">
      <p:scale>
        <a:sx n="1" d="1"/>
        <a:sy n="1" d="1"/>
      </p:scale>
      <p:origin x="0" y="-8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35731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96415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535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05716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Hđ này thầy cô có thể cho HS làm việc nhóm đôi, đổi chéo dò cho nhau</a:t>
            </a:r>
            <a:endParaRPr lang="en-US"/>
          </a:p>
        </p:txBody>
      </p:sp>
    </p:spTree>
    <p:extLst>
      <p:ext uri="{BB962C8B-B14F-4D97-AF65-F5344CB8AC3E}">
        <p14:creationId xmlns:p14="http://schemas.microsoft.com/office/powerpoint/2010/main" val="74398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số 2</a:t>
            </a:r>
          </a:p>
        </p:txBody>
      </p:sp>
    </p:spTree>
    <p:extLst>
      <p:ext uri="{BB962C8B-B14F-4D97-AF65-F5344CB8AC3E}">
        <p14:creationId xmlns:p14="http://schemas.microsoft.com/office/powerpoint/2010/main" val="3257643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File dạng ảnh cho những cô thầy gặp lỗi font</a:t>
            </a:r>
          </a:p>
        </p:txBody>
      </p:sp>
    </p:spTree>
    <p:extLst>
      <p:ext uri="{BB962C8B-B14F-4D97-AF65-F5344CB8AC3E}">
        <p14:creationId xmlns:p14="http://schemas.microsoft.com/office/powerpoint/2010/main" val="3483101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Hđ này thầy cô có thể cho HS làm việc nhóm đôi, đổi chéo dò cho nhau</a:t>
            </a:r>
            <a:endParaRPr lang="en-US"/>
          </a:p>
        </p:txBody>
      </p:sp>
    </p:spTree>
    <p:extLst>
      <p:ext uri="{BB962C8B-B14F-4D97-AF65-F5344CB8AC3E}">
        <p14:creationId xmlns:p14="http://schemas.microsoft.com/office/powerpoint/2010/main" val="729174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thêm cho HS cuốn sách TÔI ĐI HỌC </a:t>
            </a:r>
          </a:p>
        </p:txBody>
      </p:sp>
    </p:spTree>
    <p:extLst>
      <p:ext uri="{BB962C8B-B14F-4D97-AF65-F5344CB8AC3E}">
        <p14:creationId xmlns:p14="http://schemas.microsoft.com/office/powerpoint/2010/main" val="3930173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88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Chuẩn bị sách cho hoạt động đọc mở rộng tuần tới.</a:t>
            </a:r>
          </a:p>
        </p:txBody>
      </p:sp>
    </p:spTree>
    <p:extLst>
      <p:ext uri="{BB962C8B-B14F-4D97-AF65-F5344CB8AC3E}">
        <p14:creationId xmlns:p14="http://schemas.microsoft.com/office/powerpoint/2010/main" val="40921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07784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mua vở mới </a:t>
            </a:r>
          </a:p>
        </p:txBody>
      </p:sp>
    </p:spTree>
    <p:extLst>
      <p:ext uri="{BB962C8B-B14F-4D97-AF65-F5344CB8AC3E}">
        <p14:creationId xmlns:p14="http://schemas.microsoft.com/office/powerpoint/2010/main" val="116143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TỰ LÀM</a:t>
            </a:r>
          </a:p>
          <a:p>
            <a:r>
              <a:rPr lang="en-US"/>
              <a:t>GV KHUYẾN KHÍCH HS DÙNG GIẤY THỪA TRONG VỞ CẮT VÀ ĐÓNG THÀNH NHẬT KÍ </a:t>
            </a:r>
          </a:p>
        </p:txBody>
      </p:sp>
    </p:spTree>
    <p:extLst>
      <p:ext uri="{BB962C8B-B14F-4D97-AF65-F5344CB8AC3E}">
        <p14:creationId xmlns:p14="http://schemas.microsoft.com/office/powerpoint/2010/main" val="869799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KHUYẾN KHÍCH HS DÙNG GIẤY THỪA TRONG VỞ CẮT VÀ ĐÓNG THÀNH NHẬT KÍ </a:t>
            </a:r>
          </a:p>
          <a:p>
            <a:endParaRPr lang="en-US"/>
          </a:p>
        </p:txBody>
      </p:sp>
    </p:spTree>
    <p:extLst>
      <p:ext uri="{BB962C8B-B14F-4D97-AF65-F5344CB8AC3E}">
        <p14:creationId xmlns:p14="http://schemas.microsoft.com/office/powerpoint/2010/main" val="1431101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KHUYẾN KHÍCH HS DÙNG GIẤY THỪA TRONG VỞ CẮT VÀ ĐÓNG THÀNH NHẬT KÍ </a:t>
            </a:r>
          </a:p>
          <a:p>
            <a:endParaRPr lang="en-US"/>
          </a:p>
        </p:txBody>
      </p:sp>
    </p:spTree>
    <p:extLst>
      <p:ext uri="{BB962C8B-B14F-4D97-AF65-F5344CB8AC3E}">
        <p14:creationId xmlns:p14="http://schemas.microsoft.com/office/powerpoint/2010/main" val="348799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thêm đồ dung để hỗ trợ thêm cho HS </a:t>
            </a:r>
          </a:p>
        </p:txBody>
      </p:sp>
    </p:spTree>
    <p:extLst>
      <p:ext uri="{BB962C8B-B14F-4D97-AF65-F5344CB8AC3E}">
        <p14:creationId xmlns:p14="http://schemas.microsoft.com/office/powerpoint/2010/main" val="260332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dừng lại theo nhạc. HS nào cử động thì sẽ bị phạt</a:t>
            </a:r>
          </a:p>
        </p:txBody>
      </p:sp>
    </p:spTree>
    <p:extLst>
      <p:ext uri="{BB962C8B-B14F-4D97-AF65-F5344CB8AC3E}">
        <p14:creationId xmlns:p14="http://schemas.microsoft.com/office/powerpoint/2010/main" val="152459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28616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ccf3902700_0_109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ccf3902700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56173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_1_1_1">
    <p:spTree>
      <p:nvGrpSpPr>
        <p:cNvPr id="1" name="Shape 484"/>
        <p:cNvGrpSpPr/>
        <p:nvPr/>
      </p:nvGrpSpPr>
      <p:grpSpPr>
        <a:xfrm>
          <a:off x="0" y="0"/>
          <a:ext cx="0" cy="0"/>
          <a:chOff x="0" y="0"/>
          <a:chExt cx="0" cy="0"/>
        </a:xfrm>
      </p:grpSpPr>
      <p:sp>
        <p:nvSpPr>
          <p:cNvPr id="485" name="Google Shape;485;p19"/>
          <p:cNvSpPr/>
          <p:nvPr/>
        </p:nvSpPr>
        <p:spPr>
          <a:xfrm rot="5087716" flipH="1">
            <a:off x="-340024" y="-853522"/>
            <a:ext cx="3488595" cy="3626655"/>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6" name="Google Shape;486;p19"/>
          <p:cNvSpPr/>
          <p:nvPr/>
        </p:nvSpPr>
        <p:spPr>
          <a:xfrm rot="-5265980" flipH="1">
            <a:off x="9329990" y="661129"/>
            <a:ext cx="4369421" cy="179694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7" name="Google Shape;487;p19"/>
          <p:cNvSpPr/>
          <p:nvPr/>
        </p:nvSpPr>
        <p:spPr>
          <a:xfrm rot="10800000">
            <a:off x="-80402" y="5442088"/>
            <a:ext cx="5754302"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8" name="Google Shape;488;p19"/>
          <p:cNvSpPr/>
          <p:nvPr/>
        </p:nvSpPr>
        <p:spPr>
          <a:xfrm rot="-163619" flipH="1">
            <a:off x="8379816" y="4532019"/>
            <a:ext cx="4375551"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9" name="Google Shape;489;p19"/>
          <p:cNvSpPr txBox="1">
            <a:spLocks noGrp="1"/>
          </p:cNvSpPr>
          <p:nvPr>
            <p:ph type="title"/>
          </p:nvPr>
        </p:nvSpPr>
        <p:spPr>
          <a:xfrm>
            <a:off x="4506025" y="1011936"/>
            <a:ext cx="3149788"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0983" y="1126937"/>
            <a:ext cx="287197"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4" name="Google Shape;494;p19"/>
          <p:cNvGrpSpPr/>
          <p:nvPr/>
        </p:nvGrpSpPr>
        <p:grpSpPr>
          <a:xfrm rot="6524430">
            <a:off x="464890" y="3171919"/>
            <a:ext cx="372824" cy="336890"/>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8" name="Google Shape;498;p19"/>
          <p:cNvSpPr/>
          <p:nvPr/>
        </p:nvSpPr>
        <p:spPr>
          <a:xfrm rot="-2121718" flipH="1">
            <a:off x="8962622" y="30176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9" name="Google Shape;499;p19"/>
          <p:cNvSpPr/>
          <p:nvPr/>
        </p:nvSpPr>
        <p:spPr>
          <a:xfrm rot="-10799883" flipH="1">
            <a:off x="1713231" y="549031"/>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00" name="Google Shape;500;p19"/>
          <p:cNvGrpSpPr/>
          <p:nvPr/>
        </p:nvGrpSpPr>
        <p:grpSpPr>
          <a:xfrm rot="6300012">
            <a:off x="11407355" y="5234368"/>
            <a:ext cx="387720" cy="350347"/>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4" name="Google Shape;504;p19"/>
          <p:cNvSpPr/>
          <p:nvPr/>
        </p:nvSpPr>
        <p:spPr>
          <a:xfrm rot="10800000">
            <a:off x="7751476" y="536393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5" name="Google Shape;505;p19"/>
          <p:cNvSpPr/>
          <p:nvPr/>
        </p:nvSpPr>
        <p:spPr>
          <a:xfrm rot="-10431843">
            <a:off x="-72008" y="-158169"/>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65" r:id="rId6"/>
    <p:sldLayoutId id="2147483667" r:id="rId7"/>
    <p:sldLayoutId id="2147483675" r:id="rId8"/>
    <p:sldLayoutId id="2147483676" r:id="rId9"/>
    <p:sldLayoutId id="2147483677" r:id="rId10"/>
    <p:sldLayoutId id="2147483682" r:id="rId11"/>
    <p:sldLayoutId id="2147483683" r:id="rId12"/>
    <p:sldLayoutId id="2147483684"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slide" Target="slide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390" y="4534545"/>
            <a:ext cx="1798934" cy="2446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240588" y="4557327"/>
            <a:ext cx="1777170" cy="2446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468215" y="4476615"/>
            <a:ext cx="2656139" cy="2953270"/>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581449" y="4325593"/>
            <a:ext cx="3058013" cy="23317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5164F8-9CD1-2B0D-B557-A631A66523F8}"/>
              </a:ext>
            </a:extLst>
          </p:cNvPr>
          <p:cNvPicPr>
            <a:picLocks noChangeAspect="1"/>
          </p:cNvPicPr>
          <p:nvPr/>
        </p:nvPicPr>
        <p:blipFill>
          <a:blip r:embed="rId9"/>
          <a:stretch>
            <a:fillRect/>
          </a:stretch>
        </p:blipFill>
        <p:spPr>
          <a:xfrm>
            <a:off x="1676610" y="1205899"/>
            <a:ext cx="12680554" cy="3360178"/>
          </a:xfrm>
          <a:prstGeom prst="rect">
            <a:avLst/>
          </a:prstGeom>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2217082"/>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a. Em nhắn người thân mua cho mình một đồ dùng học tập.</a:t>
            </a:r>
          </a:p>
          <a:p>
            <a:pPr algn="just">
              <a:lnSpc>
                <a:spcPct val="150000"/>
              </a:lnSpc>
            </a:pPr>
            <a:r>
              <a:rPr lang="en-US" sz="3200"/>
              <a:t>b. Em nhắn bạn mang cho mình mượn cuốn truyện.</a:t>
            </a:r>
          </a:p>
        </p:txBody>
      </p:sp>
    </p:spTree>
    <p:extLst>
      <p:ext uri="{BB962C8B-B14F-4D97-AF65-F5344CB8AC3E}">
        <p14:creationId xmlns:p14="http://schemas.microsoft.com/office/powerpoint/2010/main" val="208652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2217082"/>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a. Em nhắn người thân mua cho mình một đồ dùng học tập.</a:t>
            </a:r>
          </a:p>
          <a:p>
            <a:pPr algn="just">
              <a:lnSpc>
                <a:spcPct val="150000"/>
              </a:lnSpc>
            </a:pPr>
            <a:r>
              <a:rPr lang="en-US" sz="3200"/>
              <a:t>b. Em nhắn bạn mang cho mình mượn cuốn truyện.</a:t>
            </a:r>
          </a:p>
        </p:txBody>
      </p:sp>
      <p:sp>
        <p:nvSpPr>
          <p:cNvPr id="3" name="Rectangle: Rounded Corners 2">
            <a:extLst>
              <a:ext uri="{FF2B5EF4-FFF2-40B4-BE49-F238E27FC236}">
                <a16:creationId xmlns:a16="http://schemas.microsoft.com/office/drawing/2014/main" id="{5B8BF20C-53BD-442D-FE62-C20269951DA3}"/>
              </a:ext>
            </a:extLst>
          </p:cNvPr>
          <p:cNvSpPr/>
          <p:nvPr/>
        </p:nvSpPr>
        <p:spPr>
          <a:xfrm>
            <a:off x="1479422" y="2497301"/>
            <a:ext cx="9202993" cy="4262285"/>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Gợi ý:</a:t>
            </a:r>
          </a:p>
          <a:p>
            <a:pPr algn="just"/>
            <a:r>
              <a:rPr lang="en-US" sz="4400">
                <a:solidFill>
                  <a:schemeClr val="tx1"/>
                </a:solidFill>
              </a:rPr>
              <a:t>	Ai là người nhận tin nhắn?</a:t>
            </a:r>
          </a:p>
          <a:p>
            <a:pPr algn="just"/>
            <a:r>
              <a:rPr lang="en-US" sz="4400">
                <a:solidFill>
                  <a:schemeClr val="tx1"/>
                </a:solidFill>
              </a:rPr>
              <a:t>	Nội dung em muốn nhắn là gì?</a:t>
            </a:r>
          </a:p>
          <a:p>
            <a:pPr algn="just"/>
            <a:r>
              <a:rPr lang="en-US" sz="4400">
                <a:solidFill>
                  <a:schemeClr val="tx1"/>
                </a:solidFill>
              </a:rPr>
              <a:t>	Tên người nhắn là gì?</a:t>
            </a:r>
          </a:p>
        </p:txBody>
      </p:sp>
    </p:spTree>
    <p:extLst>
      <p:ext uri="{BB962C8B-B14F-4D97-AF65-F5344CB8AC3E}">
        <p14:creationId xmlns:p14="http://schemas.microsoft.com/office/powerpoint/2010/main" val="3516388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1478418"/>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a. Em nhắn người thân mua cho mình một đồ dùng học tập.</a:t>
            </a:r>
          </a:p>
        </p:txBody>
      </p:sp>
      <p:sp>
        <p:nvSpPr>
          <p:cNvPr id="3" name="Rectangle: Rounded Corners 2">
            <a:extLst>
              <a:ext uri="{FF2B5EF4-FFF2-40B4-BE49-F238E27FC236}">
                <a16:creationId xmlns:a16="http://schemas.microsoft.com/office/drawing/2014/main" id="{5B8BF20C-53BD-442D-FE62-C20269951DA3}"/>
              </a:ext>
            </a:extLst>
          </p:cNvPr>
          <p:cNvSpPr/>
          <p:nvPr/>
        </p:nvSpPr>
        <p:spPr>
          <a:xfrm>
            <a:off x="1479422" y="2050025"/>
            <a:ext cx="9202993" cy="4262285"/>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	Bố ơi!</a:t>
            </a:r>
          </a:p>
          <a:p>
            <a:pPr algn="just"/>
            <a:r>
              <a:rPr lang="en-US" sz="4000">
                <a:solidFill>
                  <a:schemeClr val="tx1"/>
                </a:solidFill>
              </a:rPr>
              <a:t>	Hôm nay bút của con hết mực mất rồi. Con nhờ bố lát đi làm về bố mua cho con cây bút nhé! Con cảm ơn bố nhiều ạ.</a:t>
            </a:r>
          </a:p>
          <a:p>
            <a:pPr algn="ctr"/>
            <a:r>
              <a:rPr lang="en-US" sz="4000">
                <a:solidFill>
                  <a:schemeClr val="tx1"/>
                </a:solidFill>
              </a:rPr>
              <a:t>Con gái của bố:</a:t>
            </a:r>
          </a:p>
          <a:p>
            <a:pPr algn="ctr"/>
            <a:r>
              <a:rPr lang="en-US" sz="4000">
                <a:solidFill>
                  <a:schemeClr val="tx1"/>
                </a:solidFill>
              </a:rPr>
              <a:t>Huyền Diệu</a:t>
            </a:r>
          </a:p>
        </p:txBody>
      </p:sp>
    </p:spTree>
    <p:extLst>
      <p:ext uri="{BB962C8B-B14F-4D97-AF65-F5344CB8AC3E}">
        <p14:creationId xmlns:p14="http://schemas.microsoft.com/office/powerpoint/2010/main" val="741441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1478418"/>
          </a:xfrm>
          <a:prstGeom prst="rect">
            <a:avLst/>
          </a:prstGeom>
          <a:noFill/>
        </p:spPr>
        <p:txBody>
          <a:bodyPr wrap="square" rtlCol="0">
            <a:spAutoFit/>
          </a:bodyPr>
          <a:lstStyle/>
          <a:p>
            <a:pPr algn="just">
              <a:lnSpc>
                <a:spcPct val="150000"/>
              </a:lnSpc>
            </a:pPr>
            <a:r>
              <a:rPr lang="en-US" sz="3200">
                <a:solidFill>
                  <a:srgbClr val="FF0000"/>
                </a:solidFill>
              </a:rPr>
              <a:t>2</a:t>
            </a:r>
            <a:r>
              <a:rPr lang="en-US" sz="3200"/>
              <a:t>. Em hãy soạn tin nhắn theo một trong các tình huống sau:</a:t>
            </a:r>
          </a:p>
          <a:p>
            <a:pPr algn="just">
              <a:lnSpc>
                <a:spcPct val="150000"/>
              </a:lnSpc>
            </a:pPr>
            <a:r>
              <a:rPr lang="en-US" sz="3200"/>
              <a:t>b. Em nhắn bạn mang cho mình mượn cuốn truyện.</a:t>
            </a:r>
          </a:p>
        </p:txBody>
      </p:sp>
      <p:sp>
        <p:nvSpPr>
          <p:cNvPr id="3" name="Rectangle: Rounded Corners 2">
            <a:extLst>
              <a:ext uri="{FF2B5EF4-FFF2-40B4-BE49-F238E27FC236}">
                <a16:creationId xmlns:a16="http://schemas.microsoft.com/office/drawing/2014/main" id="{5B8BF20C-53BD-442D-FE62-C20269951DA3}"/>
              </a:ext>
            </a:extLst>
          </p:cNvPr>
          <p:cNvSpPr/>
          <p:nvPr/>
        </p:nvSpPr>
        <p:spPr>
          <a:xfrm>
            <a:off x="1479422" y="2050025"/>
            <a:ext cx="9202993" cy="4262285"/>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	Mình chào Thanh Tâm!</a:t>
            </a:r>
          </a:p>
          <a:p>
            <a:pPr algn="just"/>
            <a:r>
              <a:rPr lang="en-US" sz="4000">
                <a:solidFill>
                  <a:schemeClr val="tx1"/>
                </a:solidFill>
              </a:rPr>
              <a:t>	Mình rất thích cuốn sách “Tôi đi học” của bạn. Mai bạn có thể mang tới lớp cho mình mượn được không? Mình cảm ơn bạn nhiều nhé!</a:t>
            </a:r>
          </a:p>
          <a:p>
            <a:pPr algn="ctr"/>
            <a:r>
              <a:rPr lang="en-US" sz="4000">
                <a:solidFill>
                  <a:schemeClr val="tx1"/>
                </a:solidFill>
              </a:rPr>
              <a:t>Bạn của Thanh Tâm:</a:t>
            </a:r>
          </a:p>
          <a:p>
            <a:pPr algn="ctr"/>
            <a:r>
              <a:rPr lang="en-US" sz="4000">
                <a:solidFill>
                  <a:schemeClr val="tx1"/>
                </a:solidFill>
              </a:rPr>
              <a:t>Huyền Diệu</a:t>
            </a:r>
          </a:p>
        </p:txBody>
      </p:sp>
    </p:spTree>
    <p:extLst>
      <p:ext uri="{BB962C8B-B14F-4D97-AF65-F5344CB8AC3E}">
        <p14:creationId xmlns:p14="http://schemas.microsoft.com/office/powerpoint/2010/main" val="3985725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575187" y="280219"/>
            <a:ext cx="11011464" cy="1077218"/>
          </a:xfrm>
          <a:prstGeom prst="rect">
            <a:avLst/>
          </a:prstGeom>
          <a:noFill/>
        </p:spPr>
        <p:txBody>
          <a:bodyPr wrap="square" rtlCol="0">
            <a:spAutoFit/>
          </a:bodyPr>
          <a:lstStyle/>
          <a:p>
            <a:pPr algn="just"/>
            <a:r>
              <a:rPr lang="en-US" sz="3200">
                <a:solidFill>
                  <a:srgbClr val="FF0000"/>
                </a:solidFill>
              </a:rPr>
              <a:t>3</a:t>
            </a:r>
            <a:r>
              <a:rPr lang="en-US" sz="3200"/>
              <a:t>. Đọc lại tin nhắn của em, phát hiện lỗi và sửa lỗi (dùng từ, đặt câu, sắp xếp ý,…)</a:t>
            </a:r>
          </a:p>
        </p:txBody>
      </p:sp>
      <p:sp>
        <p:nvSpPr>
          <p:cNvPr id="5" name="TextBox 4">
            <a:extLst>
              <a:ext uri="{FF2B5EF4-FFF2-40B4-BE49-F238E27FC236}">
                <a16:creationId xmlns:a16="http://schemas.microsoft.com/office/drawing/2014/main" id="{4C4A6215-171D-C48D-88A1-3C992133D896}"/>
              </a:ext>
            </a:extLst>
          </p:cNvPr>
          <p:cNvSpPr txBox="1"/>
          <p:nvPr/>
        </p:nvSpPr>
        <p:spPr>
          <a:xfrm>
            <a:off x="2852930" y="6198575"/>
            <a:ext cx="6455978" cy="379206"/>
          </a:xfrm>
          <a:prstGeom prst="rect">
            <a:avLst/>
          </a:prstGeom>
          <a:noFill/>
        </p:spPr>
        <p:txBody>
          <a:bodyPr wrap="square">
            <a:spAutoFit/>
          </a:bodyPr>
          <a:lstStyle/>
          <a:p>
            <a:r>
              <a:rPr lang="en-US" b="0"/>
              <a:t>HS có thể làm việc nhóm đôi, đổi chéo dò cho nhau.</a:t>
            </a:r>
            <a:endParaRPr lang="en-US"/>
          </a:p>
        </p:txBody>
      </p:sp>
      <p:pic>
        <p:nvPicPr>
          <p:cNvPr id="7" name="Picture 6">
            <a:extLst>
              <a:ext uri="{FF2B5EF4-FFF2-40B4-BE49-F238E27FC236}">
                <a16:creationId xmlns:a16="http://schemas.microsoft.com/office/drawing/2014/main" id="{92B83FAA-9D9B-378D-D46D-7FF96F4E0489}"/>
              </a:ext>
            </a:extLst>
          </p:cNvPr>
          <p:cNvPicPr>
            <a:picLocks noChangeAspect="1"/>
          </p:cNvPicPr>
          <p:nvPr/>
        </p:nvPicPr>
        <p:blipFill>
          <a:blip r:embed="rId4"/>
          <a:stretch>
            <a:fillRect/>
          </a:stretch>
        </p:blipFill>
        <p:spPr>
          <a:xfrm>
            <a:off x="3724170" y="1989170"/>
            <a:ext cx="4713497" cy="3623353"/>
          </a:xfrm>
          <a:prstGeom prst="rect">
            <a:avLst/>
          </a:prstGeom>
        </p:spPr>
      </p:pic>
    </p:spTree>
    <p:extLst>
      <p:ext uri="{BB962C8B-B14F-4D97-AF65-F5344CB8AC3E}">
        <p14:creationId xmlns:p14="http://schemas.microsoft.com/office/powerpoint/2010/main" val="3430512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957625" y="-44461"/>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025893579"/>
              </p:ext>
            </p:extLst>
          </p:nvPr>
        </p:nvGraphicFramePr>
        <p:xfrm>
          <a:off x="0" y="89708"/>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6AAF4CCA-1C95-6959-3EAE-1459DBA349A3}"/>
              </a:ext>
            </a:extLst>
          </p:cNvPr>
          <p:cNvSpPr txBox="1"/>
          <p:nvPr/>
        </p:nvSpPr>
        <p:spPr>
          <a:xfrm>
            <a:off x="1956435" y="591706"/>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9E7547D-0035-66A2-832D-C4EDBBE0457C}"/>
              </a:ext>
            </a:extLst>
          </p:cNvPr>
          <p:cNvSpPr txBox="1"/>
          <p:nvPr/>
        </p:nvSpPr>
        <p:spPr>
          <a:xfrm>
            <a:off x="4038182" y="1602995"/>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9" name="TextBox 8">
            <a:extLst>
              <a:ext uri="{FF2B5EF4-FFF2-40B4-BE49-F238E27FC236}">
                <a16:creationId xmlns:a16="http://schemas.microsoft.com/office/drawing/2014/main" id="{3C65EC8B-C2CD-5385-0773-B311DFC93EB2}"/>
              </a:ext>
            </a:extLst>
          </p:cNvPr>
          <p:cNvSpPr txBox="1"/>
          <p:nvPr/>
        </p:nvSpPr>
        <p:spPr>
          <a:xfrm>
            <a:off x="957625" y="3665080"/>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7" name="TextBox 6">
            <a:extLst>
              <a:ext uri="{FF2B5EF4-FFF2-40B4-BE49-F238E27FC236}">
                <a16:creationId xmlns:a16="http://schemas.microsoft.com/office/drawing/2014/main" id="{70C4B03C-C994-A60A-6EF6-8771D53B4606}"/>
              </a:ext>
            </a:extLst>
          </p:cNvPr>
          <p:cNvSpPr txBox="1"/>
          <p:nvPr/>
        </p:nvSpPr>
        <p:spPr>
          <a:xfrm>
            <a:off x="3587733" y="2632881"/>
            <a:ext cx="10683308" cy="857799"/>
          </a:xfrm>
          <a:prstGeom prst="rect">
            <a:avLst/>
          </a:prstGeom>
          <a:noFill/>
        </p:spPr>
        <p:txBody>
          <a:bodyPr wrap="square" rtlCol="0">
            <a:spAutoFit/>
          </a:bodyPr>
          <a:lstStyle/>
          <a:p>
            <a:pPr defTabSz="739683">
              <a:buClrTx/>
              <a:defRPr/>
            </a:pPr>
            <a:r>
              <a:rPr lang="lt-LT" sz="4974" b="1" kern="1200">
                <a:solidFill>
                  <a:srgbClr val="7030A0"/>
                </a:solidFill>
                <a:latin typeface="HP001 4 hàng" panose="020B0603050302020204" pitchFamily="34" charset="0"/>
                <a:ea typeface="+mn-ea"/>
                <a:cs typeface="HP001 5H Normal" panose="020B0603050302020204" pitchFamily="34" charset="0"/>
              </a:rPr>
              <a:t>V</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lt-LT" sz="4974" b="1" kern="1200">
                <a:solidFill>
                  <a:srgbClr val="7030A0"/>
                </a:solidFill>
                <a:latin typeface="HP001 4 hàng" panose="020B0603050302020204" pitchFamily="34" charset="0"/>
                <a:ea typeface="+mn-ea"/>
                <a:cs typeface="HP001 5H Normal" panose="020B0603050302020204" pitchFamily="34" charset="0"/>
              </a:rPr>
              <a:t>Ğt Ǉin </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lt-LT" sz="4974" b="1" kern="1200">
                <a:solidFill>
                  <a:srgbClr val="7030A0"/>
                </a:solidFill>
                <a:latin typeface="HP001 4 hàng" panose="020B0603050302020204" pitchFamily="34" charset="0"/>
                <a:ea typeface="+mn-ea"/>
                <a:cs typeface="HP001 5H Normal" panose="020B0603050302020204" pitchFamily="34" charset="0"/>
              </a:rPr>
              <a:t>ắn</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C27EA56D-F7E8-E5E5-24DB-56E017C30A82}"/>
              </a:ext>
            </a:extLst>
          </p:cNvPr>
          <p:cNvSpPr txBox="1"/>
          <p:nvPr/>
        </p:nvSpPr>
        <p:spPr>
          <a:xfrm>
            <a:off x="1956435" y="4626758"/>
            <a:ext cx="10683308" cy="923330"/>
          </a:xfrm>
          <a:prstGeom prst="rect">
            <a:avLst/>
          </a:prstGeom>
          <a:noFill/>
        </p:spPr>
        <p:txBody>
          <a:bodyPr wrap="square" rtlCol="0">
            <a:spAutoFit/>
          </a:bodyPr>
          <a:lstStyle/>
          <a:p>
            <a:r>
              <a:rPr lang="en-US" sz="5400" b="1">
                <a:solidFill>
                  <a:srgbClr val="7030A0"/>
                </a:solidFill>
                <a:latin typeface="HP001 4 hàng" panose="020B0603050302020204" pitchFamily="34" charset="0"/>
              </a:rPr>
              <a:t>Bố </a:t>
            </a:r>
            <a:r>
              <a:rPr lang="el-GR" sz="5400" b="1">
                <a:solidFill>
                  <a:srgbClr val="7030A0"/>
                </a:solidFill>
                <a:latin typeface="HP001 4 hàng" panose="020B0603050302020204" pitchFamily="34" charset="0"/>
              </a:rPr>
              <a:t>Π</a:t>
            </a:r>
            <a:r>
              <a:rPr lang="en-US" sz="5400" b="1">
                <a:solidFill>
                  <a:srgbClr val="7030A0"/>
                </a:solidFill>
                <a:latin typeface="HP001 4 hàng" panose="020B0603050302020204" pitchFamily="34" charset="0"/>
              </a:rPr>
              <a:t>!</a:t>
            </a:r>
          </a:p>
        </p:txBody>
      </p:sp>
      <p:sp>
        <p:nvSpPr>
          <p:cNvPr id="13" name="TextBox 12">
            <a:extLst>
              <a:ext uri="{FF2B5EF4-FFF2-40B4-BE49-F238E27FC236}">
                <a16:creationId xmlns:a16="http://schemas.microsoft.com/office/drawing/2014/main" id="{C39A0D07-60F8-9381-57C4-FC868754311F}"/>
              </a:ext>
            </a:extLst>
          </p:cNvPr>
          <p:cNvSpPr txBox="1"/>
          <p:nvPr/>
        </p:nvSpPr>
        <p:spPr>
          <a:xfrm>
            <a:off x="1956434" y="5658957"/>
            <a:ext cx="11721465" cy="923330"/>
          </a:xfrm>
          <a:prstGeom prst="rect">
            <a:avLst/>
          </a:prstGeom>
          <a:noFill/>
        </p:spPr>
        <p:txBody>
          <a:bodyPr wrap="square" rtlCol="0">
            <a:spAutoFit/>
          </a:bodyPr>
          <a:lstStyle/>
          <a:p>
            <a:r>
              <a:rPr lang="en-US" sz="5400" b="1">
                <a:solidFill>
                  <a:srgbClr val="7030A0"/>
                </a:solidFill>
                <a:latin typeface="HP001 4 hàng" panose="020B0603050302020204" pitchFamily="34" charset="0"/>
              </a:rPr>
              <a:t>Hį way </a:t>
            </a:r>
            <a:r>
              <a:rPr lang="el-GR" sz="5400" b="1">
                <a:solidFill>
                  <a:srgbClr val="7030A0"/>
                </a:solidFill>
                <a:latin typeface="HP001 4 hàng" panose="020B0603050302020204" pitchFamily="34" charset="0"/>
              </a:rPr>
              <a:t>λ</a:t>
            </a:r>
            <a:r>
              <a:rPr lang="en-US" sz="5400" b="1">
                <a:solidFill>
                  <a:srgbClr val="7030A0"/>
                </a:solidFill>
                <a:latin typeface="HP001 4 hàng" panose="020B0603050302020204" pitchFamily="34" charset="0"/>
              </a:rPr>
              <a:t>Ǽt của c</a:t>
            </a:r>
            <a:r>
              <a:rPr lang="el-GR" sz="5400" b="1">
                <a:solidFill>
                  <a:srgbClr val="7030A0"/>
                </a:solidFill>
                <a:latin typeface="HP001 4 hàng" panose="020B0603050302020204" pitchFamily="34" charset="0"/>
              </a:rPr>
              <a:t>Ϊ </a:t>
            </a:r>
            <a:r>
              <a:rPr lang="en-US" sz="5400" b="1">
                <a:solidFill>
                  <a:srgbClr val="7030A0"/>
                </a:solidFill>
                <a:latin typeface="HP001 4 hàng" panose="020B0603050302020204" pitchFamily="34" charset="0"/>
              </a:rPr>
              <a:t>ǗĞt jực...</a:t>
            </a:r>
          </a:p>
        </p:txBody>
      </p:sp>
    </p:spTree>
    <p:extLst>
      <p:ext uri="{BB962C8B-B14F-4D97-AF65-F5344CB8AC3E}">
        <p14:creationId xmlns:p14="http://schemas.microsoft.com/office/powerpoint/2010/main" val="3178796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189A02-1054-2546-94DC-440DED0E4655}"/>
              </a:ext>
            </a:extLst>
          </p:cNvPr>
          <p:cNvPicPr>
            <a:picLocks noChangeAspect="1"/>
          </p:cNvPicPr>
          <p:nvPr/>
        </p:nvPicPr>
        <p:blipFill>
          <a:blip r:embed="rId3"/>
          <a:stretch>
            <a:fillRect/>
          </a:stretch>
        </p:blipFill>
        <p:spPr>
          <a:xfrm>
            <a:off x="0" y="-212910"/>
            <a:ext cx="13526814" cy="6616188"/>
          </a:xfrm>
          <a:prstGeom prst="rect">
            <a:avLst/>
          </a:prstGeom>
        </p:spPr>
      </p:pic>
    </p:spTree>
    <p:extLst>
      <p:ext uri="{BB962C8B-B14F-4D97-AF65-F5344CB8AC3E}">
        <p14:creationId xmlns:p14="http://schemas.microsoft.com/office/powerpoint/2010/main" val="366992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6B693A-3D77-D3D0-0F27-E9A5A7B93331}"/>
              </a:ext>
            </a:extLst>
          </p:cNvPr>
          <p:cNvSpPr txBox="1"/>
          <p:nvPr/>
        </p:nvSpPr>
        <p:spPr>
          <a:xfrm>
            <a:off x="1118843" y="217144"/>
            <a:ext cx="10748800" cy="1200329"/>
          </a:xfrm>
          <a:prstGeom prst="rect">
            <a:avLst/>
          </a:prstGeom>
          <a:noFill/>
        </p:spPr>
        <p:txBody>
          <a:bodyPr wrap="square" rtlCol="0">
            <a:spAutoFit/>
          </a:bodyPr>
          <a:lstStyle/>
          <a:p>
            <a:pPr algn="just"/>
            <a:r>
              <a:rPr lang="en-US" sz="2400">
                <a:solidFill>
                  <a:schemeClr val="tx1"/>
                </a:solidFill>
              </a:rPr>
              <a:t>Tìm đọc câu chuyện, bài văn, bài thơ,… viết về những hoạt động yêu thích của trẻ em.</a:t>
            </a:r>
          </a:p>
          <a:p>
            <a:pPr algn="just"/>
            <a:r>
              <a:rPr lang="en-US" sz="2400">
                <a:solidFill>
                  <a:schemeClr val="tx1"/>
                </a:solidFill>
              </a:rPr>
              <a:t>Ví dụ:</a:t>
            </a:r>
          </a:p>
        </p:txBody>
      </p:sp>
      <p:pic>
        <p:nvPicPr>
          <p:cNvPr id="4" name="Picture 3">
            <a:extLst>
              <a:ext uri="{FF2B5EF4-FFF2-40B4-BE49-F238E27FC236}">
                <a16:creationId xmlns:a16="http://schemas.microsoft.com/office/drawing/2014/main" id="{2CD59724-BE9B-C83D-6298-5E9A4BF8546B}"/>
              </a:ext>
            </a:extLst>
          </p:cNvPr>
          <p:cNvPicPr>
            <a:picLocks noChangeAspect="1"/>
          </p:cNvPicPr>
          <p:nvPr/>
        </p:nvPicPr>
        <p:blipFill>
          <a:blip r:embed="rId4"/>
          <a:stretch>
            <a:fillRect/>
          </a:stretch>
        </p:blipFill>
        <p:spPr>
          <a:xfrm>
            <a:off x="231133" y="217144"/>
            <a:ext cx="869864" cy="714957"/>
          </a:xfrm>
          <a:prstGeom prst="rect">
            <a:avLst/>
          </a:prstGeom>
        </p:spPr>
      </p:pic>
      <p:pic>
        <p:nvPicPr>
          <p:cNvPr id="8" name="Picture 7">
            <a:extLst>
              <a:ext uri="{FF2B5EF4-FFF2-40B4-BE49-F238E27FC236}">
                <a16:creationId xmlns:a16="http://schemas.microsoft.com/office/drawing/2014/main" id="{1E72BE3E-C1EE-4DB9-7825-9B0ADFA5CF3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628184" y="725215"/>
            <a:ext cx="5077609" cy="6102554"/>
          </a:xfrm>
          <a:prstGeom prst="rect">
            <a:avLst/>
          </a:prstGeom>
          <a:ln>
            <a:noFill/>
          </a:ln>
          <a:effectLst>
            <a:softEdge rad="112500"/>
          </a:effectLst>
        </p:spPr>
      </p:pic>
    </p:spTree>
    <p:extLst>
      <p:ext uri="{BB962C8B-B14F-4D97-AF65-F5344CB8AC3E}">
        <p14:creationId xmlns:p14="http://schemas.microsoft.com/office/powerpoint/2010/main" val="89110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88F6-AB7A-99B7-9C85-48746857F2C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FA7E878-9FE3-3353-D45B-14DFCE9D2681}"/>
              </a:ext>
            </a:extLst>
          </p:cNvPr>
          <p:cNvSpPr>
            <a:spLocks noGrp="1"/>
          </p:cNvSpPr>
          <p:nvPr>
            <p:ph type="subTitle" idx="1"/>
          </p:nvPr>
        </p:nvSpPr>
        <p:spPr/>
        <p:txBody>
          <a:bodyPr/>
          <a:lstStyle/>
          <a:p>
            <a:endParaRPr lang="en-US"/>
          </a:p>
        </p:txBody>
      </p:sp>
      <p:pic>
        <p:nvPicPr>
          <p:cNvPr id="1026" name="Picture 2" descr="Giới thiệu sách: Tôi đi học - Nguyễn Ngọc Ký - Trường THCS Vạn Phúc">
            <a:extLst>
              <a:ext uri="{FF2B5EF4-FFF2-40B4-BE49-F238E27FC236}">
                <a16:creationId xmlns:a16="http://schemas.microsoft.com/office/drawing/2014/main" id="{756A2F19-C872-1032-94C0-04B640D69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244" y="-141890"/>
            <a:ext cx="5721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56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9DDB-87CB-7BA1-ABE1-CA3D59D5EA3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9BA081B-4E46-5008-6E12-28DEAD524D7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D1BCDFC-D321-C260-6102-7C449A2274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3426" y="-61013"/>
            <a:ext cx="6002392" cy="6919013"/>
          </a:xfrm>
          <a:prstGeom prst="rect">
            <a:avLst/>
          </a:prstGeom>
        </p:spPr>
      </p:pic>
      <p:pic>
        <p:nvPicPr>
          <p:cNvPr id="7" name="Picture 6">
            <a:extLst>
              <a:ext uri="{FF2B5EF4-FFF2-40B4-BE49-F238E27FC236}">
                <a16:creationId xmlns:a16="http://schemas.microsoft.com/office/drawing/2014/main" id="{2ACBEA4D-3636-36B0-4F20-39D45F1731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175818" y="0"/>
            <a:ext cx="5810196" cy="6771171"/>
          </a:xfrm>
          <a:prstGeom prst="rect">
            <a:avLst/>
          </a:prstGeom>
        </p:spPr>
      </p:pic>
    </p:spTree>
    <p:extLst>
      <p:ext uri="{BB962C8B-B14F-4D97-AF65-F5344CB8AC3E}">
        <p14:creationId xmlns:p14="http://schemas.microsoft.com/office/powerpoint/2010/main" val="3786999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9DDB-87CB-7BA1-ABE1-CA3D59D5EA3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9BA081B-4E46-5008-6E12-28DEAD524D7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7B09292A-8257-00AB-3F34-5361B8F2D1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9924" y="-48704"/>
            <a:ext cx="5901957" cy="6757741"/>
          </a:xfrm>
          <a:prstGeom prst="rect">
            <a:avLst/>
          </a:prstGeom>
        </p:spPr>
      </p:pic>
      <p:pic>
        <p:nvPicPr>
          <p:cNvPr id="9" name="Picture 8">
            <a:extLst>
              <a:ext uri="{FF2B5EF4-FFF2-40B4-BE49-F238E27FC236}">
                <a16:creationId xmlns:a16="http://schemas.microsoft.com/office/drawing/2014/main" id="{EB49D83C-9F03-78F7-819C-15D3E8A0FE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907722" y="-48704"/>
            <a:ext cx="6072835" cy="6757741"/>
          </a:xfrm>
          <a:prstGeom prst="rect">
            <a:avLst/>
          </a:prstGeom>
        </p:spPr>
      </p:pic>
    </p:spTree>
    <p:extLst>
      <p:ext uri="{BB962C8B-B14F-4D97-AF65-F5344CB8AC3E}">
        <p14:creationId xmlns:p14="http://schemas.microsoft.com/office/powerpoint/2010/main" val="102612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A67365-B68B-F8CE-AB46-20CD2694FECE}"/>
              </a:ext>
            </a:extLst>
          </p:cNvPr>
          <p:cNvSpPr txBox="1"/>
          <p:nvPr/>
        </p:nvSpPr>
        <p:spPr>
          <a:xfrm>
            <a:off x="497633" y="746728"/>
            <a:ext cx="11155049" cy="1569660"/>
          </a:xfrm>
          <a:prstGeom prst="rect">
            <a:avLst/>
          </a:prstGeom>
          <a:solidFill>
            <a:schemeClr val="bg1"/>
          </a:solidFill>
        </p:spPr>
        <p:txBody>
          <a:bodyPr wrap="square" rtlCol="0">
            <a:spAutoFit/>
          </a:bodyPr>
          <a:lstStyle/>
          <a:p>
            <a:pPr algn="just"/>
            <a:r>
              <a:rPr lang="en-US" sz="3200"/>
              <a:t>Đọc câu chuyện, bài văn, bài thơ,… về những hoạt động yêu thích của trẻ em (xem phim, xem xiếc, tham quan, dã ngoại,…) và viết phiếu đọc sách theo mẫu.</a:t>
            </a:r>
          </a:p>
        </p:txBody>
      </p:sp>
      <p:pic>
        <p:nvPicPr>
          <p:cNvPr id="9" name="Picture 8">
            <a:extLst>
              <a:ext uri="{FF2B5EF4-FFF2-40B4-BE49-F238E27FC236}">
                <a16:creationId xmlns:a16="http://schemas.microsoft.com/office/drawing/2014/main" id="{29F6510C-7099-C4F7-4BBA-CB15C97868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0937" t="37778" r="27649" b="34599"/>
          <a:stretch/>
        </p:blipFill>
        <p:spPr>
          <a:xfrm>
            <a:off x="509156" y="2293495"/>
            <a:ext cx="11143526" cy="4178823"/>
          </a:xfrm>
          <a:prstGeom prst="rect">
            <a:avLst/>
          </a:prstGeom>
        </p:spPr>
      </p:pic>
    </p:spTree>
    <p:extLst>
      <p:ext uri="{BB962C8B-B14F-4D97-AF65-F5344CB8AC3E}">
        <p14:creationId xmlns:p14="http://schemas.microsoft.com/office/powerpoint/2010/main" val="75203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BB4B1-AF3B-41CE-8784-3409ED99CE4D}"/>
              </a:ext>
            </a:extLst>
          </p:cNvPr>
          <p:cNvSpPr txBox="1"/>
          <p:nvPr/>
        </p:nvSpPr>
        <p:spPr>
          <a:xfrm>
            <a:off x="745653" y="533400"/>
            <a:ext cx="10670532" cy="646331"/>
          </a:xfrm>
          <a:prstGeom prst="rect">
            <a:avLst/>
          </a:prstGeom>
          <a:noFill/>
        </p:spPr>
        <p:txBody>
          <a:bodyPr wrap="square" rtlCol="0">
            <a:spAutoFit/>
          </a:bodyPr>
          <a:lstStyle/>
          <a:p>
            <a:pPr algn="ctr"/>
            <a:r>
              <a:rPr lang="en-US" sz="3600" b="1">
                <a:solidFill>
                  <a:srgbClr val="0070C0"/>
                </a:solidFill>
                <a:latin typeface="Arial-Rounded" pitchFamily="34" charset="0"/>
                <a:ea typeface="Arial-Rounded" pitchFamily="34" charset="0"/>
                <a:cs typeface="Arial-Rounded" pitchFamily="34" charset="0"/>
              </a:rPr>
              <a:t>SÁNG TẠO VÀ THIẾT KẾ </a:t>
            </a:r>
            <a:r>
              <a:rPr lang="en-US" sz="3600" b="1" i="1">
                <a:solidFill>
                  <a:srgbClr val="FF0000"/>
                </a:solidFill>
                <a:latin typeface="Arial-Rounded" pitchFamily="34" charset="0"/>
                <a:ea typeface="Arial-Rounded" pitchFamily="34" charset="0"/>
                <a:cs typeface="Arial-Rounded" pitchFamily="34" charset="0"/>
              </a:rPr>
              <a:t>NHẬT KÍ ĐỌC SÁCH CỦA EM</a:t>
            </a:r>
            <a:endParaRPr lang="en-US" sz="3600" i="1">
              <a:solidFill>
                <a:srgbClr val="FF0000"/>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689B3E22-B5B0-422B-9090-DFDFC5FBBE33}"/>
              </a:ext>
            </a:extLst>
          </p:cNvPr>
          <p:cNvSpPr txBox="1"/>
          <p:nvPr/>
        </p:nvSpPr>
        <p:spPr>
          <a:xfrm>
            <a:off x="-2224881" y="2803263"/>
            <a:ext cx="2554441" cy="1754326"/>
          </a:xfrm>
          <a:prstGeom prst="rect">
            <a:avLst/>
          </a:prstGeom>
          <a:noFill/>
        </p:spPr>
        <p:txBody>
          <a:bodyPr wrap="square" rtlCol="0">
            <a:spAutoFit/>
          </a:bodyPr>
          <a:lstStyle/>
          <a:p>
            <a:pPr algn="ctr"/>
            <a:r>
              <a:rPr lang="en-US" sz="3600" b="1">
                <a:solidFill>
                  <a:schemeClr val="accent6">
                    <a:lumMod val="75000"/>
                  </a:schemeClr>
                </a:solidFill>
                <a:latin typeface="UTM Cookies" panose="02040603050506020204" pitchFamily="18" charset="0"/>
                <a:ea typeface="Arial-Rounded" pitchFamily="34" charset="0"/>
                <a:cs typeface="Arial-Rounded" pitchFamily="34" charset="0"/>
              </a:rPr>
              <a:t>NHẬT KÍ ĐỌC SÁCH CỦA EM</a:t>
            </a:r>
            <a:endParaRPr lang="en-US" sz="3600">
              <a:solidFill>
                <a:schemeClr val="accent6">
                  <a:lumMod val="75000"/>
                </a:schemeClr>
              </a:solidFill>
              <a:latin typeface="UTM Cookies" panose="02040603050506020204" pitchFamily="18" charset="0"/>
              <a:ea typeface="Arial-Rounded" pitchFamily="34" charset="0"/>
              <a:cs typeface="Arial-Rounded" pitchFamily="34" charset="0"/>
            </a:endParaRPr>
          </a:p>
        </p:txBody>
      </p:sp>
      <p:sp>
        <p:nvSpPr>
          <p:cNvPr id="10" name="Rectangle: Rounded Corners 9">
            <a:extLst>
              <a:ext uri="{FF2B5EF4-FFF2-40B4-BE49-F238E27FC236}">
                <a16:creationId xmlns:a16="http://schemas.microsoft.com/office/drawing/2014/main" id="{00B7725D-E2DE-4127-B972-CF5EEDEC0E67}"/>
              </a:ext>
            </a:extLst>
          </p:cNvPr>
          <p:cNvSpPr/>
          <p:nvPr/>
        </p:nvSpPr>
        <p:spPr>
          <a:xfrm>
            <a:off x="4891428" y="2057400"/>
            <a:ext cx="2706859" cy="3810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8842087-C956-DD56-9CC8-97259C552031}"/>
              </a:ext>
            </a:extLst>
          </p:cNvPr>
          <p:cNvGrpSpPr/>
          <p:nvPr/>
        </p:nvGrpSpPr>
        <p:grpSpPr>
          <a:xfrm>
            <a:off x="3756819" y="1255931"/>
            <a:ext cx="4648200" cy="5289654"/>
            <a:chOff x="3756819" y="1255931"/>
            <a:chExt cx="4648200" cy="5289654"/>
          </a:xfrm>
        </p:grpSpPr>
        <p:pic>
          <p:nvPicPr>
            <p:cNvPr id="5122" name="Picture 2" descr="Notebook Cartoon Vector Illustration Black White Stock Vector (Royalty  Free) 732356062">
              <a:extLst>
                <a:ext uri="{FF2B5EF4-FFF2-40B4-BE49-F238E27FC236}">
                  <a16:creationId xmlns:a16="http://schemas.microsoft.com/office/drawing/2014/main" id="{34EF2433-A803-4D8F-85C6-E0A96548C6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14" b="86429" l="3226" r="98618"/>
                      </a14:imgEffect>
                    </a14:imgLayer>
                  </a14:imgProps>
                </a:ext>
                <a:ext uri="{28A0092B-C50C-407E-A947-70E740481C1C}">
                  <a14:useLocalDpi xmlns:a14="http://schemas.microsoft.com/office/drawing/2010/main" val="0"/>
                </a:ext>
              </a:extLst>
            </a:blip>
            <a:srcRect b="11804"/>
            <a:stretch/>
          </p:blipFill>
          <p:spPr bwMode="auto">
            <a:xfrm>
              <a:off x="3756819" y="1255931"/>
              <a:ext cx="4648200" cy="5289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20242A-5C09-4B84-B64F-EE746B7BA188}"/>
                </a:ext>
              </a:extLst>
            </p:cNvPr>
            <p:cNvPicPr>
              <a:picLocks noChangeAspect="1"/>
            </p:cNvPicPr>
            <p:nvPr/>
          </p:nvPicPr>
          <p:blipFill>
            <a:blip r:embed="rId5"/>
            <a:stretch>
              <a:fillRect/>
            </a:stretch>
          </p:blipFill>
          <p:spPr>
            <a:xfrm>
              <a:off x="5368556" y="3840798"/>
              <a:ext cx="1752601" cy="1234610"/>
            </a:xfrm>
            <a:prstGeom prst="rect">
              <a:avLst/>
            </a:prstGeom>
          </p:spPr>
        </p:pic>
        <p:pic>
          <p:nvPicPr>
            <p:cNvPr id="6" name="Picture 5">
              <a:extLst>
                <a:ext uri="{FF2B5EF4-FFF2-40B4-BE49-F238E27FC236}">
                  <a16:creationId xmlns:a16="http://schemas.microsoft.com/office/drawing/2014/main" id="{179F2EB0-8A3B-6B25-9564-62CC0ED3E6A3}"/>
                </a:ext>
              </a:extLst>
            </p:cNvPr>
            <p:cNvPicPr>
              <a:picLocks noChangeAspect="1"/>
            </p:cNvPicPr>
            <p:nvPr/>
          </p:nvPicPr>
          <p:blipFill>
            <a:blip r:embed="rId6"/>
            <a:stretch>
              <a:fillRect/>
            </a:stretch>
          </p:blipFill>
          <p:spPr>
            <a:xfrm>
              <a:off x="4891428" y="5036097"/>
              <a:ext cx="2706859" cy="1012024"/>
            </a:xfrm>
            <a:prstGeom prst="rect">
              <a:avLst/>
            </a:prstGeom>
          </p:spPr>
        </p:pic>
        <p:pic>
          <p:nvPicPr>
            <p:cNvPr id="11" name="Picture 10">
              <a:extLst>
                <a:ext uri="{FF2B5EF4-FFF2-40B4-BE49-F238E27FC236}">
                  <a16:creationId xmlns:a16="http://schemas.microsoft.com/office/drawing/2014/main" id="{F356110D-BF05-3B2E-6724-A97C1488D2CB}"/>
                </a:ext>
              </a:extLst>
            </p:cNvPr>
            <p:cNvPicPr>
              <a:picLocks noChangeAspect="1"/>
            </p:cNvPicPr>
            <p:nvPr/>
          </p:nvPicPr>
          <p:blipFill rotWithShape="1">
            <a:blip r:embed="rId7"/>
            <a:srcRect t="1850" b="40469"/>
            <a:stretch/>
          </p:blipFill>
          <p:spPr>
            <a:xfrm>
              <a:off x="4891428" y="2354800"/>
              <a:ext cx="2706859" cy="1188599"/>
            </a:xfrm>
            <a:prstGeom prst="rect">
              <a:avLst/>
            </a:prstGeom>
          </p:spPr>
        </p:pic>
      </p:grpSp>
    </p:spTree>
    <p:extLst>
      <p:ext uri="{BB962C8B-B14F-4D97-AF65-F5344CB8AC3E}">
        <p14:creationId xmlns:p14="http://schemas.microsoft.com/office/powerpoint/2010/main" val="2637279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BB4B1-AF3B-41CE-8784-3409ED99CE4D}"/>
              </a:ext>
            </a:extLst>
          </p:cNvPr>
          <p:cNvSpPr txBox="1"/>
          <p:nvPr/>
        </p:nvSpPr>
        <p:spPr>
          <a:xfrm>
            <a:off x="745653" y="533400"/>
            <a:ext cx="10670532" cy="646331"/>
          </a:xfrm>
          <a:prstGeom prst="rect">
            <a:avLst/>
          </a:prstGeom>
          <a:noFill/>
        </p:spPr>
        <p:txBody>
          <a:bodyPr wrap="square" rtlCol="0">
            <a:spAutoFit/>
          </a:bodyPr>
          <a:lstStyle/>
          <a:p>
            <a:pPr algn="ctr"/>
            <a:r>
              <a:rPr lang="en-US" sz="3600" b="1">
                <a:solidFill>
                  <a:srgbClr val="0070C0"/>
                </a:solidFill>
                <a:latin typeface="Arial-Rounded" pitchFamily="34" charset="0"/>
                <a:ea typeface="Arial-Rounded" pitchFamily="34" charset="0"/>
                <a:cs typeface="Arial-Rounded" pitchFamily="34" charset="0"/>
              </a:rPr>
              <a:t>SÁNG TẠO VÀ THIẾT KẾ </a:t>
            </a:r>
            <a:r>
              <a:rPr lang="en-US" sz="3600" b="1" i="1">
                <a:solidFill>
                  <a:srgbClr val="FF0000"/>
                </a:solidFill>
                <a:latin typeface="Arial-Rounded" pitchFamily="34" charset="0"/>
                <a:ea typeface="Arial-Rounded" pitchFamily="34" charset="0"/>
                <a:cs typeface="Arial-Rounded" pitchFamily="34" charset="0"/>
              </a:rPr>
              <a:t>NHẬT KÍ ĐỌC SÁCH CỦA EM</a:t>
            </a:r>
            <a:endParaRPr lang="en-US" sz="3600" i="1">
              <a:solidFill>
                <a:srgbClr val="FF0000"/>
              </a:solidFill>
              <a:latin typeface="Arial-Rounded" pitchFamily="34" charset="0"/>
              <a:ea typeface="Arial-Rounded" pitchFamily="34" charset="0"/>
              <a:cs typeface="Arial-Rounded" pitchFamily="34" charset="0"/>
            </a:endParaRPr>
          </a:p>
        </p:txBody>
      </p:sp>
      <p:pic>
        <p:nvPicPr>
          <p:cNvPr id="1026" name="Picture 2" descr="15 cách sử dụng sáng tạo cho sổ tay của bạn - Print89">
            <a:extLst>
              <a:ext uri="{FF2B5EF4-FFF2-40B4-BE49-F238E27FC236}">
                <a16:creationId xmlns:a16="http://schemas.microsoft.com/office/drawing/2014/main" id="{A5C44E01-A5B5-4799-B498-34814EFEF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19" y="1905000"/>
            <a:ext cx="27432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ướng dẫn làm sổ tay SIÊU ĐƠN GIẢN ngay tại nhà">
            <a:extLst>
              <a:ext uri="{FF2B5EF4-FFF2-40B4-BE49-F238E27FC236}">
                <a16:creationId xmlns:a16="http://schemas.microsoft.com/office/drawing/2014/main" id="{03F154D0-24C4-494D-9CDE-0E5A74384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419" y="1905000"/>
            <a:ext cx="6172200" cy="410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407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ách làm sổ tay Mini siêu dễ thương | Sổ tay Handmade | How to make mini  notebook | Liam Channel - Hôm">
            <a:extLst>
              <a:ext uri="{FF2B5EF4-FFF2-40B4-BE49-F238E27FC236}">
                <a16:creationId xmlns:a16="http://schemas.microsoft.com/office/drawing/2014/main" id="{0DEFAF69-129F-4505-BA88-27DB2FDF3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08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ướng dẫn cách làm sổ tay nhỏ siêu nhanh siêu đẹp">
            <a:extLst>
              <a:ext uri="{FF2B5EF4-FFF2-40B4-BE49-F238E27FC236}">
                <a16:creationId xmlns:a16="http://schemas.microsoft.com/office/drawing/2014/main" id="{7664EDCC-5A8F-48DF-8AEE-94C2900D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7" y="391659"/>
            <a:ext cx="10799436" cy="607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06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Xỏ tiếp dây thừng qua giấy làm ruột sổ">
            <a:extLst>
              <a:ext uri="{FF2B5EF4-FFF2-40B4-BE49-F238E27FC236}">
                <a16:creationId xmlns:a16="http://schemas.microsoft.com/office/drawing/2014/main" id="{4DFCD786-E0B7-4F6B-BCC3-0FB819A8E0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13037" b="17101"/>
          <a:stretch/>
        </p:blipFill>
        <p:spPr bwMode="auto">
          <a:xfrm>
            <a:off x="1058069" y="224790"/>
            <a:ext cx="4163782" cy="5962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ướng dẫn] làm sổ tay">
            <a:extLst>
              <a:ext uri="{FF2B5EF4-FFF2-40B4-BE49-F238E27FC236}">
                <a16:creationId xmlns:a16="http://schemas.microsoft.com/office/drawing/2014/main" id="{5BF41DB0-B00A-4635-9ED2-350D442D7CA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t="3278" b="9778"/>
          <a:stretch/>
        </p:blipFill>
        <p:spPr bwMode="auto">
          <a:xfrm>
            <a:off x="6538119" y="224790"/>
            <a:ext cx="4565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31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2060"/>
                </a:solidFill>
                <a:latin typeface="+mj-lt"/>
              </a:rPr>
              <a:t>TIẾNG VIỆT 3</a:t>
            </a:r>
            <a:endParaRPr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lka Dot Hole Punch DIY Notebook Cover | Cute Creative Handmade Back to  School Crafts | Bricolage pour la rentrée scolaire, Bricolage de rentrée,  Idée bricolage">
            <a:extLst>
              <a:ext uri="{FF2B5EF4-FFF2-40B4-BE49-F238E27FC236}">
                <a16:creationId xmlns:a16="http://schemas.microsoft.com/office/drawing/2014/main" id="{95036829-DB29-33FC-BEE6-3E685FAE5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0"/>
            <a:ext cx="7721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71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Handmade Notebook - Online Ribbon - May Arts Ribbon">
            <a:extLst>
              <a:ext uri="{FF2B5EF4-FFF2-40B4-BE49-F238E27FC236}">
                <a16:creationId xmlns:a16="http://schemas.microsoft.com/office/drawing/2014/main" id="{1304898D-C558-80D2-3DC5-1475701EE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25" y="909638"/>
            <a:ext cx="5715000" cy="503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5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5417-CDFC-DEC8-EB98-EADDD861A22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5B663FB-DFDF-ED38-8DE6-044E54DF6A6A}"/>
              </a:ext>
            </a:extLst>
          </p:cNvPr>
          <p:cNvSpPr>
            <a:spLocks noGrp="1"/>
          </p:cNvSpPr>
          <p:nvPr>
            <p:ph type="subTitle" idx="1"/>
          </p:nvPr>
        </p:nvSpPr>
        <p:spPr/>
        <p:txBody>
          <a:bodyPr/>
          <a:lstStyle/>
          <a:p>
            <a:endParaRPr lang="en-US"/>
          </a:p>
        </p:txBody>
      </p:sp>
      <p:pic>
        <p:nvPicPr>
          <p:cNvPr id="4" name="Freeze Dance - Freeze Song - Freeze Dance for Kids - Music for Kids - The Kiboomers">
            <a:hlinkClick r:id="" action="ppaction://media"/>
            <a:extLst>
              <a:ext uri="{FF2B5EF4-FFF2-40B4-BE49-F238E27FC236}">
                <a16:creationId xmlns:a16="http://schemas.microsoft.com/office/drawing/2014/main" id="{3ACF279B-A615-5FF7-0BB5-D88055C82D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8265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2355640" y="1327044"/>
            <a:ext cx="7451180" cy="3470992"/>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1422672" y="1522131"/>
            <a:ext cx="9316494" cy="2510973"/>
          </a:xfrm>
          <a:prstGeom prst="rect">
            <a:avLst/>
          </a:prstGeom>
        </p:spPr>
        <p:txBody>
          <a:bodyPr spcFirstLastPara="1" wrap="square" lIns="121598" tIns="121598" rIns="121598" bIns="121598" anchor="b" anchorCtr="0">
            <a:noAutofit/>
          </a:bodyPr>
          <a:lstStyle/>
          <a:p>
            <a:pPr algn="ctr"/>
            <a:r>
              <a:rPr lang="en-US" sz="6600" b="1">
                <a:solidFill>
                  <a:schemeClr val="tx1"/>
                </a:solidFill>
                <a:latin typeface="+mj-lt"/>
              </a:rPr>
              <a:t>Luyện tập</a:t>
            </a:r>
            <a:br>
              <a:rPr lang="en-US" sz="6600" b="1">
                <a:solidFill>
                  <a:srgbClr val="FF0000"/>
                </a:solidFill>
                <a:latin typeface="+mj-lt"/>
              </a:rPr>
            </a:br>
            <a:r>
              <a:rPr lang="en-US" sz="6600" b="1">
                <a:solidFill>
                  <a:srgbClr val="FF0000"/>
                </a:solidFill>
                <a:latin typeface="+mj-lt"/>
              </a:rPr>
              <a:t>Viết tin nhắn</a:t>
            </a:r>
            <a:endParaRPr lang="en-US" sz="8000" b="1">
              <a:solidFill>
                <a:srgbClr val="FF0000"/>
              </a:solidFill>
              <a:latin typeface="+mj-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15</a:t>
            </a: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2554545"/>
          </a:xfrm>
          <a:prstGeom prst="rect">
            <a:avLst/>
          </a:prstGeom>
          <a:noFill/>
        </p:spPr>
        <p:txBody>
          <a:bodyPr wrap="square" rtlCol="0">
            <a:spAutoFit/>
          </a:bodyPr>
          <a:lstStyle/>
          <a:p>
            <a:pPr algn="just"/>
            <a:r>
              <a:rPr lang="en-US" sz="3200">
                <a:solidFill>
                  <a:srgbClr val="FF0000"/>
                </a:solidFill>
              </a:rPr>
              <a:t>1</a:t>
            </a:r>
            <a:r>
              <a:rPr lang="en-US" sz="3200"/>
              <a:t>. So sánh để tìm những điểm khác nhau giữa 2 tin nhắn dưới đây:</a:t>
            </a:r>
          </a:p>
          <a:p>
            <a:pPr marL="514350" indent="-514350" algn="just">
              <a:buAutoNum type="alphaLcPeriod"/>
            </a:pPr>
            <a:r>
              <a:rPr lang="en-US" sz="3200"/>
              <a:t>Người viết tin nhắn và người nhận tin nhắn</a:t>
            </a:r>
          </a:p>
          <a:p>
            <a:pPr marL="514350" indent="-514350" algn="just">
              <a:buAutoNum type="alphaLcPeriod"/>
            </a:pPr>
            <a:r>
              <a:rPr lang="en-US" sz="3200"/>
              <a:t>Nội dung tin nhắn</a:t>
            </a:r>
          </a:p>
          <a:p>
            <a:pPr marL="514350" indent="-514350" algn="just">
              <a:buAutoNum type="alphaLcPeriod"/>
            </a:pPr>
            <a:r>
              <a:rPr lang="en-US" sz="3200"/>
              <a:t>Phương tiện thực hiện</a:t>
            </a:r>
          </a:p>
        </p:txBody>
      </p:sp>
      <p:pic>
        <p:nvPicPr>
          <p:cNvPr id="5" name="Picture 4">
            <a:extLst>
              <a:ext uri="{FF2B5EF4-FFF2-40B4-BE49-F238E27FC236}">
                <a16:creationId xmlns:a16="http://schemas.microsoft.com/office/drawing/2014/main" id="{45BA8E34-E965-983E-EABC-E8CF2A818B4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rcRect l="30513" t="40837" r="45271" b="24293"/>
          <a:stretch/>
        </p:blipFill>
        <p:spPr>
          <a:xfrm>
            <a:off x="1558788" y="3175818"/>
            <a:ext cx="4060390" cy="3287258"/>
          </a:xfrm>
          <a:prstGeom prst="rect">
            <a:avLst/>
          </a:prstGeom>
        </p:spPr>
      </p:pic>
      <p:pic>
        <p:nvPicPr>
          <p:cNvPr id="7" name="Picture 6">
            <a:extLst>
              <a:ext uri="{FF2B5EF4-FFF2-40B4-BE49-F238E27FC236}">
                <a16:creationId xmlns:a16="http://schemas.microsoft.com/office/drawing/2014/main" id="{A2852C48-A98F-C159-F2BA-F00012D549CE}"/>
              </a:ext>
            </a:extLst>
          </p:cNvPr>
          <p:cNvPicPr>
            <a:picLocks noChangeAspect="1"/>
          </p:cNvPicPr>
          <p:nvPr/>
        </p:nvPicPr>
        <p:blipFill>
          <a:blip r:embed="rId6"/>
          <a:stretch>
            <a:fillRect/>
          </a:stretch>
        </p:blipFill>
        <p:spPr>
          <a:xfrm>
            <a:off x="6602778" y="1953914"/>
            <a:ext cx="3617854" cy="5317042"/>
          </a:xfrm>
          <a:prstGeom prst="rect">
            <a:avLst/>
          </a:prstGeom>
        </p:spPr>
      </p:pic>
    </p:spTree>
    <p:extLst>
      <p:ext uri="{BB962C8B-B14F-4D97-AF65-F5344CB8AC3E}">
        <p14:creationId xmlns:p14="http://schemas.microsoft.com/office/powerpoint/2010/main" val="273633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A8E34-E965-983E-EABC-E8CF2A818B4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rcRect l="30513" t="40837" r="45271" b="24293"/>
          <a:stretch/>
        </p:blipFill>
        <p:spPr>
          <a:xfrm>
            <a:off x="3316471" y="529178"/>
            <a:ext cx="2151173" cy="1741572"/>
          </a:xfrm>
          <a:prstGeom prst="rect">
            <a:avLst/>
          </a:prstGeom>
        </p:spPr>
      </p:pic>
      <p:pic>
        <p:nvPicPr>
          <p:cNvPr id="7" name="Picture 6">
            <a:extLst>
              <a:ext uri="{FF2B5EF4-FFF2-40B4-BE49-F238E27FC236}">
                <a16:creationId xmlns:a16="http://schemas.microsoft.com/office/drawing/2014/main" id="{A2852C48-A98F-C159-F2BA-F00012D549CE}"/>
              </a:ext>
            </a:extLst>
          </p:cNvPr>
          <p:cNvPicPr>
            <a:picLocks noChangeAspect="1"/>
          </p:cNvPicPr>
          <p:nvPr/>
        </p:nvPicPr>
        <p:blipFill>
          <a:blip r:embed="rId6"/>
          <a:stretch>
            <a:fillRect/>
          </a:stretch>
        </p:blipFill>
        <p:spPr>
          <a:xfrm>
            <a:off x="6428724" y="98419"/>
            <a:ext cx="1916721" cy="2816942"/>
          </a:xfrm>
          <a:prstGeom prst="rect">
            <a:avLst/>
          </a:prstGeom>
        </p:spPr>
      </p:pic>
      <p:graphicFrame>
        <p:nvGraphicFramePr>
          <p:cNvPr id="6" name="Table 7">
            <a:extLst>
              <a:ext uri="{FF2B5EF4-FFF2-40B4-BE49-F238E27FC236}">
                <a16:creationId xmlns:a16="http://schemas.microsoft.com/office/drawing/2014/main" id="{8A98F006-D557-F55B-0229-A1D5B38F252A}"/>
              </a:ext>
            </a:extLst>
          </p:cNvPr>
          <p:cNvGraphicFramePr>
            <a:graphicFrameLocks noGrp="1"/>
          </p:cNvGraphicFramePr>
          <p:nvPr>
            <p:extLst>
              <p:ext uri="{D42A27DB-BD31-4B8C-83A1-F6EECF244321}">
                <p14:modId xmlns:p14="http://schemas.microsoft.com/office/powerpoint/2010/main" val="1360683999"/>
              </p:ext>
            </p:extLst>
          </p:nvPr>
        </p:nvGraphicFramePr>
        <p:xfrm>
          <a:off x="416335" y="2741095"/>
          <a:ext cx="11329167" cy="3692312"/>
        </p:xfrm>
        <a:graphic>
          <a:graphicData uri="http://schemas.openxmlformats.org/drawingml/2006/table">
            <a:tbl>
              <a:tblPr firstRow="1" bandRow="1">
                <a:tableStyleId>{16931963-40AD-4E1E-9959-6DFCE9967D4C}</a:tableStyleId>
              </a:tblPr>
              <a:tblGrid>
                <a:gridCol w="3282447">
                  <a:extLst>
                    <a:ext uri="{9D8B030D-6E8A-4147-A177-3AD203B41FA5}">
                      <a16:colId xmlns:a16="http://schemas.microsoft.com/office/drawing/2014/main" val="1960377576"/>
                    </a:ext>
                  </a:extLst>
                </a:gridCol>
                <a:gridCol w="4023360">
                  <a:extLst>
                    <a:ext uri="{9D8B030D-6E8A-4147-A177-3AD203B41FA5}">
                      <a16:colId xmlns:a16="http://schemas.microsoft.com/office/drawing/2014/main" val="3856522034"/>
                    </a:ext>
                  </a:extLst>
                </a:gridCol>
                <a:gridCol w="4023360">
                  <a:extLst>
                    <a:ext uri="{9D8B030D-6E8A-4147-A177-3AD203B41FA5}">
                      <a16:colId xmlns:a16="http://schemas.microsoft.com/office/drawing/2014/main" val="3069301387"/>
                    </a:ext>
                  </a:extLst>
                </a:gridCol>
              </a:tblGrid>
              <a:tr h="464967">
                <a:tc>
                  <a:txBody>
                    <a:bodyPr/>
                    <a:lstStyle/>
                    <a:p>
                      <a:endParaRPr lang="en-US" sz="200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400" b="1">
                          <a:solidFill>
                            <a:schemeClr val="tx1"/>
                          </a:solidFill>
                        </a:rPr>
                        <a:t>Tin nhắn trên giấy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400" b="1">
                          <a:solidFill>
                            <a:schemeClr val="tx1"/>
                          </a:solidFill>
                        </a:rPr>
                        <a:t>Tin nhắn trên điện thoại</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6184915"/>
                  </a:ext>
                </a:extLst>
              </a:tr>
              <a:tr h="875601">
                <a:tc>
                  <a:txBody>
                    <a:bodyPr/>
                    <a:lstStyle/>
                    <a:p>
                      <a:pPr algn="just"/>
                      <a:r>
                        <a:rPr lang="en-US" sz="2400">
                          <a:solidFill>
                            <a:schemeClr val="tx1"/>
                          </a:solidFill>
                        </a:rPr>
                        <a:t>Người viết tin nhắn và người nhận tin nhắn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Hai người là bạn bè (bạn Tuấn viết thư cho bạn Hưng)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Hai người là người thân trong gia đình (cháu viết thư cho bà).</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351584"/>
                  </a:ext>
                </a:extLst>
              </a:tr>
              <a:tr h="849905">
                <a:tc>
                  <a:txBody>
                    <a:bodyPr/>
                    <a:lstStyle/>
                    <a:p>
                      <a:pPr algn="just"/>
                      <a:r>
                        <a:rPr lang="en-US" sz="2400">
                          <a:solidFill>
                            <a:schemeClr val="tx1"/>
                          </a:solidFill>
                        </a:rPr>
                        <a:t>Nội dung tin nhắn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Nhắn bạn ra sân bóng để cùng chơi.</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Cháu báo tin cho bà biết đã về đến nhà, nhớ bà, hẹn hè sang năm lại về với bà.</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6014366"/>
                  </a:ext>
                </a:extLst>
              </a:tr>
              <a:tr h="849905">
                <a:tc>
                  <a:txBody>
                    <a:bodyPr/>
                    <a:lstStyle/>
                    <a:p>
                      <a:pPr algn="just"/>
                      <a:r>
                        <a:rPr lang="en-US" sz="2400">
                          <a:solidFill>
                            <a:schemeClr val="tx1"/>
                          </a:solidFill>
                        </a:rPr>
                        <a:t>Phương tiện thực hiện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Bút và giấy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r>
                        <a:rPr lang="en-US" sz="2400">
                          <a:solidFill>
                            <a:schemeClr val="tx1"/>
                          </a:solidFill>
                        </a:rPr>
                        <a:t>Điện thoại di động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7444936"/>
                  </a:ext>
                </a:extLst>
              </a:tr>
            </a:tbl>
          </a:graphicData>
        </a:graphic>
      </p:graphicFrame>
      <p:sp>
        <p:nvSpPr>
          <p:cNvPr id="8" name="Rectangle 7">
            <a:extLst>
              <a:ext uri="{FF2B5EF4-FFF2-40B4-BE49-F238E27FC236}">
                <a16:creationId xmlns:a16="http://schemas.microsoft.com/office/drawing/2014/main" id="{5BA2F977-D7FE-101C-35C2-481331A179A3}"/>
              </a:ext>
            </a:extLst>
          </p:cNvPr>
          <p:cNvSpPr/>
          <p:nvPr/>
        </p:nvSpPr>
        <p:spPr>
          <a:xfrm>
            <a:off x="3808450" y="3229896"/>
            <a:ext cx="3849329" cy="11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F18721-F40E-8BBE-F575-4D5A9E8FCC78}"/>
              </a:ext>
            </a:extLst>
          </p:cNvPr>
          <p:cNvSpPr/>
          <p:nvPr/>
        </p:nvSpPr>
        <p:spPr>
          <a:xfrm>
            <a:off x="7806472" y="3229896"/>
            <a:ext cx="3849329" cy="11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16A72-1C80-AD86-A5E0-3E7D5E8FE84C}"/>
              </a:ext>
            </a:extLst>
          </p:cNvPr>
          <p:cNvSpPr/>
          <p:nvPr/>
        </p:nvSpPr>
        <p:spPr>
          <a:xfrm>
            <a:off x="3789693" y="4459951"/>
            <a:ext cx="3849329" cy="104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B3CCC8-6E57-9E48-5FA3-2770A8C295B6}"/>
              </a:ext>
            </a:extLst>
          </p:cNvPr>
          <p:cNvSpPr/>
          <p:nvPr/>
        </p:nvSpPr>
        <p:spPr>
          <a:xfrm>
            <a:off x="7797093" y="4459951"/>
            <a:ext cx="3849329" cy="1075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07D60F-B24A-9DD7-D53C-456DC58E9170}"/>
              </a:ext>
            </a:extLst>
          </p:cNvPr>
          <p:cNvSpPr/>
          <p:nvPr/>
        </p:nvSpPr>
        <p:spPr>
          <a:xfrm>
            <a:off x="3789692" y="5640434"/>
            <a:ext cx="3849329" cy="7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920B4A-0922-8889-0E4D-C7B98BA5135F}"/>
              </a:ext>
            </a:extLst>
          </p:cNvPr>
          <p:cNvSpPr/>
          <p:nvPr/>
        </p:nvSpPr>
        <p:spPr>
          <a:xfrm>
            <a:off x="7806472" y="5640434"/>
            <a:ext cx="3849329" cy="7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9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grpSp>
        <p:nvGrpSpPr>
          <p:cNvPr id="2294" name="Google Shape;2294;p57"/>
          <p:cNvGrpSpPr/>
          <p:nvPr/>
        </p:nvGrpSpPr>
        <p:grpSpPr>
          <a:xfrm>
            <a:off x="3800290" y="982291"/>
            <a:ext cx="4561998" cy="806085"/>
            <a:chOff x="5316325" y="1612757"/>
            <a:chExt cx="1404350" cy="302125"/>
          </a:xfrm>
        </p:grpSpPr>
        <p:sp>
          <p:nvSpPr>
            <p:cNvPr id="2295" name="Google Shape;2295;p57"/>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6" name="Google Shape;2296;p57"/>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7" name="Google Shape;2297;p57"/>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8" name="Google Shape;2298;p57"/>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9" name="Google Shape;2299;p57"/>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0" name="Google Shape;2300;p57"/>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1" name="Google Shape;2301;p57"/>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2" name="Google Shape;2302;p57"/>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3" name="Google Shape;2303;p57"/>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4" name="Google Shape;2304;p57"/>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5" name="Google Shape;2305;p57"/>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06" name="Google Shape;2306;p57"/>
          <p:cNvSpPr/>
          <p:nvPr/>
        </p:nvSpPr>
        <p:spPr>
          <a:xfrm>
            <a:off x="8416089" y="3642889"/>
            <a:ext cx="2598237" cy="1463454"/>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7" name="Google Shape;2307;p57"/>
          <p:cNvSpPr/>
          <p:nvPr/>
        </p:nvSpPr>
        <p:spPr>
          <a:xfrm>
            <a:off x="1147512" y="3642889"/>
            <a:ext cx="2598238" cy="1463454"/>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8" name="Google Shape;2308;p57"/>
          <p:cNvSpPr/>
          <p:nvPr/>
        </p:nvSpPr>
        <p:spPr>
          <a:xfrm rot="173206">
            <a:off x="4813877" y="3705852"/>
            <a:ext cx="2534092" cy="1337528"/>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9" name="Google Shape;2309;p57"/>
          <p:cNvSpPr txBox="1">
            <a:spLocks noGrp="1"/>
          </p:cNvSpPr>
          <p:nvPr>
            <p:ph type="title"/>
          </p:nvPr>
        </p:nvSpPr>
        <p:spPr>
          <a:xfrm>
            <a:off x="4506025" y="1017916"/>
            <a:ext cx="3149788" cy="766100"/>
          </a:xfrm>
          <a:prstGeom prst="rect">
            <a:avLst/>
          </a:prstGeom>
        </p:spPr>
        <p:txBody>
          <a:bodyPr spcFirstLastPara="1" wrap="square" lIns="121598" tIns="121598" rIns="121598" bIns="121598" anchor="t" anchorCtr="0">
            <a:noAutofit/>
          </a:bodyPr>
          <a:lstStyle/>
          <a:p>
            <a:r>
              <a:rPr lang="en-US">
                <a:latin typeface="SVN-Segoe Print" panose="020B0606040200020203" pitchFamily="34" charset="0"/>
              </a:rPr>
              <a:t>V</a:t>
            </a:r>
            <a:r>
              <a:rPr lang="en">
                <a:latin typeface="SVN-Segoe Print" panose="020B0606040200020203" pitchFamily="34" charset="0"/>
              </a:rPr>
              <a:t>iết tin nhắn</a:t>
            </a:r>
            <a:endParaRPr>
              <a:latin typeface="SVN-Segoe Print" panose="020B0606040200020203" pitchFamily="34" charset="0"/>
            </a:endParaRPr>
          </a:p>
        </p:txBody>
      </p:sp>
      <p:sp>
        <p:nvSpPr>
          <p:cNvPr id="2310" name="Google Shape;2310;p57"/>
          <p:cNvSpPr txBox="1"/>
          <p:nvPr/>
        </p:nvSpPr>
        <p:spPr>
          <a:xfrm>
            <a:off x="4256644" y="2225569"/>
            <a:ext cx="3648551" cy="1123613"/>
          </a:xfrm>
          <a:prstGeom prst="rect">
            <a:avLst/>
          </a:prstGeom>
          <a:noFill/>
          <a:ln>
            <a:noFill/>
          </a:ln>
        </p:spPr>
        <p:txBody>
          <a:bodyPr spcFirstLastPara="1" wrap="square" lIns="121598" tIns="121598" rIns="121598" bIns="121598" anchor="ctr" anchorCtr="0">
            <a:noAutofit/>
          </a:bodyPr>
          <a:lstStyle/>
          <a:p>
            <a:pPr algn="ctr"/>
            <a:r>
              <a:rPr lang="en" sz="2394">
                <a:solidFill>
                  <a:schemeClr val="dk1"/>
                </a:solidFill>
                <a:latin typeface="SVN-Segoe Print" panose="020B0606040200020203" pitchFamily="34" charset="0"/>
                <a:ea typeface="Gloria Hallelujah"/>
                <a:cs typeface="Gloria Hallelujah"/>
                <a:sym typeface="Gloria Hallelujah"/>
              </a:rPr>
              <a:t>Khi viết tin nhắn, </a:t>
            </a:r>
          </a:p>
          <a:p>
            <a:pPr algn="ctr"/>
            <a:r>
              <a:rPr lang="en" sz="2394">
                <a:solidFill>
                  <a:schemeClr val="dk1"/>
                </a:solidFill>
                <a:latin typeface="SVN-Segoe Print" panose="020B0606040200020203" pitchFamily="34" charset="0"/>
                <a:ea typeface="Gloria Hallelujah"/>
                <a:cs typeface="Gloria Hallelujah"/>
                <a:sym typeface="Gloria Hallelujah"/>
              </a:rPr>
              <a:t>cần chú ý</a:t>
            </a:r>
            <a:endParaRPr sz="2394">
              <a:solidFill>
                <a:schemeClr val="dk1"/>
              </a:solidFill>
              <a:latin typeface="SVN-Segoe Print" panose="020B0606040200020203" pitchFamily="34" charset="0"/>
              <a:ea typeface="Gloria Hallelujah"/>
              <a:cs typeface="Gloria Hallelujah"/>
              <a:sym typeface="Gloria Hallelujah"/>
            </a:endParaRPr>
          </a:p>
        </p:txBody>
      </p:sp>
      <p:grpSp>
        <p:nvGrpSpPr>
          <p:cNvPr id="2311" name="Google Shape;2311;p57"/>
          <p:cNvGrpSpPr/>
          <p:nvPr/>
        </p:nvGrpSpPr>
        <p:grpSpPr>
          <a:xfrm>
            <a:off x="7957333" y="2624638"/>
            <a:ext cx="1138676" cy="339491"/>
            <a:chOff x="1654725" y="1638707"/>
            <a:chExt cx="856125" cy="255250"/>
          </a:xfrm>
        </p:grpSpPr>
        <p:sp>
          <p:nvSpPr>
            <p:cNvPr id="2312" name="Google Shape;2312;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3" name="Google Shape;2313;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4" name="Google Shape;2314;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5" name="Google Shape;2315;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16" name="Google Shape;2316;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nvGrpSpPr>
          <p:cNvPr id="2317" name="Google Shape;2317;p57"/>
          <p:cNvGrpSpPr/>
          <p:nvPr/>
        </p:nvGrpSpPr>
        <p:grpSpPr>
          <a:xfrm flipH="1">
            <a:off x="3065831" y="2617655"/>
            <a:ext cx="1138676" cy="339491"/>
            <a:chOff x="1654725" y="1638707"/>
            <a:chExt cx="856125" cy="255250"/>
          </a:xfrm>
        </p:grpSpPr>
        <p:sp>
          <p:nvSpPr>
            <p:cNvPr id="2318" name="Google Shape;2318;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9" name="Google Shape;2319;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20" name="Google Shape;2320;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1" name="Google Shape;2321;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22" name="Google Shape;2322;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23" name="Google Shape;2323;p57">
            <a:hlinkClick r:id="rId3" action="ppaction://hlinksldjump"/>
          </p:cNvPr>
          <p:cNvSpPr txBox="1">
            <a:spLocks noGrp="1"/>
          </p:cNvSpPr>
          <p:nvPr>
            <p:ph type="title" idx="4294967295"/>
          </p:nvPr>
        </p:nvSpPr>
        <p:spPr>
          <a:xfrm>
            <a:off x="1443746" y="4173914"/>
            <a:ext cx="1922355" cy="401404"/>
          </a:xfrm>
          <a:prstGeom prst="rect">
            <a:avLst/>
          </a:prstGeom>
        </p:spPr>
        <p:txBody>
          <a:bodyPr spcFirstLastPara="1" wrap="square" lIns="121598" tIns="121598" rIns="121598" bIns="121598" anchor="ctr" anchorCtr="0">
            <a:noAutofit/>
          </a:bodyPr>
          <a:lstStyle/>
          <a:p>
            <a:pPr algn="ctr"/>
            <a:r>
              <a:rPr lang="en" sz="2394">
                <a:latin typeface="SVN-Segoe Print" panose="020B0606040200020203" pitchFamily="34" charset="0"/>
              </a:rPr>
              <a:t>Ghi rõ người nhận là ai</a:t>
            </a:r>
            <a:endParaRPr sz="2394">
              <a:latin typeface="SVN-Segoe Print" panose="020B0606040200020203" pitchFamily="34" charset="0"/>
            </a:endParaRPr>
          </a:p>
        </p:txBody>
      </p:sp>
      <p:sp>
        <p:nvSpPr>
          <p:cNvPr id="2324" name="Google Shape;2324;p57">
            <a:hlinkClick r:id="rId3" action="ppaction://hlinksldjump"/>
          </p:cNvPr>
          <p:cNvSpPr txBox="1">
            <a:spLocks noGrp="1"/>
          </p:cNvSpPr>
          <p:nvPr>
            <p:ph type="title" idx="4294967295"/>
          </p:nvPr>
        </p:nvSpPr>
        <p:spPr>
          <a:xfrm>
            <a:off x="5050138" y="4173914"/>
            <a:ext cx="2061562" cy="401404"/>
          </a:xfrm>
          <a:prstGeom prst="rect">
            <a:avLst/>
          </a:prstGeom>
        </p:spPr>
        <p:txBody>
          <a:bodyPr spcFirstLastPara="1" wrap="square" lIns="121598" tIns="121598" rIns="121598" bIns="121598" anchor="ctr" anchorCtr="0">
            <a:noAutofit/>
          </a:bodyPr>
          <a:lstStyle/>
          <a:p>
            <a:pPr algn="ctr"/>
            <a:r>
              <a:rPr lang="en" sz="2394">
                <a:latin typeface="SVN-Segoe Print" panose="020B0606040200020203" pitchFamily="34" charset="0"/>
              </a:rPr>
              <a:t>Nội dung ngắn gọn, rõ ràng</a:t>
            </a:r>
            <a:endParaRPr sz="2394">
              <a:latin typeface="SVN-Segoe Print" panose="020B0606040200020203" pitchFamily="34" charset="0"/>
            </a:endParaRPr>
          </a:p>
        </p:txBody>
      </p:sp>
      <p:sp>
        <p:nvSpPr>
          <p:cNvPr id="2325" name="Google Shape;2325;p57">
            <a:hlinkClick r:id="rId4" action="ppaction://hlinksldjump"/>
          </p:cNvPr>
          <p:cNvSpPr txBox="1">
            <a:spLocks noGrp="1"/>
          </p:cNvSpPr>
          <p:nvPr>
            <p:ph type="title" idx="4294967295"/>
          </p:nvPr>
        </p:nvSpPr>
        <p:spPr>
          <a:xfrm>
            <a:off x="8647159" y="4173914"/>
            <a:ext cx="2267718" cy="401404"/>
          </a:xfrm>
          <a:prstGeom prst="rect">
            <a:avLst/>
          </a:prstGeom>
        </p:spPr>
        <p:txBody>
          <a:bodyPr spcFirstLastPara="1" wrap="square" lIns="121598" tIns="121598" rIns="121598" bIns="121598" anchor="ctr" anchorCtr="0">
            <a:noAutofit/>
          </a:bodyPr>
          <a:lstStyle/>
          <a:p>
            <a:pPr algn="ctr"/>
            <a:r>
              <a:rPr lang="en" sz="2394">
                <a:latin typeface="SVN-Segoe Print" panose="020B0606040200020203" pitchFamily="34" charset="0"/>
              </a:rPr>
              <a:t>Có kí tên người viết tin</a:t>
            </a:r>
            <a:endParaRPr sz="2394">
              <a:latin typeface="SVN-Segoe Print" panose="020B0606040200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23"/>
                                        </p:tgtEl>
                                        <p:attrNameLst>
                                          <p:attrName>style.visibility</p:attrName>
                                        </p:attrNameLst>
                                      </p:cBhvr>
                                      <p:to>
                                        <p:strVal val="visible"/>
                                      </p:to>
                                    </p:set>
                                    <p:animEffect transition="in" filter="fade">
                                      <p:cBhvr>
                                        <p:cTn id="7" dur="500"/>
                                        <p:tgtEl>
                                          <p:spTgt spid="2323"/>
                                        </p:tgtEl>
                                      </p:cBhvr>
                                    </p:animEffect>
                                  </p:childTnLst>
                                </p:cTn>
                              </p:par>
                              <p:par>
                                <p:cTn id="8" presetID="10" presetClass="entr" presetSubtype="0" fill="hold" nodeType="withEffect">
                                  <p:stCondLst>
                                    <p:cond delay="0"/>
                                  </p:stCondLst>
                                  <p:childTnLst>
                                    <p:set>
                                      <p:cBhvr>
                                        <p:cTn id="9" dur="1" fill="hold">
                                          <p:stCondLst>
                                            <p:cond delay="0"/>
                                          </p:stCondLst>
                                        </p:cTn>
                                        <p:tgtEl>
                                          <p:spTgt spid="2307"/>
                                        </p:tgtEl>
                                        <p:attrNameLst>
                                          <p:attrName>style.visibility</p:attrName>
                                        </p:attrNameLst>
                                      </p:cBhvr>
                                      <p:to>
                                        <p:strVal val="visible"/>
                                      </p:to>
                                    </p:set>
                                    <p:animEffect transition="in" filter="fade">
                                      <p:cBhvr>
                                        <p:cTn id="10" dur="500"/>
                                        <p:tgtEl>
                                          <p:spTgt spid="23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24"/>
                                        </p:tgtEl>
                                        <p:attrNameLst>
                                          <p:attrName>style.visibility</p:attrName>
                                        </p:attrNameLst>
                                      </p:cBhvr>
                                      <p:to>
                                        <p:strVal val="visible"/>
                                      </p:to>
                                    </p:set>
                                    <p:animEffect transition="in" filter="fade">
                                      <p:cBhvr>
                                        <p:cTn id="15" dur="500"/>
                                        <p:tgtEl>
                                          <p:spTgt spid="2324"/>
                                        </p:tgtEl>
                                      </p:cBhvr>
                                    </p:animEffect>
                                  </p:childTnLst>
                                </p:cTn>
                              </p:par>
                              <p:par>
                                <p:cTn id="16" presetID="10" presetClass="entr" presetSubtype="0" fill="hold" nodeType="withEffect">
                                  <p:stCondLst>
                                    <p:cond delay="0"/>
                                  </p:stCondLst>
                                  <p:childTnLst>
                                    <p:set>
                                      <p:cBhvr>
                                        <p:cTn id="17" dur="1" fill="hold">
                                          <p:stCondLst>
                                            <p:cond delay="0"/>
                                          </p:stCondLst>
                                        </p:cTn>
                                        <p:tgtEl>
                                          <p:spTgt spid="2308"/>
                                        </p:tgtEl>
                                        <p:attrNameLst>
                                          <p:attrName>style.visibility</p:attrName>
                                        </p:attrNameLst>
                                      </p:cBhvr>
                                      <p:to>
                                        <p:strVal val="visible"/>
                                      </p:to>
                                    </p:set>
                                    <p:animEffect transition="in" filter="fade">
                                      <p:cBhvr>
                                        <p:cTn id="18" dur="500"/>
                                        <p:tgtEl>
                                          <p:spTgt spid="230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25"/>
                                        </p:tgtEl>
                                        <p:attrNameLst>
                                          <p:attrName>style.visibility</p:attrName>
                                        </p:attrNameLst>
                                      </p:cBhvr>
                                      <p:to>
                                        <p:strVal val="visible"/>
                                      </p:to>
                                    </p:set>
                                    <p:animEffect transition="in" filter="fade">
                                      <p:cBhvr>
                                        <p:cTn id="23" dur="500"/>
                                        <p:tgtEl>
                                          <p:spTgt spid="2325"/>
                                        </p:tgtEl>
                                      </p:cBhvr>
                                    </p:animEffect>
                                  </p:childTnLst>
                                </p:cTn>
                              </p:par>
                              <p:par>
                                <p:cTn id="24" presetID="10" presetClass="entr" presetSubtype="0" fill="hold" nodeType="withEffect">
                                  <p:stCondLst>
                                    <p:cond delay="0"/>
                                  </p:stCondLst>
                                  <p:childTnLst>
                                    <p:set>
                                      <p:cBhvr>
                                        <p:cTn id="25" dur="1" fill="hold">
                                          <p:stCondLst>
                                            <p:cond delay="0"/>
                                          </p:stCondLst>
                                        </p:cTn>
                                        <p:tgtEl>
                                          <p:spTgt spid="2306"/>
                                        </p:tgtEl>
                                        <p:attrNameLst>
                                          <p:attrName>style.visibility</p:attrName>
                                        </p:attrNameLst>
                                      </p:cBhvr>
                                      <p:to>
                                        <p:strVal val="visible"/>
                                      </p:to>
                                    </p:set>
                                    <p:animEffect transition="in" filter="fade">
                                      <p:cBhvr>
                                        <p:cTn id="26" dur="500"/>
                                        <p:tgtEl>
                                          <p:spTgt spid="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3" grpId="0"/>
      <p:bldP spid="2324" grpId="0"/>
      <p:bldP spid="2325"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1706</Words>
  <Application>Microsoft Office PowerPoint</Application>
  <PresentationFormat>Custom</PresentationFormat>
  <Paragraphs>157</Paragraphs>
  <Slides>31</Slides>
  <Notes>29</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Gloria Hallelujah</vt:lpstr>
      <vt:lpstr>UTM Cookies</vt:lpstr>
      <vt:lpstr>Fira Sans Extra Condensed</vt:lpstr>
      <vt:lpstr>SVN-Segoe Print</vt:lpstr>
      <vt:lpstr>Nunito</vt:lpstr>
      <vt:lpstr>Arial</vt:lpstr>
      <vt:lpstr>Raleway</vt:lpstr>
      <vt:lpstr>Arial-Rounded</vt:lpstr>
      <vt:lpstr>Maven Pro</vt:lpstr>
      <vt:lpstr>Raleway SemiBold</vt:lpstr>
      <vt:lpstr>HP001 4 hàng</vt:lpstr>
      <vt:lpstr>Team Building Class for Elementary by Slidesgo</vt:lpstr>
      <vt:lpstr>PowerPoint Presentation</vt:lpstr>
      <vt:lpstr>PowerPoint Presentation</vt:lpstr>
      <vt:lpstr>TIẾNG VIỆT 3</vt:lpstr>
      <vt:lpstr>PowerPoint Presentation</vt:lpstr>
      <vt:lpstr>PowerPoint Presentation</vt:lpstr>
      <vt:lpstr>Luyện tập Viết tin nhắn</vt:lpstr>
      <vt:lpstr>PowerPoint Presentation</vt:lpstr>
      <vt:lpstr>PowerPoint Presentation</vt:lpstr>
      <vt:lpstr>Viết tin nhắn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Linh Phan Thi  (FE FSC DN)</cp:lastModifiedBy>
  <cp:revision>25</cp:revision>
  <dcterms:modified xsi:type="dcterms:W3CDTF">2022-07-20T08:53:23Z</dcterms:modified>
</cp:coreProperties>
</file>