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4"/>
  </p:notesMasterIdLst>
  <p:sldIdLst>
    <p:sldId id="342" r:id="rId2"/>
    <p:sldId id="343" r:id="rId3"/>
    <p:sldId id="344" r:id="rId4"/>
    <p:sldId id="308" r:id="rId5"/>
    <p:sldId id="278" r:id="rId6"/>
    <p:sldId id="279" r:id="rId7"/>
    <p:sldId id="280" r:id="rId8"/>
    <p:sldId id="281" r:id="rId9"/>
    <p:sldId id="282" r:id="rId10"/>
    <p:sldId id="283" r:id="rId11"/>
    <p:sldId id="347" r:id="rId12"/>
    <p:sldId id="312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28" r:id="rId21"/>
    <p:sldId id="345" r:id="rId22"/>
    <p:sldId id="346" r:id="rId23"/>
  </p:sldIdLst>
  <p:sldSz cx="12161838" cy="6858000"/>
  <p:notesSz cx="6858000" cy="9144000"/>
  <p:embeddedFontLst>
    <p:embeddedFont>
      <p:font typeface="Arial-Rounded" panose="020B0500000000000000" charset="0"/>
      <p:regular r:id="rId25"/>
    </p:embeddedFont>
    <p:embeddedFont>
      <p:font typeface="Chewy" panose="020B0604020202020204" charset="0"/>
      <p:regular r:id="rId26"/>
    </p:embeddedFont>
    <p:embeddedFont>
      <p:font typeface="HP001 4 hàng" panose="020B0604020202020204" charset="0"/>
      <p:regular r:id="rId27"/>
      <p:bold r:id="rId28"/>
    </p:embeddedFont>
    <p:embeddedFont>
      <p:font typeface="Manrope" panose="020B0604020202020204" charset="0"/>
      <p:regular r:id="rId29"/>
      <p:bold r:id="rId30"/>
    </p:embeddedFont>
    <p:embeddedFont>
      <p:font typeface="Maven Pro" panose="020B0604020202020204" charset="0"/>
      <p:regular r:id="rId31"/>
      <p:bold r:id="rId32"/>
    </p:embeddedFont>
    <p:embeddedFont>
      <p:font typeface="Montserrat" panose="00000500000000000000" pitchFamily="2" charset="0"/>
      <p:regular r:id="rId33"/>
    </p:embeddedFont>
    <p:embeddedFont>
      <p:font typeface="Nunito" pitchFamily="2" charset="0"/>
      <p:regular r:id="rId34"/>
      <p:bold r:id="rId35"/>
      <p:italic r:id="rId36"/>
      <p:boldItalic r:id="rId37"/>
    </p:embeddedFont>
    <p:embeddedFont>
      <p:font typeface="Passion One" panose="020B060402020202020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D7"/>
    <a:srgbClr val="000000"/>
    <a:srgbClr val="DAF3C3"/>
    <a:srgbClr val="FCE7AF"/>
    <a:srgbClr val="D3F3FE"/>
    <a:srgbClr val="E6E6E6"/>
    <a:srgbClr val="43CEFF"/>
    <a:srgbClr val="D3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77" autoAdjust="0"/>
  </p:normalViewPr>
  <p:slideViewPr>
    <p:cSldViewPr snapToGrid="0">
      <p:cViewPr varScale="1">
        <p:scale>
          <a:sx n="59" d="100"/>
          <a:sy n="59" d="100"/>
        </p:scale>
        <p:origin x="944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Gợi ý: GV tổ chức cho HS thi viết câu (có thể làm trên bảng lớp hoặc viết trên thẻ rồi lên gắn trên bảng lớp.</a:t>
            </a:r>
          </a:p>
        </p:txBody>
      </p:sp>
    </p:spTree>
    <p:extLst>
      <p:ext uri="{BB962C8B-B14F-4D97-AF65-F5344CB8AC3E}">
        <p14:creationId xmlns:p14="http://schemas.microsoft.com/office/powerpoint/2010/main" val="3380343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Gợi ý: GV tổ chức cho HS thi viết câu (có thể làm trên bảng lớp hoặc viết trên thẻ rồi lên gắn trên bảng lớp.</a:t>
            </a:r>
          </a:p>
        </p:txBody>
      </p:sp>
    </p:spTree>
    <p:extLst>
      <p:ext uri="{BB962C8B-B14F-4D97-AF65-F5344CB8AC3E}">
        <p14:creationId xmlns:p14="http://schemas.microsoft.com/office/powerpoint/2010/main" val="2508432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Gợi ý: GV tổ chức cho HS thi viết câu (có thể làm trên bảng lớp hoặc viết trên thẻ rồi lên gắn trên bảng lớp.</a:t>
            </a:r>
          </a:p>
        </p:txBody>
      </p:sp>
    </p:spTree>
    <p:extLst>
      <p:ext uri="{BB962C8B-B14F-4D97-AF65-F5344CB8AC3E}">
        <p14:creationId xmlns:p14="http://schemas.microsoft.com/office/powerpoint/2010/main" val="497022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Gợi ý: GV tổ chức cho HS thi viết câu (có thể làm trên bảng lớp hoặc viết trên thẻ rồi lên gắn trên bảng lớp.</a:t>
            </a:r>
          </a:p>
        </p:txBody>
      </p:sp>
    </p:spTree>
    <p:extLst>
      <p:ext uri="{BB962C8B-B14F-4D97-AF65-F5344CB8AC3E}">
        <p14:creationId xmlns:p14="http://schemas.microsoft.com/office/powerpoint/2010/main" val="1258990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6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92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có thể sử dụng các từ ngữ chỉ hoạt động khác phù hợp</a:t>
            </a:r>
          </a:p>
          <a:p>
            <a:r>
              <a:rPr lang="en-US"/>
              <a:t>GV nên tổ chức cho HS làm nhóm trên giấy hoặc bảng nhóm rồi mới chiếu màn hình sau</a:t>
            </a:r>
          </a:p>
        </p:txBody>
      </p:sp>
    </p:spTree>
    <p:extLst>
      <p:ext uri="{BB962C8B-B14F-4D97-AF65-F5344CB8AC3E}">
        <p14:creationId xmlns:p14="http://schemas.microsoft.com/office/powerpoint/2010/main" val="322317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7625" y="475731"/>
            <a:ext cx="10246588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7625" y="1300756"/>
            <a:ext cx="10246588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481793" y="5685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48069" y="322567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481780" y="968434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1999" y="6138667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48614" y="1862767"/>
            <a:ext cx="6306759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435" y="-274883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427" y="6194992"/>
            <a:ext cx="1996521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4804" y="5638939"/>
            <a:ext cx="1050761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13348" y="44425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06180" y="14673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0083" y="-115546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76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586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7" r:id="rId4"/>
    <p:sldLayoutId id="2147483658" r:id="rId5"/>
    <p:sldLayoutId id="2147483679" r:id="rId6"/>
    <p:sldLayoutId id="2147483680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8.xml"/><Relationship Id="rId18" Type="http://schemas.openxmlformats.org/officeDocument/2006/relationships/image" Target="../media/image18.gif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7.gif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slide" Target="slide11.xml"/><Relationship Id="rId1" Type="http://schemas.microsoft.com/office/2007/relationships/media" Target="../media/media2.mp3"/><Relationship Id="rId6" Type="http://schemas.openxmlformats.org/officeDocument/2006/relationships/slide" Target="slide6.xml"/><Relationship Id="rId11" Type="http://schemas.openxmlformats.org/officeDocument/2006/relationships/slide" Target="slide7.xml"/><Relationship Id="rId5" Type="http://schemas.openxmlformats.org/officeDocument/2006/relationships/image" Target="../media/image11.jpg"/><Relationship Id="rId15" Type="http://schemas.openxmlformats.org/officeDocument/2006/relationships/slide" Target="slide10.xml"/><Relationship Id="rId23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image" Target="../media/image19.gif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Relationship Id="rId14" Type="http://schemas.openxmlformats.org/officeDocument/2006/relationships/image" Target="../media/image15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4" Type="http://schemas.openxmlformats.org/officeDocument/2006/relationships/image" Target="../media/image11.jp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77292"/>
              </p:ext>
            </p:extLst>
          </p:nvPr>
        </p:nvGraphicFramePr>
        <p:xfrm>
          <a:off x="0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4284F3-1059-BB58-5EF3-EB5DA9D32D68}"/>
              </a:ext>
            </a:extLst>
          </p:cNvPr>
          <p:cNvSpPr txBox="1"/>
          <p:nvPr/>
        </p:nvSpPr>
        <p:spPr>
          <a:xfrm>
            <a:off x="1956435" y="138420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gà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ǀ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11</a:t>
            </a:r>
            <a:r>
              <a:rPr lang="en-US" sz="4974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án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Ƒ</a:t>
            </a:r>
            <a:r>
              <a:rPr lang="en-US" sz="4974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09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4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CB9F1-6CBF-A0A5-0B4B-E3BEE1C1DB90}"/>
              </a:ext>
            </a:extLst>
          </p:cNvPr>
          <p:cNvSpPr txBox="1"/>
          <p:nvPr/>
        </p:nvSpPr>
        <p:spPr>
          <a:xfrm>
            <a:off x="1956435" y="3451199"/>
            <a:ext cx="106833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Từ wgữ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lt-LT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ỉ ǧẅ vật, hĲt đųg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6B4B36-BF6A-AE19-84CA-92F783D69AE2}"/>
              </a:ext>
            </a:extLst>
          </p:cNvPr>
          <p:cNvSpPr txBox="1"/>
          <p:nvPr/>
        </p:nvSpPr>
        <p:spPr>
          <a:xfrm>
            <a:off x="4038182" y="2412833"/>
            <a:ext cx="4694337" cy="857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Lu</a:t>
            </a:r>
            <a:r>
              <a:rPr lang="el-GR" sz="4974" b="1">
                <a:solidFill>
                  <a:srgbClr val="7030A0"/>
                </a:solidFill>
                <a:latin typeface="HP001 4 hàng" panose="020B0603050302020204" pitchFamily="34" charset="0"/>
              </a:rPr>
              <a:t>ΐ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</a:rPr>
              <a:t>İn Ǉập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281793-1FB9-F3D1-196F-174D0B74B1FE}"/>
              </a:ext>
            </a:extLst>
          </p:cNvPr>
          <p:cNvSpPr txBox="1"/>
          <p:nvPr/>
        </p:nvSpPr>
        <p:spPr>
          <a:xfrm>
            <a:off x="1432810" y="4451255"/>
            <a:ext cx="10683308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Câu giƞ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κΗ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İu, câu 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łu hĲt đųg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12" y="5033847"/>
            <a:ext cx="1411773" cy="19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5182947" y="5049035"/>
            <a:ext cx="1394693" cy="19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836307" y="4756399"/>
            <a:ext cx="2656139" cy="2953270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49541" y="4605377"/>
            <a:ext cx="3058013" cy="233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10600985" y="2022927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43" y="-20864"/>
            <a:ext cx="1143000" cy="2857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B28E15-C4CB-6C9D-19EE-579DCD22845B}"/>
              </a:ext>
            </a:extLst>
          </p:cNvPr>
          <p:cNvSpPr/>
          <p:nvPr/>
        </p:nvSpPr>
        <p:spPr>
          <a:xfrm>
            <a:off x="1625476" y="259080"/>
            <a:ext cx="9120663" cy="3283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nào dưới đây là câu nêu hoạt động?</a:t>
            </a:r>
          </a:p>
          <a:p>
            <a:pPr marL="742950" indent="-742950" algn="just">
              <a:buAutoNum type="alphaUcPeriod"/>
            </a:pPr>
            <a:r>
              <a:rPr lang="en-US" sz="40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 gạo là một loại nông sản quý.</a:t>
            </a:r>
          </a:p>
          <a:p>
            <a:pPr marL="742950" indent="-742950" algn="just">
              <a:buAutoNum type="alphaUcPeriod"/>
            </a:pPr>
            <a:r>
              <a:rPr lang="en-US" sz="40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nông dân đang cày ruộng.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BAC128-8627-E537-489B-FC8D634D5F3F}"/>
              </a:ext>
            </a:extLst>
          </p:cNvPr>
          <p:cNvSpPr/>
          <p:nvPr/>
        </p:nvSpPr>
        <p:spPr>
          <a:xfrm>
            <a:off x="1625476" y="3962400"/>
            <a:ext cx="9120663" cy="1990384"/>
          </a:xfrm>
          <a:prstGeom prst="rect">
            <a:avLst/>
          </a:prstGeom>
          <a:solidFill>
            <a:srgbClr val="FDF2D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Bác nông dân đang cày ruộng.</a:t>
            </a:r>
          </a:p>
        </p:txBody>
      </p:sp>
    </p:spTree>
    <p:extLst>
      <p:ext uri="{BB962C8B-B14F-4D97-AF65-F5344CB8AC3E}">
        <p14:creationId xmlns:p14="http://schemas.microsoft.com/office/powerpoint/2010/main" val="41319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47074" y="1033546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14635" y="2261937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Từ ngữ chỉ sự vật, hoạt động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2BD9C5EE-96DD-5C7E-3362-CC9528F1E010}"/>
              </a:ext>
            </a:extLst>
          </p:cNvPr>
          <p:cNvSpPr txBox="1">
            <a:spLocks/>
          </p:cNvSpPr>
          <p:nvPr/>
        </p:nvSpPr>
        <p:spPr>
          <a:xfrm>
            <a:off x="-477505" y="3306343"/>
            <a:ext cx="13125823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Câu giới thiệu, câu nêu hoạt động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FEB0CF2-79CB-13BC-F575-B70B1BDA54D8}"/>
              </a:ext>
            </a:extLst>
          </p:cNvPr>
          <p:cNvSpPr txBox="1">
            <a:spLocks/>
          </p:cNvSpPr>
          <p:nvPr/>
        </p:nvSpPr>
        <p:spPr>
          <a:xfrm>
            <a:off x="7544659" y="6118433"/>
            <a:ext cx="2741446" cy="739567"/>
          </a:xfrm>
          <a:prstGeom prst="rect">
            <a:avLst/>
          </a:prstGeom>
          <a:solidFill>
            <a:srgbClr val="FFE285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</a:rPr>
              <a:t>Trang 14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433137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4000">
                <a:solidFill>
                  <a:srgbClr val="000000"/>
                </a:solidFill>
                <a:latin typeface="+mj-lt"/>
              </a:rPr>
              <a:t>1. Dựa vào tranh, tìm từ ngữ chỉ sự vật, hoạt động (theo mẫu).</a:t>
            </a:r>
            <a:endParaRPr lang="en-US" sz="48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49641-7BB6-72A4-D14D-3B93CD02A7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566" t="34692" r="21846" b="16744"/>
          <a:stretch/>
        </p:blipFill>
        <p:spPr>
          <a:xfrm>
            <a:off x="1462697" y="1768642"/>
            <a:ext cx="9649851" cy="46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649641-7BB6-72A4-D14D-3B93CD02A7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566" t="34692" r="21846" b="16744"/>
          <a:stretch/>
        </p:blipFill>
        <p:spPr>
          <a:xfrm>
            <a:off x="1992536" y="352461"/>
            <a:ext cx="8176765" cy="3945431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26DC24-EE26-3CE0-945D-BAEBFC4B4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941372"/>
              </p:ext>
            </p:extLst>
          </p:nvPr>
        </p:nvGraphicFramePr>
        <p:xfrm>
          <a:off x="2061408" y="4422717"/>
          <a:ext cx="8123601" cy="2360490"/>
        </p:xfrm>
        <a:graphic>
          <a:graphicData uri="http://schemas.openxmlformats.org/drawingml/2006/table">
            <a:tbl>
              <a:tblPr firstRow="1" bandRow="1">
                <a:tableStyleId>{B865F25C-D769-4132-A043-6204777D41D9}</a:tableStyleId>
              </a:tblPr>
              <a:tblGrid>
                <a:gridCol w="2707867">
                  <a:extLst>
                    <a:ext uri="{9D8B030D-6E8A-4147-A177-3AD203B41FA5}">
                      <a16:colId xmlns:a16="http://schemas.microsoft.com/office/drawing/2014/main" val="509834925"/>
                    </a:ext>
                  </a:extLst>
                </a:gridCol>
                <a:gridCol w="2707867">
                  <a:extLst>
                    <a:ext uri="{9D8B030D-6E8A-4147-A177-3AD203B41FA5}">
                      <a16:colId xmlns:a16="http://schemas.microsoft.com/office/drawing/2014/main" val="1941656340"/>
                    </a:ext>
                  </a:extLst>
                </a:gridCol>
                <a:gridCol w="2707867">
                  <a:extLst>
                    <a:ext uri="{9D8B030D-6E8A-4147-A177-3AD203B41FA5}">
                      <a16:colId xmlns:a16="http://schemas.microsoft.com/office/drawing/2014/main" val="3141547645"/>
                    </a:ext>
                  </a:extLst>
                </a:gridCol>
              </a:tblGrid>
              <a:tr h="472098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Từ ngữ chỉ sự vật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Từ ngữ chỉ hoạt động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626794"/>
                  </a:ext>
                </a:extLst>
              </a:tr>
              <a:tr h="4720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Chỉ người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Chỉ con vật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974817"/>
                  </a:ext>
                </a:extLst>
              </a:tr>
              <a:tr h="472098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bác nông dân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gặt lúa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711252"/>
                  </a:ext>
                </a:extLst>
              </a:tr>
              <a:tr h="472098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con trâu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gặm cỏ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933650"/>
                  </a:ext>
                </a:extLst>
              </a:tr>
              <a:tr h="4720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(…)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(…)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</a:rPr>
                        <a:t>(…)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74356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4656709-E268-DEFE-B7B9-C1D963DD8906}"/>
              </a:ext>
            </a:extLst>
          </p:cNvPr>
          <p:cNvSpPr/>
          <p:nvPr/>
        </p:nvSpPr>
        <p:spPr>
          <a:xfrm>
            <a:off x="2588455" y="5483387"/>
            <a:ext cx="1645920" cy="267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DB9FED-65BA-6F5F-2985-192D77D2AD5E}"/>
              </a:ext>
            </a:extLst>
          </p:cNvPr>
          <p:cNvSpPr/>
          <p:nvPr/>
        </p:nvSpPr>
        <p:spPr>
          <a:xfrm>
            <a:off x="7927463" y="5469319"/>
            <a:ext cx="1645920" cy="267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1057C-0F96-4480-CA65-304AF764AFAA}"/>
              </a:ext>
            </a:extLst>
          </p:cNvPr>
          <p:cNvSpPr/>
          <p:nvPr/>
        </p:nvSpPr>
        <p:spPr>
          <a:xfrm>
            <a:off x="5257959" y="5933553"/>
            <a:ext cx="1645920" cy="267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73BCFD-3C2B-2724-87BC-EE0D98F45541}"/>
              </a:ext>
            </a:extLst>
          </p:cNvPr>
          <p:cNvSpPr/>
          <p:nvPr/>
        </p:nvSpPr>
        <p:spPr>
          <a:xfrm>
            <a:off x="7927463" y="5947621"/>
            <a:ext cx="1645920" cy="267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D57873-ED79-39ED-B8F3-B2B5802F9A30}"/>
              </a:ext>
            </a:extLst>
          </p:cNvPr>
          <p:cNvSpPr/>
          <p:nvPr/>
        </p:nvSpPr>
        <p:spPr>
          <a:xfrm>
            <a:off x="2571029" y="6422803"/>
            <a:ext cx="1645920" cy="267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92D334-E72A-53F3-3007-38AD0B597B35}"/>
              </a:ext>
            </a:extLst>
          </p:cNvPr>
          <p:cNvSpPr/>
          <p:nvPr/>
        </p:nvSpPr>
        <p:spPr>
          <a:xfrm>
            <a:off x="5300248" y="6336841"/>
            <a:ext cx="1645920" cy="267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AB59A6-A901-68CE-A72D-117CF917905C}"/>
              </a:ext>
            </a:extLst>
          </p:cNvPr>
          <p:cNvSpPr/>
          <p:nvPr/>
        </p:nvSpPr>
        <p:spPr>
          <a:xfrm>
            <a:off x="5300248" y="6416892"/>
            <a:ext cx="1645920" cy="267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FAE23-2B43-BF93-ACA1-9B8E4ACD2C4F}"/>
              </a:ext>
            </a:extLst>
          </p:cNvPr>
          <p:cNvSpPr/>
          <p:nvPr/>
        </p:nvSpPr>
        <p:spPr>
          <a:xfrm>
            <a:off x="8029467" y="6416892"/>
            <a:ext cx="1645920" cy="267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176186-3085-BD07-5FD2-2100CB605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728649"/>
              </p:ext>
            </p:extLst>
          </p:nvPr>
        </p:nvGraphicFramePr>
        <p:xfrm>
          <a:off x="1235345" y="997345"/>
          <a:ext cx="9897111" cy="5330992"/>
        </p:xfrm>
        <a:graphic>
          <a:graphicData uri="http://schemas.openxmlformats.org/drawingml/2006/table">
            <a:tbl>
              <a:tblPr firstRow="1" bandRow="1">
                <a:tableStyleId>{B865F25C-D769-4132-A043-6204777D41D9}</a:tableStyleId>
              </a:tblPr>
              <a:tblGrid>
                <a:gridCol w="3299037">
                  <a:extLst>
                    <a:ext uri="{9D8B030D-6E8A-4147-A177-3AD203B41FA5}">
                      <a16:colId xmlns:a16="http://schemas.microsoft.com/office/drawing/2014/main" val="509834925"/>
                    </a:ext>
                  </a:extLst>
                </a:gridCol>
                <a:gridCol w="3299037">
                  <a:extLst>
                    <a:ext uri="{9D8B030D-6E8A-4147-A177-3AD203B41FA5}">
                      <a16:colId xmlns:a16="http://schemas.microsoft.com/office/drawing/2014/main" val="1941656340"/>
                    </a:ext>
                  </a:extLst>
                </a:gridCol>
                <a:gridCol w="3299037">
                  <a:extLst>
                    <a:ext uri="{9D8B030D-6E8A-4147-A177-3AD203B41FA5}">
                      <a16:colId xmlns:a16="http://schemas.microsoft.com/office/drawing/2014/main" val="3141547645"/>
                    </a:ext>
                  </a:extLst>
                </a:gridCol>
              </a:tblGrid>
              <a:tr h="5482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Từ ngữ chỉ sự vật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Từ ngữ chỉ hoạt động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626794"/>
                  </a:ext>
                </a:extLst>
              </a:tr>
              <a:tr h="5482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Chỉ người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Chỉ con vật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974817"/>
                  </a:ext>
                </a:extLst>
              </a:tr>
              <a:tr h="54826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bác nông dân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gặt lúa, ôm bó lúa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711252"/>
                  </a:ext>
                </a:extLst>
              </a:tr>
              <a:tr h="548264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bạn trai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chăn trâu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933650"/>
                  </a:ext>
                </a:extLst>
              </a:tr>
              <a:tr h="548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bạn gái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xách ấm nước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743562"/>
                  </a:ext>
                </a:extLst>
              </a:tr>
              <a:tr h="548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em nhỏ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thả diều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301948"/>
                  </a:ext>
                </a:extLst>
              </a:tr>
              <a:tr h="548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con trâu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gặm cỏ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929155"/>
                  </a:ext>
                </a:extLst>
              </a:tr>
              <a:tr h="548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con vịt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bơi lội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20283"/>
                  </a:ext>
                </a:extLst>
              </a:tr>
              <a:tr h="8141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80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con chuồn chuồn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đậu trên cành cây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000000"/>
                          </a:solidFill>
                        </a:rPr>
                        <a:t>bay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530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020DDC-0C77-4247-14DC-96E1971585BC}"/>
              </a:ext>
            </a:extLst>
          </p:cNvPr>
          <p:cNvSpPr/>
          <p:nvPr/>
        </p:nvSpPr>
        <p:spPr>
          <a:xfrm>
            <a:off x="1586969" y="2185590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90497-8193-EDCF-14CD-688CCB0D8E67}"/>
              </a:ext>
            </a:extLst>
          </p:cNvPr>
          <p:cNvSpPr/>
          <p:nvPr/>
        </p:nvSpPr>
        <p:spPr>
          <a:xfrm>
            <a:off x="8068811" y="2185590"/>
            <a:ext cx="2857682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858170-ED08-F150-FACD-F00C0C7D4546}"/>
              </a:ext>
            </a:extLst>
          </p:cNvPr>
          <p:cNvSpPr/>
          <p:nvPr/>
        </p:nvSpPr>
        <p:spPr>
          <a:xfrm>
            <a:off x="1586969" y="2722620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3519EF-A07D-84E6-A38E-20BFDF1FB39D}"/>
              </a:ext>
            </a:extLst>
          </p:cNvPr>
          <p:cNvSpPr/>
          <p:nvPr/>
        </p:nvSpPr>
        <p:spPr>
          <a:xfrm>
            <a:off x="8420433" y="2708106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A96B5C-B06C-A4E0-B6BC-46CAE5A1AD13}"/>
              </a:ext>
            </a:extLst>
          </p:cNvPr>
          <p:cNvSpPr/>
          <p:nvPr/>
        </p:nvSpPr>
        <p:spPr>
          <a:xfrm>
            <a:off x="1598064" y="3290863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240EBA-129F-6B4F-B954-CF93A3CD9246}"/>
              </a:ext>
            </a:extLst>
          </p:cNvPr>
          <p:cNvSpPr/>
          <p:nvPr/>
        </p:nvSpPr>
        <p:spPr>
          <a:xfrm>
            <a:off x="8141381" y="3276349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BB9587-47DB-A7FA-EEA5-01B42CBFA6E0}"/>
              </a:ext>
            </a:extLst>
          </p:cNvPr>
          <p:cNvSpPr/>
          <p:nvPr/>
        </p:nvSpPr>
        <p:spPr>
          <a:xfrm>
            <a:off x="1603542" y="3812003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388D2-B9A0-B7D4-2F2E-1695DBC89179}"/>
              </a:ext>
            </a:extLst>
          </p:cNvPr>
          <p:cNvSpPr/>
          <p:nvPr/>
        </p:nvSpPr>
        <p:spPr>
          <a:xfrm>
            <a:off x="8141381" y="3826234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1C0862-9543-C72B-51C8-D5BA74710395}"/>
              </a:ext>
            </a:extLst>
          </p:cNvPr>
          <p:cNvSpPr/>
          <p:nvPr/>
        </p:nvSpPr>
        <p:spPr>
          <a:xfrm>
            <a:off x="4948241" y="4363264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F45412-29AF-8BA5-E906-915E023DA507}"/>
              </a:ext>
            </a:extLst>
          </p:cNvPr>
          <p:cNvSpPr/>
          <p:nvPr/>
        </p:nvSpPr>
        <p:spPr>
          <a:xfrm>
            <a:off x="8244622" y="4392292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2B9D04-A494-36E1-D875-0FE270BFF647}"/>
              </a:ext>
            </a:extLst>
          </p:cNvPr>
          <p:cNvSpPr/>
          <p:nvPr/>
        </p:nvSpPr>
        <p:spPr>
          <a:xfrm>
            <a:off x="4963570" y="4915766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D11CB0-C5FE-B9EA-D11D-5B8A7B75816A}"/>
              </a:ext>
            </a:extLst>
          </p:cNvPr>
          <p:cNvSpPr/>
          <p:nvPr/>
        </p:nvSpPr>
        <p:spPr>
          <a:xfrm>
            <a:off x="8251209" y="4930280"/>
            <a:ext cx="2506060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A29642-5215-A64D-4686-C7521BE2ED39}"/>
              </a:ext>
            </a:extLst>
          </p:cNvPr>
          <p:cNvSpPr/>
          <p:nvPr/>
        </p:nvSpPr>
        <p:spPr>
          <a:xfrm>
            <a:off x="4789396" y="5667409"/>
            <a:ext cx="2767317" cy="386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FF84F5-3986-2CD3-E4B5-6F0A5FE70E29}"/>
              </a:ext>
            </a:extLst>
          </p:cNvPr>
          <p:cNvSpPr/>
          <p:nvPr/>
        </p:nvSpPr>
        <p:spPr>
          <a:xfrm>
            <a:off x="8039232" y="5436607"/>
            <a:ext cx="2857682" cy="848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934445" y="4823832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4000">
                <a:solidFill>
                  <a:srgbClr val="000000"/>
                </a:solidFill>
                <a:latin typeface="+mj-lt"/>
              </a:rPr>
              <a:t>2. Dựa vào từ ngữ tìm được ở bài tập 1, đặt câu.</a:t>
            </a:r>
          </a:p>
          <a:p>
            <a:pPr algn="just"/>
            <a:r>
              <a:rPr lang="en-US" sz="4000">
                <a:solidFill>
                  <a:srgbClr val="000000"/>
                </a:solidFill>
                <a:latin typeface="+mj-lt"/>
              </a:rPr>
              <a:t>a. Câu giới thiệu</a:t>
            </a:r>
          </a:p>
          <a:p>
            <a:pPr algn="just"/>
            <a:r>
              <a:rPr lang="en-US" sz="40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4000">
                <a:solidFill>
                  <a:srgbClr val="000000"/>
                </a:solidFill>
                <a:latin typeface="+mj-lt"/>
              </a:rPr>
              <a:t>: Các cô bác nông dân là những người làm ra lúa gạo.</a:t>
            </a:r>
          </a:p>
          <a:p>
            <a:pPr algn="just"/>
            <a:r>
              <a:rPr lang="en-US" sz="4000">
                <a:solidFill>
                  <a:srgbClr val="000000"/>
                </a:solidFill>
                <a:latin typeface="+mj-lt"/>
              </a:rPr>
              <a:t>b. Câu nêu hoạt động</a:t>
            </a:r>
          </a:p>
          <a:p>
            <a:pPr algn="just"/>
            <a:r>
              <a:rPr lang="en-US" sz="40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4000">
                <a:solidFill>
                  <a:srgbClr val="000000"/>
                </a:solidFill>
                <a:latin typeface="+mj-lt"/>
              </a:rPr>
              <a:t>: Các cô bác nông dân đang gặt lúa.</a:t>
            </a:r>
          </a:p>
          <a:p>
            <a:pPr algn="just"/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BACA64-D859-1A0B-46C4-213CE852BFD9}"/>
              </a:ext>
            </a:extLst>
          </p:cNvPr>
          <p:cNvSpPr/>
          <p:nvPr/>
        </p:nvSpPr>
        <p:spPr>
          <a:xfrm>
            <a:off x="1839215" y="2814145"/>
            <a:ext cx="9288751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04186-492C-5A7C-D73E-5F340BB9CA3D}"/>
              </a:ext>
            </a:extLst>
          </p:cNvPr>
          <p:cNvSpPr/>
          <p:nvPr/>
        </p:nvSpPr>
        <p:spPr>
          <a:xfrm>
            <a:off x="934445" y="3429000"/>
            <a:ext cx="4058391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4503A1-10AF-A702-0905-B3AC211E7528}"/>
              </a:ext>
            </a:extLst>
          </p:cNvPr>
          <p:cNvSpPr/>
          <p:nvPr/>
        </p:nvSpPr>
        <p:spPr>
          <a:xfrm>
            <a:off x="1686396" y="4658716"/>
            <a:ext cx="9288751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4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952626" y="1796852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2. Dựa vào từ ngữ tìm được ở bài tập 1, đặt câu.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a. Câu giới thiệu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: Các cô bác nông dân là những người làm ra lúa gạo.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b. Câu nêu hoạt động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: Các cô bác nông dân đang gặt lúa.</a:t>
            </a:r>
          </a:p>
          <a:p>
            <a:pPr algn="just"/>
            <a:endParaRPr lang="en-US" sz="2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7FB82-1A3C-2CEE-C30F-07BC4215F699}"/>
              </a:ext>
            </a:extLst>
          </p:cNvPr>
          <p:cNvSpPr txBox="1"/>
          <p:nvPr/>
        </p:nvSpPr>
        <p:spPr>
          <a:xfrm>
            <a:off x="1441287" y="3293921"/>
            <a:ext cx="318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Đội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EF075-163F-AB3B-9BCD-DEF80466FBDA}"/>
              </a:ext>
            </a:extLst>
          </p:cNvPr>
          <p:cNvSpPr txBox="1"/>
          <p:nvPr/>
        </p:nvSpPr>
        <p:spPr>
          <a:xfrm>
            <a:off x="7779025" y="3293920"/>
            <a:ext cx="318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Đội B</a:t>
            </a:r>
          </a:p>
        </p:txBody>
      </p:sp>
    </p:spTree>
    <p:extLst>
      <p:ext uri="{BB962C8B-B14F-4D97-AF65-F5344CB8AC3E}">
        <p14:creationId xmlns:p14="http://schemas.microsoft.com/office/powerpoint/2010/main" val="847715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952626" y="188769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2. Dựa vào từ ngữ tìm được ở bài tập 1, đặt câu.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a. Câu giới thiệu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7FB82-1A3C-2CEE-C30F-07BC4215F699}"/>
              </a:ext>
            </a:extLst>
          </p:cNvPr>
          <p:cNvSpPr txBox="1"/>
          <p:nvPr/>
        </p:nvSpPr>
        <p:spPr>
          <a:xfrm>
            <a:off x="952626" y="1764665"/>
            <a:ext cx="10729622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/>
              <a:t>- Đây là vịt.</a:t>
            </a:r>
          </a:p>
          <a:p>
            <a:pPr>
              <a:lnSpc>
                <a:spcPct val="150000"/>
              </a:lnSpc>
            </a:pPr>
            <a:r>
              <a:rPr lang="en-US" sz="4000"/>
              <a:t>- Vịt là loài vật biết bơi.</a:t>
            </a:r>
          </a:p>
          <a:p>
            <a:pPr>
              <a:lnSpc>
                <a:spcPct val="150000"/>
              </a:lnSpc>
            </a:pPr>
            <a:r>
              <a:rPr lang="en-US" sz="4000"/>
              <a:t>- Con trâu là người bạn của nông dân.</a:t>
            </a:r>
          </a:p>
          <a:p>
            <a:pPr>
              <a:lnSpc>
                <a:spcPct val="150000"/>
              </a:lnSpc>
            </a:pPr>
            <a:r>
              <a:rPr lang="en-US" sz="4000"/>
              <a:t>- Diều là đồ chơi nhiều bạn nhỏ rất thích…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CE585-9DCB-2232-F63E-E6D104392BAA}"/>
              </a:ext>
            </a:extLst>
          </p:cNvPr>
          <p:cNvSpPr/>
          <p:nvPr/>
        </p:nvSpPr>
        <p:spPr>
          <a:xfrm>
            <a:off x="1240125" y="1994338"/>
            <a:ext cx="9288751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BF19AE-2AB6-39B0-4B6D-2D13A64FFDE2}"/>
              </a:ext>
            </a:extLst>
          </p:cNvPr>
          <p:cNvSpPr/>
          <p:nvPr/>
        </p:nvSpPr>
        <p:spPr>
          <a:xfrm>
            <a:off x="1240125" y="2954069"/>
            <a:ext cx="9288751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DD83BA-2CD7-F278-0D0B-8490F1BF23DC}"/>
              </a:ext>
            </a:extLst>
          </p:cNvPr>
          <p:cNvSpPr/>
          <p:nvPr/>
        </p:nvSpPr>
        <p:spPr>
          <a:xfrm>
            <a:off x="1240125" y="3887204"/>
            <a:ext cx="9288751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0AAEA-8CC3-087F-85D3-FC828E9D359D}"/>
              </a:ext>
            </a:extLst>
          </p:cNvPr>
          <p:cNvSpPr/>
          <p:nvPr/>
        </p:nvSpPr>
        <p:spPr>
          <a:xfrm>
            <a:off x="1240125" y="4789861"/>
            <a:ext cx="9685378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952626" y="188769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2. Dựa vào từ ngữ tìm được ở bài tập 1, đặt câu.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b. Câu nêu hoạt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7FB82-1A3C-2CEE-C30F-07BC4215F699}"/>
              </a:ext>
            </a:extLst>
          </p:cNvPr>
          <p:cNvSpPr txBox="1"/>
          <p:nvPr/>
        </p:nvSpPr>
        <p:spPr>
          <a:xfrm>
            <a:off x="952626" y="1764665"/>
            <a:ext cx="10729622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/>
              <a:t>- Vịt đang bơi lội dưới mương nước.</a:t>
            </a:r>
          </a:p>
          <a:p>
            <a:pPr>
              <a:lnSpc>
                <a:spcPct val="150000"/>
              </a:lnSpc>
            </a:pPr>
            <a:r>
              <a:rPr lang="en-US" sz="4000"/>
              <a:t>- Con trâu đang chăm chỉ gặm cỏ.</a:t>
            </a:r>
          </a:p>
          <a:p>
            <a:pPr>
              <a:lnSpc>
                <a:spcPct val="150000"/>
              </a:lnSpc>
            </a:pPr>
            <a:r>
              <a:rPr lang="en-US" sz="4000"/>
              <a:t>- Bạn trai đang cưỡi trâu.</a:t>
            </a:r>
          </a:p>
          <a:p>
            <a:pPr>
              <a:lnSpc>
                <a:spcPct val="150000"/>
              </a:lnSpc>
            </a:pPr>
            <a:r>
              <a:rPr lang="en-US" sz="4000"/>
              <a:t>- Các bác nông dân đang hang say gặt lúa...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CE585-9DCB-2232-F63E-E6D104392BAA}"/>
              </a:ext>
            </a:extLst>
          </p:cNvPr>
          <p:cNvSpPr/>
          <p:nvPr/>
        </p:nvSpPr>
        <p:spPr>
          <a:xfrm>
            <a:off x="1253996" y="1994338"/>
            <a:ext cx="9288751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BF19AE-2AB6-39B0-4B6D-2D13A64FFDE2}"/>
              </a:ext>
            </a:extLst>
          </p:cNvPr>
          <p:cNvSpPr/>
          <p:nvPr/>
        </p:nvSpPr>
        <p:spPr>
          <a:xfrm>
            <a:off x="1253996" y="2954069"/>
            <a:ext cx="9288751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DD83BA-2CD7-F278-0D0B-8490F1BF23DC}"/>
              </a:ext>
            </a:extLst>
          </p:cNvPr>
          <p:cNvSpPr/>
          <p:nvPr/>
        </p:nvSpPr>
        <p:spPr>
          <a:xfrm>
            <a:off x="1253996" y="3871964"/>
            <a:ext cx="9288751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0AAEA-8CC3-087F-85D3-FC828E9D359D}"/>
              </a:ext>
            </a:extLst>
          </p:cNvPr>
          <p:cNvSpPr/>
          <p:nvPr/>
        </p:nvSpPr>
        <p:spPr>
          <a:xfrm>
            <a:off x="1305759" y="4799696"/>
            <a:ext cx="10653916" cy="646387"/>
          </a:xfrm>
          <a:prstGeom prst="rect">
            <a:avLst/>
          </a:prstGeom>
          <a:solidFill>
            <a:srgbClr val="D3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3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3DE23F-A0BF-28D6-DF9C-459BE8CF4BBB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 flipV="1">
            <a:off x="3828441" y="2632303"/>
            <a:ext cx="2445011" cy="11834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994228A-9F1C-9FBC-3633-83EEE5C04B38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800498" y="2635258"/>
            <a:ext cx="2445011" cy="11805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8E1972-6CE2-6E40-4B4A-D0219D201E3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828441" y="4999018"/>
            <a:ext cx="2417068" cy="5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952626" y="188769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3. Ghép từ ngữ ở cột A với từ ngữ ở cột B để tạo câu. Chép lại các câu đó.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7FB82-1A3C-2CEE-C30F-07BC4215F699}"/>
              </a:ext>
            </a:extLst>
          </p:cNvPr>
          <p:cNvSpPr txBox="1"/>
          <p:nvPr/>
        </p:nvSpPr>
        <p:spPr>
          <a:xfrm>
            <a:off x="1432216" y="5548394"/>
            <a:ext cx="1072962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/>
              <a:t>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CE7513-D75B-8DD4-3847-8B95464E918D}"/>
              </a:ext>
            </a:extLst>
          </p:cNvPr>
          <p:cNvSpPr/>
          <p:nvPr/>
        </p:nvSpPr>
        <p:spPr>
          <a:xfrm>
            <a:off x="1110461" y="2222400"/>
            <a:ext cx="2717980" cy="819807"/>
          </a:xfrm>
          <a:prstGeom prst="rect">
            <a:avLst/>
          </a:prstGeom>
          <a:solidFill>
            <a:srgbClr val="FCE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bg2"/>
                </a:solidFill>
              </a:rPr>
              <a:t> Chim chóc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CE66E2-9292-8316-1443-57B20413C7E0}"/>
              </a:ext>
            </a:extLst>
          </p:cNvPr>
          <p:cNvSpPr/>
          <p:nvPr/>
        </p:nvSpPr>
        <p:spPr>
          <a:xfrm>
            <a:off x="6273452" y="2222399"/>
            <a:ext cx="5497436" cy="819807"/>
          </a:xfrm>
          <a:prstGeom prst="rect">
            <a:avLst/>
          </a:prstGeom>
          <a:solidFill>
            <a:srgbClr val="DAF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bg2"/>
                </a:solidFill>
              </a:rPr>
              <a:t>bay đi tìm hoa.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381143-3183-A74B-8A0F-1EFCF5AB338E}"/>
              </a:ext>
            </a:extLst>
          </p:cNvPr>
          <p:cNvSpPr/>
          <p:nvPr/>
        </p:nvSpPr>
        <p:spPr>
          <a:xfrm>
            <a:off x="1110461" y="3405891"/>
            <a:ext cx="2717980" cy="819807"/>
          </a:xfrm>
          <a:prstGeom prst="rect">
            <a:avLst/>
          </a:prstGeom>
          <a:solidFill>
            <a:srgbClr val="FCE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bg2"/>
                </a:solidFill>
              </a:rPr>
              <a:t> Bầy ong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841AC8-66D0-E822-5BD9-E786F12C9BE5}"/>
              </a:ext>
            </a:extLst>
          </p:cNvPr>
          <p:cNvSpPr/>
          <p:nvPr/>
        </p:nvSpPr>
        <p:spPr>
          <a:xfrm>
            <a:off x="6245509" y="3405890"/>
            <a:ext cx="5497436" cy="819807"/>
          </a:xfrm>
          <a:prstGeom prst="rect">
            <a:avLst/>
          </a:prstGeom>
          <a:solidFill>
            <a:srgbClr val="DAF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bg2"/>
                </a:solidFill>
              </a:rPr>
              <a:t>đua nhau hót trong vòm cây.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A44CE4-154C-D514-E981-3DA1EFAD07F7}"/>
              </a:ext>
            </a:extLst>
          </p:cNvPr>
          <p:cNvSpPr/>
          <p:nvPr/>
        </p:nvSpPr>
        <p:spPr>
          <a:xfrm>
            <a:off x="1110461" y="4589115"/>
            <a:ext cx="2717980" cy="819807"/>
          </a:xfrm>
          <a:prstGeom prst="rect">
            <a:avLst/>
          </a:prstGeom>
          <a:solidFill>
            <a:srgbClr val="FCE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bg2"/>
                </a:solidFill>
              </a:rPr>
              <a:t> Đàn cá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7DD1E-00EA-54F7-A8F4-F9AE15EE26DF}"/>
              </a:ext>
            </a:extLst>
          </p:cNvPr>
          <p:cNvSpPr/>
          <p:nvPr/>
        </p:nvSpPr>
        <p:spPr>
          <a:xfrm>
            <a:off x="6245509" y="4589114"/>
            <a:ext cx="5497436" cy="819807"/>
          </a:xfrm>
          <a:prstGeom prst="rect">
            <a:avLst/>
          </a:prstGeom>
          <a:solidFill>
            <a:srgbClr val="DAF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bg2"/>
                </a:solidFill>
              </a:rPr>
              <a:t>bơi dưới hồ nước.</a:t>
            </a:r>
          </a:p>
        </p:txBody>
      </p:sp>
    </p:spTree>
    <p:extLst>
      <p:ext uri="{BB962C8B-B14F-4D97-AF65-F5344CB8AC3E}">
        <p14:creationId xmlns:p14="http://schemas.microsoft.com/office/powerpoint/2010/main" val="263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chemeClr val="accent6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3762310" y="2341212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EM CẦN NHỚ NHƯNG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9" y="123676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TIẾNG VIỆT 3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2728119" y="1142999"/>
            <a:ext cx="1509485" cy="190137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32963" l="37531" r="63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4709319" y="4648200"/>
            <a:ext cx="1509485" cy="190137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9509919" y="1676400"/>
            <a:ext cx="1509485" cy="19013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442119" y="3352798"/>
            <a:ext cx="1509485" cy="206102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8512061" y="4463141"/>
            <a:ext cx="1509485" cy="1901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914400"/>
            <a:ext cx="1143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61" y="471486"/>
            <a:ext cx="134302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92" y="3416917"/>
            <a:ext cx="1202254" cy="1202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19" y="2419350"/>
            <a:ext cx="1143000" cy="285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61" y="242887"/>
            <a:ext cx="1343025" cy="1343025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19" y="5413826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43719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69" y="-79828"/>
            <a:ext cx="5992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0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4545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10504034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9" y="192313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0051" y="905216"/>
            <a:ext cx="8291512" cy="32857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Thử thách 1:</a:t>
            </a:r>
          </a:p>
          <a:p>
            <a:pPr algn="ctr"/>
            <a:r>
              <a:rPr lang="en-US" sz="4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Trong hai từ ngữ sau, đâu là từ ngữ chỉ hoạt động?</a:t>
            </a:r>
          </a:p>
          <a:p>
            <a:pPr algn="ctr"/>
            <a:endParaRPr lang="en-US" sz="4000">
              <a:solidFill>
                <a:srgbClr val="00000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000">
              <a:solidFill>
                <a:srgbClr val="00000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0051" y="4903903"/>
            <a:ext cx="8291512" cy="1706880"/>
          </a:xfrm>
          <a:prstGeom prst="rect">
            <a:avLst/>
          </a:prstGeom>
          <a:solidFill>
            <a:srgbClr val="FDF2D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Đáp án:</a:t>
            </a:r>
          </a:p>
          <a:p>
            <a:pPr algn="ctr"/>
            <a:r>
              <a:rPr lang="en-US" sz="4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làm bài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1333A2-2BBA-3EB9-2A18-1258334FD823}"/>
              </a:ext>
            </a:extLst>
          </p:cNvPr>
          <p:cNvSpPr/>
          <p:nvPr/>
        </p:nvSpPr>
        <p:spPr>
          <a:xfrm>
            <a:off x="2590799" y="3118144"/>
            <a:ext cx="3200400" cy="8016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trường học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B3A47E-369B-0C22-3552-839944C142AF}"/>
              </a:ext>
            </a:extLst>
          </p:cNvPr>
          <p:cNvSpPr/>
          <p:nvPr/>
        </p:nvSpPr>
        <p:spPr>
          <a:xfrm>
            <a:off x="6599240" y="3118144"/>
            <a:ext cx="3200400" cy="8016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làm bài</a:t>
            </a:r>
          </a:p>
        </p:txBody>
      </p:sp>
    </p:spTree>
    <p:extLst>
      <p:ext uri="{BB962C8B-B14F-4D97-AF65-F5344CB8AC3E}">
        <p14:creationId xmlns:p14="http://schemas.microsoft.com/office/powerpoint/2010/main" val="2826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10271919" y="1143000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06" y="0"/>
            <a:ext cx="1343025" cy="1343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27" y="1981200"/>
            <a:ext cx="2181786" cy="3429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C1A19D2-8E38-8400-C440-59E3D09D846B}"/>
              </a:ext>
            </a:extLst>
          </p:cNvPr>
          <p:cNvSpPr/>
          <p:nvPr/>
        </p:nvSpPr>
        <p:spPr>
          <a:xfrm>
            <a:off x="7171813" y="365760"/>
            <a:ext cx="2703707" cy="1343025"/>
          </a:xfrm>
          <a:prstGeom prst="wedgeRoundRectCallout">
            <a:avLst>
              <a:gd name="adj1" fmla="val 65409"/>
              <a:gd name="adj2" fmla="val 7157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Ta là cô tiên may mắn.</a:t>
            </a:r>
          </a:p>
        </p:txBody>
      </p:sp>
    </p:spTree>
    <p:extLst>
      <p:ext uri="{BB962C8B-B14F-4D97-AF65-F5344CB8AC3E}">
        <p14:creationId xmlns:p14="http://schemas.microsoft.com/office/powerpoint/2010/main" val="37619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10746139" y="870219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63" y="-523534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5476" y="259080"/>
            <a:ext cx="9120663" cy="3283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nào dưới đây là câu giới thiệu?</a:t>
            </a:r>
          </a:p>
          <a:p>
            <a:pPr marL="742950" indent="-742950" algn="just">
              <a:buAutoNum type="alphaUcPeriod"/>
            </a:pPr>
            <a:r>
              <a:rPr lang="en-US" sz="40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em là bác sĩ.</a:t>
            </a:r>
          </a:p>
          <a:p>
            <a:pPr marL="742950" indent="-742950" algn="just">
              <a:buAutoNum type="alphaUcPeriod"/>
            </a:pPr>
            <a:r>
              <a:rPr lang="en-US" sz="40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em khám bệnh cho bệnh nhân.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5476" y="3962400"/>
            <a:ext cx="9120663" cy="1990384"/>
          </a:xfrm>
          <a:prstGeom prst="rect">
            <a:avLst/>
          </a:prstGeom>
          <a:solidFill>
            <a:srgbClr val="FDF2D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Mẹ em là bác sĩ.</a:t>
            </a:r>
          </a:p>
        </p:txBody>
      </p:sp>
    </p:spTree>
    <p:extLst>
      <p:ext uri="{BB962C8B-B14F-4D97-AF65-F5344CB8AC3E}">
        <p14:creationId xmlns:p14="http://schemas.microsoft.com/office/powerpoint/2010/main" val="243745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10348119" y="1331686"/>
            <a:ext cx="1509485" cy="190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19" y="129432"/>
            <a:ext cx="1202254" cy="1202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88BAAE-93F4-98DE-4AC4-95DDF72E689A}"/>
              </a:ext>
            </a:extLst>
          </p:cNvPr>
          <p:cNvSpPr/>
          <p:nvPr/>
        </p:nvSpPr>
        <p:spPr>
          <a:xfrm>
            <a:off x="1125651" y="783296"/>
            <a:ext cx="8291512" cy="32857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Thử thách 1:</a:t>
            </a:r>
          </a:p>
          <a:p>
            <a:pPr algn="ctr"/>
            <a:r>
              <a:rPr lang="en-US" sz="4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Trong hai từ ngữ chỉ sự vật sau, đâu là từ ngữ chỉ người?</a:t>
            </a:r>
          </a:p>
          <a:p>
            <a:pPr algn="ctr"/>
            <a:endParaRPr lang="en-US" sz="4000">
              <a:solidFill>
                <a:srgbClr val="00000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000">
              <a:solidFill>
                <a:srgbClr val="00000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873B8B-1663-FC13-5709-DA2569BDE138}"/>
              </a:ext>
            </a:extLst>
          </p:cNvPr>
          <p:cNvSpPr/>
          <p:nvPr/>
        </p:nvSpPr>
        <p:spPr>
          <a:xfrm>
            <a:off x="1125651" y="4781983"/>
            <a:ext cx="8291512" cy="1706880"/>
          </a:xfrm>
          <a:prstGeom prst="rect">
            <a:avLst/>
          </a:prstGeom>
          <a:solidFill>
            <a:srgbClr val="FDF2D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Đáp án:</a:t>
            </a:r>
          </a:p>
          <a:p>
            <a:pPr algn="ctr"/>
            <a:r>
              <a:rPr lang="en-US" sz="4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nông dân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2F92C4-7EF7-7BF6-B735-A071FD103937}"/>
              </a:ext>
            </a:extLst>
          </p:cNvPr>
          <p:cNvSpPr/>
          <p:nvPr/>
        </p:nvSpPr>
        <p:spPr>
          <a:xfrm>
            <a:off x="1676399" y="2996224"/>
            <a:ext cx="3200400" cy="8016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con gà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FBCA8F-D31B-3133-99D6-43A9DBA37E71}"/>
              </a:ext>
            </a:extLst>
          </p:cNvPr>
          <p:cNvSpPr/>
          <p:nvPr/>
        </p:nvSpPr>
        <p:spPr>
          <a:xfrm>
            <a:off x="5684840" y="2996224"/>
            <a:ext cx="3200400" cy="8016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nông dân</a:t>
            </a:r>
          </a:p>
        </p:txBody>
      </p:sp>
    </p:spTree>
    <p:extLst>
      <p:ext uri="{BB962C8B-B14F-4D97-AF65-F5344CB8AC3E}">
        <p14:creationId xmlns:p14="http://schemas.microsoft.com/office/powerpoint/2010/main" val="36231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762</Words>
  <Application>Microsoft Office PowerPoint</Application>
  <PresentationFormat>Tùy chỉnh</PresentationFormat>
  <Paragraphs>111</Paragraphs>
  <Slides>22</Slides>
  <Notes>16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3" baseType="lpstr">
      <vt:lpstr>Passion One</vt:lpstr>
      <vt:lpstr>Chewy</vt:lpstr>
      <vt:lpstr>Arial</vt:lpstr>
      <vt:lpstr>Nunito</vt:lpstr>
      <vt:lpstr>Montserrat</vt:lpstr>
      <vt:lpstr>Darker Grotesque SemiBold</vt:lpstr>
      <vt:lpstr>HP001 4 hàng</vt:lpstr>
      <vt:lpstr>Arial-Rounded</vt:lpstr>
      <vt:lpstr>Maven Pro</vt:lpstr>
      <vt:lpstr>Manrope</vt:lpstr>
      <vt:lpstr>Europe Brothers and Sisters Day by Slidesgo</vt:lpstr>
      <vt:lpstr>Bản trình bày PowerPoint</vt:lpstr>
      <vt:lpstr>Bản trình bày PowerPoint</vt:lpstr>
      <vt:lpstr>TIẾNG VIỆT 3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ĐẠI NHÂN</cp:lastModifiedBy>
  <cp:revision>40</cp:revision>
  <dcterms:modified xsi:type="dcterms:W3CDTF">2024-09-27T11:40:47Z</dcterms:modified>
</cp:coreProperties>
</file>