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  <p:sldMasterId id="2147483663" r:id="rId3"/>
  </p:sldMasterIdLst>
  <p:notesMasterIdLst>
    <p:notesMasterId r:id="rId34"/>
  </p:notes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875" r:id="rId24"/>
    <p:sldId id="876" r:id="rId25"/>
    <p:sldId id="277" r:id="rId26"/>
    <p:sldId id="278" r:id="rId27"/>
    <p:sldId id="279" r:id="rId28"/>
    <p:sldId id="877" r:id="rId29"/>
    <p:sldId id="281" r:id="rId30"/>
    <p:sldId id="282" r:id="rId31"/>
    <p:sldId id="283" r:id="rId32"/>
    <p:sldId id="284" r:id="rId33"/>
  </p:sldIdLst>
  <p:sldSz cx="12192000" cy="6858000"/>
  <p:notesSz cx="6858000" cy="9144000"/>
  <p:embeddedFontLst>
    <p:embeddedFont>
      <p:font typeface="Arial Black" panose="020B0A04020102020204" pitchFamily="34" charset="0"/>
      <p:bold r:id="rId35"/>
    </p:embeddedFont>
    <p:embeddedFont>
      <p:font typeface="Broadway" panose="04040905080002020502" pitchFamily="8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62762-91C1-4242-AFAB-6E26504A3DA0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B09A0-43D4-412D-8E37-3798A5A2B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25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Powerpoint thật dễ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B09A0-43D4-412D-8E37-3798A5A2BC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6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2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06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10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34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08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231DD0-1F54-4901-AEB6-8AD2A1C247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4B3605-B350-4560-A9EF-37E3861D5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AFB038-CB82-4C64-9568-2904836120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462D3B-F5D4-4F85-88F3-3AD361CA268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64522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4B766C-8AB2-474E-A5A4-708D733103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4D731B-3C1E-444C-BDC8-B841125625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E7A9C4-7576-490B-8B94-A1377D6C8F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20B84B-B9B7-40B9-B569-FA10753791A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48350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E888F6-36C2-45DD-B731-EB23E0DEFA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796970-5F07-4E33-B925-2E9C411D51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E07DD2-DBD1-4D13-8682-46BB7A2D23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EEB9C1-2761-4EA3-802D-2B060AFA9AA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81901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33B18E-27FC-41B2-886B-FCEBF03DB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E52416-B66D-4A75-961B-6687003EB1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4E528C-D5A6-428D-8D49-8DE5C0EC67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8DE30A-0288-4B20-8A2A-4170EB45C16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43773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8E80820-D655-436E-8440-AF080F5DD2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F275E8B-E39C-47AE-BFC2-DF1195DF80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401453C-DDC8-4060-9545-C02CD49CF9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D955B-92C2-4365-91C6-A0F164A91E7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49514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9EEA97-AA93-4176-A0FE-D64AA04EBD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E597384-8581-4B0E-8F3D-D68AB7DB26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DC4448C-57FB-4D94-97CA-84E352F9ED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19491A-8483-457F-9C8D-7ED400A10B3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50934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394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BA159B-9908-499E-B033-B2C6062E28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C3DE3CE-2CD3-48B2-968E-13B6CE508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20E6C02-0B45-423F-8D1B-9A8DD7A815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51B36-647A-41F2-8EB5-68230033E0C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11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CB5156-7477-4E49-9EE4-E2C850C9FB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C65B0E-02C6-41D3-8228-D19FA9140F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29672-96E1-4299-A1E1-77E1E646B3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30C8CB-4171-4709-9F3E-0A28627BCAA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32094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39D164-2485-4103-8E2E-4D9D32BCB5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E3D379-8FFA-413E-AD2D-62A9894C6C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7FBBAF-EEF9-4F04-A5B7-D6C010FCC7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E4F8FB-B1EF-479B-B8BF-B10BE74E50C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31915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E67492-5A03-45A4-BE58-A53E9AA0F8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B9C2BA-4994-49FA-A412-DC89C04740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5C39F5-091C-46A5-BBB1-F2AEEEE9AA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2A948-8A1D-4A13-867E-F45BB4AD50D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74937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A7E39C-AD4C-4CE7-9CC3-2896A8AD62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CC9C12-705D-465E-ACF9-6A9EFCA109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3ACA7D-5736-469C-A2D5-D53588E9A8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CF49D0-0150-43C7-9D50-E27902E2197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59648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53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24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6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64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00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2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79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9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8821" y="-61560"/>
            <a:ext cx="12430821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1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4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EE7F650-11CB-428D-86F2-C17252F779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9CE9F6F-C4A8-4901-B9EE-60CA7AE4E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94AADFC-C2FB-4943-A031-3DFF3837006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C784AF9-AA60-4291-A061-0C6F5D5FB0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285"/>
            <a:ext cx="3860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11FD37D-4773-4662-877C-AC33AC2F76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285"/>
            <a:ext cx="28448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4E65DBC6-024E-4E29-B814-31BFD2D5576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6519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audio" Target="../media/audio1.wav"/><Relationship Id="rId3" Type="http://schemas.openxmlformats.org/officeDocument/2006/relationships/tags" Target="../tags/tag5.xml"/><Relationship Id="rId7" Type="http://schemas.openxmlformats.org/officeDocument/2006/relationships/image" Target="../media/image3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7.xml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9" Type="http://schemas.openxmlformats.org/officeDocument/2006/relationships/image" Target="../media/image27.png"/><Relationship Id="rId3" Type="http://schemas.openxmlformats.org/officeDocument/2006/relationships/image" Target="../media/image3.png"/><Relationship Id="rId21" Type="http://schemas.openxmlformats.org/officeDocument/2006/relationships/slide" Target="slide11.xml"/><Relationship Id="rId34" Type="http://schemas.openxmlformats.org/officeDocument/2006/relationships/image" Target="../media/image5.png"/><Relationship Id="rId42" Type="http://schemas.openxmlformats.org/officeDocument/2006/relationships/image" Target="../media/image28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slide" Target="slide9.xml"/><Relationship Id="rId25" Type="http://schemas.openxmlformats.org/officeDocument/2006/relationships/slide" Target="slide13.xml"/><Relationship Id="rId33" Type="http://schemas.openxmlformats.org/officeDocument/2006/relationships/image" Target="../media/image4.png"/><Relationship Id="rId38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openxmlformats.org/officeDocument/2006/relationships/slide" Target="slide15.xml"/><Relationship Id="rId41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11.pn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image" Target="../media/image25.png"/><Relationship Id="rId40" Type="http://schemas.openxmlformats.org/officeDocument/2006/relationships/image" Target="../media/image7.png"/><Relationship Id="rId5" Type="http://schemas.openxmlformats.org/officeDocument/2006/relationships/image" Target="../media/image8.png"/><Relationship Id="rId15" Type="http://schemas.openxmlformats.org/officeDocument/2006/relationships/slide" Target="slide8.xml"/><Relationship Id="rId23" Type="http://schemas.openxmlformats.org/officeDocument/2006/relationships/slide" Target="slide12.xml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10" Type="http://schemas.openxmlformats.org/officeDocument/2006/relationships/slide" Target="slide4.xml"/><Relationship Id="rId19" Type="http://schemas.openxmlformats.org/officeDocument/2006/relationships/slide" Target="slide10.xml"/><Relationship Id="rId31" Type="http://schemas.openxmlformats.org/officeDocument/2006/relationships/slide" Target="slide16.xml"/><Relationship Id="rId4" Type="http://schemas.openxmlformats.org/officeDocument/2006/relationships/slide" Target="slide5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openxmlformats.org/officeDocument/2006/relationships/slide" Target="slide14.xml"/><Relationship Id="rId30" Type="http://schemas.openxmlformats.org/officeDocument/2006/relationships/image" Target="../media/image21.png"/><Relationship Id="rId35" Type="http://schemas.openxmlformats.org/officeDocument/2006/relationships/image" Target="../media/image23.png"/><Relationship Id="rId43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32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106275" y="2233549"/>
            <a:ext cx="8485991" cy="20417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What’s the matter with you?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70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386286" y="1261078"/>
              <a:ext cx="55440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had a ______ last night because he ate too much at dinner.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backache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stomach ache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toothache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1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754437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the matter with you?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a headache.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316799" y="4982214"/>
              <a:ext cx="353747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go to the dentist.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27225" y="3957548"/>
            <a:ext cx="3703866" cy="2477095"/>
            <a:chOff x="8127225" y="3957548"/>
            <a:chExt cx="3703866" cy="2477095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245212" y="4982214"/>
              <a:ext cx="3419022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stay in bed.</a:t>
              </a: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pic>
        <p:nvPicPr>
          <p:cNvPr id="49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51" name="Oval 50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88123" y="1838530"/>
              <a:ext cx="5544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 has a toothache.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stay in bed.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19622" cy="2474294"/>
            <a:chOff x="4226461" y="3957548"/>
            <a:chExt cx="3719622" cy="2474294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45915" y="4810201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carry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heavy things.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go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dentist.</a:t>
              </a: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pic>
        <p:nvPicPr>
          <p:cNvPr id="2" name="a1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" y="-600638"/>
            <a:ext cx="8517405" cy="638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559" y="2180210"/>
            <a:ext cx="4486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</a:rPr>
              <a:t>Thêm </a:t>
            </a:r>
          </a:p>
          <a:p>
            <a:pPr algn="ctr"/>
            <a:r>
              <a:rPr lang="en-US" sz="8000" b="1">
                <a:solidFill>
                  <a:srgbClr val="FF0000"/>
                </a:solidFill>
              </a:rPr>
              <a:t>1 lượt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2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88123" y="1838530"/>
              <a:ext cx="5544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Phong has a fever.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a headache.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go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dentist.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stay in bed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3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754437"/>
              <a:ext cx="5544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 has a stomach ache.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2" y="3999201"/>
            <a:ext cx="3730933" cy="2390988"/>
            <a:chOff x="450402" y="3999201"/>
            <a:chExt cx="3730933" cy="2390988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2174" y="480093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eat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lot of sweets.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4294"/>
            <a:chOff x="4226461" y="3957548"/>
            <a:chExt cx="3703866" cy="2474294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10" y="4730712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carry heavy things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go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dentist.</a:t>
              </a: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3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277900" y="1800603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Quan's grandma has a backache.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2" y="3999201"/>
            <a:ext cx="3627604" cy="2390988"/>
            <a:chOff x="450402" y="3999201"/>
            <a:chExt cx="3627604" cy="2390988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8845" y="4730712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 carry heavy things.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4294"/>
            <a:chOff x="4226461" y="3957548"/>
            <a:chExt cx="3703866" cy="2474294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7" y="479188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carry heavy things.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5" y="3957548"/>
            <a:ext cx="3785210" cy="2474294"/>
            <a:chOff x="8127225" y="3957548"/>
            <a:chExt cx="3785210" cy="2474294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208568" y="4694747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eat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lot of sweets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6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pic>
        <p:nvPicPr>
          <p:cNvPr id="2" name="a1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" y="-600638"/>
            <a:ext cx="8517405" cy="638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559" y="2180210"/>
            <a:ext cx="4486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</a:rPr>
              <a:t>Thêm </a:t>
            </a:r>
          </a:p>
          <a:p>
            <a:pPr algn="ctr"/>
            <a:r>
              <a:rPr lang="en-US" sz="8000" b="1">
                <a:solidFill>
                  <a:srgbClr val="FF0000"/>
                </a:solidFill>
              </a:rPr>
              <a:t>1 lượt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2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687629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What’s the ______ with you?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metter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matter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8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754437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________ the matter with you?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What’s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What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How </a:t>
              </a: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19707" y="2262074"/>
            <a:ext cx="932057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WARM-UP</a:t>
            </a:r>
            <a:endParaRPr lang="zh-CN" altLang="en-US" sz="96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30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19707" y="2262074"/>
            <a:ext cx="932057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sz="80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rPr>
              <a:t>PRONUNCIATION</a:t>
            </a:r>
            <a:endParaRPr lang="zh-CN" altLang="en-US" sz="8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91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1769" y="643401"/>
            <a:ext cx="5783443" cy="507831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3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What's the matter with you? </a:t>
            </a:r>
          </a:p>
          <a:p>
            <a:pPr>
              <a:lnSpc>
                <a:spcPct val="3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What’s the matter with you?</a:t>
            </a:r>
          </a:p>
          <a:p>
            <a:pPr>
              <a:lnSpc>
                <a:spcPct val="3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What’s the matter with you?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212" y="1295496"/>
            <a:ext cx="4429995" cy="507831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300000"/>
              </a:lnSpc>
            </a:pPr>
            <a:r>
              <a:rPr lang="en-US" sz="3600" dirty="0">
                <a:solidFill>
                  <a:srgbClr val="002060"/>
                </a:solidFill>
              </a:rPr>
              <a:t>I have a headache.</a:t>
            </a:r>
          </a:p>
          <a:p>
            <a:pPr>
              <a:lnSpc>
                <a:spcPct val="300000"/>
              </a:lnSpc>
            </a:pPr>
            <a:r>
              <a:rPr lang="en-US" sz="3600" dirty="0">
                <a:solidFill>
                  <a:srgbClr val="002060"/>
                </a:solidFill>
              </a:rPr>
              <a:t>I have a toothache.</a:t>
            </a:r>
          </a:p>
          <a:p>
            <a:pPr>
              <a:lnSpc>
                <a:spcPct val="300000"/>
              </a:lnSpc>
            </a:pPr>
            <a:r>
              <a:rPr lang="en-US" sz="3600" dirty="0">
                <a:solidFill>
                  <a:srgbClr val="002060"/>
                </a:solidFill>
              </a:rPr>
              <a:t>I have a stomach ache.</a:t>
            </a:r>
          </a:p>
        </p:txBody>
      </p:sp>
      <p:sp>
        <p:nvSpPr>
          <p:cNvPr id="5" name="Rectangle 4"/>
          <p:cNvSpPr/>
          <p:nvPr/>
        </p:nvSpPr>
        <p:spPr>
          <a:xfrm>
            <a:off x="855121" y="32286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Listen and repeat.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0174" y="1558955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02168" y="2209761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0174" y="3156799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79442" y="3863349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80174" y="4788997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010169" y="5498966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4" name="8-Point Star 13"/>
          <p:cNvSpPr/>
          <p:nvPr/>
        </p:nvSpPr>
        <p:spPr>
          <a:xfrm>
            <a:off x="756599" y="1140392"/>
            <a:ext cx="457200" cy="457200"/>
          </a:xfrm>
          <a:prstGeom prst="star8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8-Point Star 14"/>
          <p:cNvSpPr/>
          <p:nvPr/>
        </p:nvSpPr>
        <p:spPr>
          <a:xfrm>
            <a:off x="756599" y="2776879"/>
            <a:ext cx="457200" cy="457200"/>
          </a:xfrm>
          <a:prstGeom prst="star8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8-Point Star 15"/>
          <p:cNvSpPr/>
          <p:nvPr/>
        </p:nvSpPr>
        <p:spPr>
          <a:xfrm>
            <a:off x="756599" y="4470708"/>
            <a:ext cx="457200" cy="457200"/>
          </a:xfrm>
          <a:prstGeom prst="star8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7" name="Tiếng Anh 5 Tập 2 - Unit 11 What’s the matter with you- - Lesson 3 - 1 Listen and repeat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450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934" y="1615856"/>
            <a:ext cx="365760" cy="365760"/>
          </a:xfrm>
          <a:prstGeom prst="rect">
            <a:avLst/>
          </a:prstGeom>
        </p:spPr>
      </p:pic>
      <p:pic>
        <p:nvPicPr>
          <p:cNvPr id="18" name="Tiếng Anh 5 Tập 2 - Unit 11 What’s the matter with you- - Lesson 3 - 1 Listen and repeat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72" end="11074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934" y="3303753"/>
            <a:ext cx="365760" cy="365760"/>
          </a:xfrm>
          <a:prstGeom prst="rect">
            <a:avLst/>
          </a:prstGeom>
        </p:spPr>
      </p:pic>
      <p:pic>
        <p:nvPicPr>
          <p:cNvPr id="19" name="Tiếng Anh 5 Tập 2 - Unit 11 What’s the matter with you- - Lesson 3 - 1 Listen and repeat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89" end="3131.8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934" y="4927908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3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88516" y="1016416"/>
            <a:ext cx="5526798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34914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1.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What's the matter with you?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 have a ____________.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a.  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oothache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b.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headache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2.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What's the matter with you?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 have a ____________.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a.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bad toothache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b.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backache</a:t>
            </a:r>
          </a:p>
        </p:txBody>
      </p:sp>
      <p:sp>
        <p:nvSpPr>
          <p:cNvPr id="3" name="Rectangle 2"/>
          <p:cNvSpPr/>
          <p:nvPr/>
        </p:nvSpPr>
        <p:spPr>
          <a:xfrm>
            <a:off x="888516" y="398104"/>
            <a:ext cx="5416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Helvetica Neue"/>
              </a:rPr>
              <a:t>2. Listen and circle </a:t>
            </a:r>
            <a:r>
              <a:rPr lang="en-US" altLang="en-US" b="1" i="1" dirty="0">
                <a:latin typeface="Helvetica Neue"/>
              </a:rPr>
              <a:t>a</a:t>
            </a:r>
            <a:r>
              <a:rPr lang="en-US" altLang="en-US" b="1" dirty="0">
                <a:latin typeface="Helvetica Neue"/>
              </a:rPr>
              <a:t> or </a:t>
            </a:r>
            <a:r>
              <a:rPr lang="en-US" altLang="en-US" b="1" i="1" dirty="0">
                <a:latin typeface="Helvetica Neue"/>
              </a:rPr>
              <a:t>b</a:t>
            </a:r>
            <a:r>
              <a:rPr lang="en-US" altLang="en-US" b="1" dirty="0">
                <a:latin typeface="Helvetica Neue"/>
              </a:rPr>
              <a:t>. Then ask and answer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516993" y="1016416"/>
            <a:ext cx="4992836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34914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3.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What's the matter with you?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 have a ___________.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a.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stomach ache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b.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headache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4.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What's the matter with you?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 have a ___________.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a.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pain in my stomach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b.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sore throat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183171" y="1088986"/>
            <a:ext cx="0" cy="5170646"/>
          </a:xfrm>
          <a:prstGeom prst="line">
            <a:avLst/>
          </a:prstGeom>
          <a:ln w="38100">
            <a:solidFill>
              <a:srgbClr val="9D60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694543" y="2994698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9D6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94543" y="5583267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9D6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09238" y="2354618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9D6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309238" y="4943187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9D6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iếng Anh 5 Tập 2 - Unit 11 What’s the matter with you- - Lesson 3 - 2 Listen and circle a or b. Then ask and answer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3707" y="35417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5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19707" y="2262074"/>
            <a:ext cx="932057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rPr>
              <a:t>PRACTISE </a:t>
            </a:r>
            <a:endParaRPr lang="zh-CN" altLang="en-US" sz="96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36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28DED9-B2B7-4D4A-813F-831D839317F8}"/>
              </a:ext>
            </a:extLst>
          </p:cNvPr>
          <p:cNvSpPr/>
          <p:nvPr/>
        </p:nvSpPr>
        <p:spPr>
          <a:xfrm>
            <a:off x="175175" y="128908"/>
            <a:ext cx="3507049" cy="6667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LET’S CHANT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F3CB7A-5349-4640-96F7-3493B352E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624417"/>
            <a:ext cx="1284817" cy="9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8660" y="374134"/>
            <a:ext cx="3754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Read and match. Then say.</a:t>
            </a: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967710" y="1378972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your hands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63660" y="2174368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shower every day.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67710" y="2995230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67710" y="2187101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67710" y="4611488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your nails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67710" y="3803359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67710" y="5419618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63660" y="1358566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your teeth twice a day.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63660" y="2990170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short and clean.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63660" y="5437576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before having meals.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63660" y="3805972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healthy foods.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663660" y="4621774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morning exercise regularly.</a:t>
            </a:r>
          </a:p>
        </p:txBody>
      </p:sp>
      <p:sp>
        <p:nvSpPr>
          <p:cNvPr id="15" name="8-Point Star 14"/>
          <p:cNvSpPr/>
          <p:nvPr/>
        </p:nvSpPr>
        <p:spPr>
          <a:xfrm>
            <a:off x="4058920" y="1467822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8-Point Star 15"/>
          <p:cNvSpPr/>
          <p:nvPr/>
        </p:nvSpPr>
        <p:spPr>
          <a:xfrm>
            <a:off x="4058920" y="2275951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8-Point Star 16"/>
          <p:cNvSpPr/>
          <p:nvPr/>
        </p:nvSpPr>
        <p:spPr>
          <a:xfrm>
            <a:off x="4058920" y="3084080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8-Point Star 17"/>
          <p:cNvSpPr/>
          <p:nvPr/>
        </p:nvSpPr>
        <p:spPr>
          <a:xfrm>
            <a:off x="4058920" y="3892209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8-Point Star 18"/>
          <p:cNvSpPr/>
          <p:nvPr/>
        </p:nvSpPr>
        <p:spPr>
          <a:xfrm>
            <a:off x="4058920" y="4700338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8-Point Star 19"/>
          <p:cNvSpPr/>
          <p:nvPr/>
        </p:nvSpPr>
        <p:spPr>
          <a:xfrm>
            <a:off x="4058920" y="5508467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8-Point Star 20"/>
          <p:cNvSpPr/>
          <p:nvPr/>
        </p:nvSpPr>
        <p:spPr>
          <a:xfrm>
            <a:off x="6480780" y="1467822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8-Point Star 21"/>
          <p:cNvSpPr/>
          <p:nvPr/>
        </p:nvSpPr>
        <p:spPr>
          <a:xfrm>
            <a:off x="6480780" y="2280049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3" name="8-Point Star 22"/>
          <p:cNvSpPr/>
          <p:nvPr/>
        </p:nvSpPr>
        <p:spPr>
          <a:xfrm>
            <a:off x="6480780" y="3092276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" name="8-Point Star 23"/>
          <p:cNvSpPr/>
          <p:nvPr/>
        </p:nvSpPr>
        <p:spPr>
          <a:xfrm>
            <a:off x="6480780" y="3904503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8-Point Star 24"/>
          <p:cNvSpPr/>
          <p:nvPr/>
        </p:nvSpPr>
        <p:spPr>
          <a:xfrm>
            <a:off x="6480780" y="4716730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6" name="8-Point Star 25"/>
          <p:cNvSpPr/>
          <p:nvPr/>
        </p:nvSpPr>
        <p:spPr>
          <a:xfrm>
            <a:off x="6480780" y="5528956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cxnSp>
        <p:nvCxnSpPr>
          <p:cNvPr id="28" name="Straight Arrow Connector 27"/>
          <p:cNvCxnSpPr>
            <a:stCxn id="15" idx="1"/>
            <a:endCxn id="26" idx="4"/>
          </p:cNvCxnSpPr>
          <p:nvPr/>
        </p:nvCxnSpPr>
        <p:spPr>
          <a:xfrm>
            <a:off x="4371116" y="1780018"/>
            <a:ext cx="2109664" cy="39318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6" idx="1"/>
            <a:endCxn id="24" idx="4"/>
          </p:cNvCxnSpPr>
          <p:nvPr/>
        </p:nvCxnSpPr>
        <p:spPr>
          <a:xfrm>
            <a:off x="4371116" y="2588147"/>
            <a:ext cx="2109664" cy="149923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7" idx="1"/>
            <a:endCxn id="25" idx="4"/>
          </p:cNvCxnSpPr>
          <p:nvPr/>
        </p:nvCxnSpPr>
        <p:spPr>
          <a:xfrm>
            <a:off x="4371116" y="3396276"/>
            <a:ext cx="2109664" cy="150333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9" idx="0"/>
            <a:endCxn id="23" idx="4"/>
          </p:cNvCxnSpPr>
          <p:nvPr/>
        </p:nvCxnSpPr>
        <p:spPr>
          <a:xfrm flipV="1">
            <a:off x="4424680" y="3275156"/>
            <a:ext cx="2056100" cy="160806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8" idx="0"/>
            <a:endCxn id="21" idx="3"/>
          </p:cNvCxnSpPr>
          <p:nvPr/>
        </p:nvCxnSpPr>
        <p:spPr>
          <a:xfrm flipV="1">
            <a:off x="4424680" y="1780018"/>
            <a:ext cx="2109664" cy="2295071"/>
          </a:xfrm>
          <a:prstGeom prst="straightConnector1">
            <a:avLst/>
          </a:prstGeom>
          <a:ln w="19050">
            <a:solidFill>
              <a:srgbClr val="E438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0" idx="0"/>
            <a:endCxn id="22" idx="4"/>
          </p:cNvCxnSpPr>
          <p:nvPr/>
        </p:nvCxnSpPr>
        <p:spPr>
          <a:xfrm flipV="1">
            <a:off x="4424680" y="2462929"/>
            <a:ext cx="2056100" cy="3228418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1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908" y="348734"/>
            <a:ext cx="3170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Helvetica Neue"/>
              </a:rPr>
              <a:t>5. Write your advice.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26308" y="1017426"/>
          <a:ext cx="10933911" cy="5180175"/>
        </p:xfrm>
        <a:graphic>
          <a:graphicData uri="http://schemas.openxmlformats.org/drawingml/2006/table">
            <a:tbl>
              <a:tblPr/>
              <a:tblGrid>
                <a:gridCol w="40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4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0035">
                <a:tc>
                  <a:txBody>
                    <a:bodyPr/>
                    <a:lstStyle/>
                    <a:p>
                      <a:pPr algn="l" fontAlgn="t"/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He/She should …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He/She shouldn't …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25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Tony has a bad toothache.</a:t>
                      </a: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25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 has a bad cold.</a:t>
                      </a: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25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Phong has a stomach ache.</a:t>
                      </a: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25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Phong has a sore throat.</a:t>
                      </a: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9541" marR="139541" marT="69770" marB="6977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9541" marR="139541" marT="69770" marB="6977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99511A9-6DAE-4B91-A46F-6D1668E47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536" y="1951376"/>
            <a:ext cx="2874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 to the dentist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AE0AFF-6311-4F67-B769-8CD3EB202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5324" y="1865231"/>
            <a:ext cx="30503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Eat a lot of sweets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15B743-76C3-4817-8E94-8C5618B1C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186" y="3127375"/>
            <a:ext cx="2454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Take a rest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D9ED5-586E-4076-8F48-B71A5BC60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5324" y="3172964"/>
            <a:ext cx="2468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B9B696-AFB9-41B2-88D1-EECF18ED3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187" y="4312444"/>
            <a:ext cx="28804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 to the doctor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79A7AC-39C4-42C5-BC67-A22B8083B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8180" y="3992989"/>
            <a:ext cx="32075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Eat a lot of sweets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D81E41-D334-45BB-8E03-90962F82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188" y="5318125"/>
            <a:ext cx="28804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 to the doctor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33131-9130-4A74-AF1E-554A9EAD9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6766" y="5203825"/>
            <a:ext cx="272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Drink cold water</a:t>
            </a:r>
          </a:p>
        </p:txBody>
      </p:sp>
    </p:spTree>
    <p:extLst>
      <p:ext uri="{BB962C8B-B14F-4D97-AF65-F5344CB8AC3E}">
        <p14:creationId xmlns:p14="http://schemas.microsoft.com/office/powerpoint/2010/main" val="127877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5154" y="386834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Project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535454" y="386834"/>
            <a:ext cx="60598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Helvetica Neue"/>
              </a:rPr>
              <a:t>Talk about two health problems and give advice.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9767" y="1016576"/>
            <a:ext cx="95631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 __________,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 ____________ . I cannot _________________ 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I do?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Thanks.</a:t>
            </a:r>
          </a:p>
          <a:p>
            <a:pPr>
              <a:lnSpc>
                <a:spcPct val="150000"/>
              </a:lnSpc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 __________,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I‛m very sorry to hear about your 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you should _____________     and shouldn‛t __________ 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hope you‛ll get well soon.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</a:t>
            </a:r>
            <a:endParaRPr lang="en-US" sz="24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566AF0-609A-4ED4-9846-0F75A8D2C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380" y="1132226"/>
            <a:ext cx="1363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85D6D8-6B75-493A-B789-974449049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575" y="1709541"/>
            <a:ext cx="1819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toothache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4226E0-F7A0-48BB-B2B0-0B3BE1E94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17" y="1660072"/>
            <a:ext cx="2628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>
                <a:solidFill>
                  <a:srgbClr val="FF0000"/>
                </a:solidFill>
              </a:rPr>
              <a:t>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 to school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B6793A-18DE-47E3-9E5A-7C762ACCE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909" y="3774699"/>
            <a:ext cx="1363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BDE299-07DD-49EC-A1DF-7D8BFA386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6158" y="4898576"/>
            <a:ext cx="2628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>
                <a:solidFill>
                  <a:srgbClr val="FF0000"/>
                </a:solidFill>
              </a:rPr>
              <a:t>go to the dentist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4A443C-25ED-4132-BF96-E1C8168AF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4400" y="4898575"/>
            <a:ext cx="3228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noProof="0" dirty="0">
                <a:solidFill>
                  <a:srgbClr val="FF0000"/>
                </a:solidFill>
              </a:rPr>
              <a:t> eat a lot of sweet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8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76223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5" name="BOM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12" y="1432230"/>
            <a:ext cx="610474" cy="671931"/>
          </a:xfrm>
          <a:prstGeom prst="rect">
            <a:avLst/>
          </a:prstGeom>
        </p:spPr>
      </p:pic>
      <p:pic>
        <p:nvPicPr>
          <p:cNvPr id="6" name="no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31" y="1130522"/>
            <a:ext cx="1276941" cy="1275345"/>
          </a:xfrm>
          <a:prstGeom prst="rect">
            <a:avLst/>
          </a:prstGeom>
        </p:spPr>
      </p:pic>
      <p:pic>
        <p:nvPicPr>
          <p:cNvPr id="7" name="nhacnen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76449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TextBox 8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BOMSTAR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27931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1" name="BOM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37" y="4846943"/>
            <a:ext cx="610474" cy="671931"/>
          </a:xfrm>
          <a:prstGeom prst="rect">
            <a:avLst/>
          </a:prstGeom>
        </p:spPr>
      </p:pic>
      <p:pic>
        <p:nvPicPr>
          <p:cNvPr id="12" name="no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56" y="4545235"/>
            <a:ext cx="1276941" cy="1275345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>
            <a:off x="28157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4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875771" y="5036212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149192" y="5804526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16" name="Oval 15">
            <a:hlinkClick r:id="" action="ppaction://hlinkshowjump?jump=nextslide"/>
          </p:cNvPr>
          <p:cNvSpPr/>
          <p:nvPr/>
        </p:nvSpPr>
        <p:spPr>
          <a:xfrm>
            <a:off x="7946441" y="5036212"/>
            <a:ext cx="1280160" cy="11464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1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7711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9711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0211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7711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9711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0211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84" y="-19049"/>
            <a:ext cx="10160000" cy="30204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83933"/>
            <a:ext cx="12192000" cy="41740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7417" y="-46567"/>
            <a:ext cx="1579033" cy="12975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1D03E7-21F9-49B6-906F-DD4A1D9233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1" y="2352675"/>
            <a:ext cx="3577167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F5F8D0-AD27-4018-9274-8181D1ED1F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417" y="1504952"/>
            <a:ext cx="4064000" cy="304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tumn-in-my-he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770170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+2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3621831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-2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5469940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+5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7306779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+3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9142007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7" name="5-Point Star 6"/>
          <p:cNvSpPr/>
          <p:nvPr/>
        </p:nvSpPr>
        <p:spPr>
          <a:xfrm>
            <a:off x="1770170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+5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3621831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5-Point Star 8"/>
          <p:cNvSpPr/>
          <p:nvPr/>
        </p:nvSpPr>
        <p:spPr>
          <a:xfrm>
            <a:off x="5469940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-2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7306779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+4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9142007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-1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1770170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3621831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+1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5469940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5" name="5-Point Star 14"/>
          <p:cNvSpPr/>
          <p:nvPr/>
        </p:nvSpPr>
        <p:spPr>
          <a:xfrm>
            <a:off x="7306779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-3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9142007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+1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1770170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8" name="5-Point Star 17"/>
          <p:cNvSpPr/>
          <p:nvPr/>
        </p:nvSpPr>
        <p:spPr>
          <a:xfrm>
            <a:off x="3621831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+3</a:t>
            </a:r>
          </a:p>
        </p:txBody>
      </p:sp>
      <p:sp>
        <p:nvSpPr>
          <p:cNvPr id="19" name="5-Point Star 18"/>
          <p:cNvSpPr/>
          <p:nvPr/>
        </p:nvSpPr>
        <p:spPr>
          <a:xfrm>
            <a:off x="5469940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20" name="5-Point Star 19"/>
          <p:cNvSpPr/>
          <p:nvPr/>
        </p:nvSpPr>
        <p:spPr>
          <a:xfrm>
            <a:off x="7306779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-2</a:t>
            </a:r>
          </a:p>
        </p:txBody>
      </p:sp>
      <p:sp>
        <p:nvSpPr>
          <p:cNvPr id="21" name="5-Point Star 20"/>
          <p:cNvSpPr/>
          <p:nvPr/>
        </p:nvSpPr>
        <p:spPr>
          <a:xfrm>
            <a:off x="9142007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+4</a:t>
            </a:r>
          </a:p>
        </p:txBody>
      </p:sp>
      <p:pic>
        <p:nvPicPr>
          <p:cNvPr id="22" name="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1" y="411945"/>
            <a:ext cx="1371600" cy="1371600"/>
          </a:xfrm>
          <a:prstGeom prst="rect">
            <a:avLst/>
          </a:prstGeom>
        </p:spPr>
      </p:pic>
      <p:pic>
        <p:nvPicPr>
          <p:cNvPr id="23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1" y="411945"/>
            <a:ext cx="1371600" cy="1371600"/>
          </a:xfrm>
          <a:prstGeom prst="rect">
            <a:avLst/>
          </a:prstGeom>
        </p:spPr>
      </p:pic>
      <p:pic>
        <p:nvPicPr>
          <p:cNvPr id="24" name="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10" y="411945"/>
            <a:ext cx="1371600" cy="1371600"/>
          </a:xfrm>
          <a:prstGeom prst="rect">
            <a:avLst/>
          </a:prstGeom>
        </p:spPr>
      </p:pic>
      <p:pic>
        <p:nvPicPr>
          <p:cNvPr id="25" name="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49" y="411945"/>
            <a:ext cx="1371600" cy="1371600"/>
          </a:xfrm>
          <a:prstGeom prst="rect">
            <a:avLst/>
          </a:prstGeom>
        </p:spPr>
      </p:pic>
      <p:pic>
        <p:nvPicPr>
          <p:cNvPr id="26" name="Picture 2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1" y="1920705"/>
            <a:ext cx="1371600" cy="1371600"/>
          </a:xfrm>
          <a:prstGeom prst="rect">
            <a:avLst/>
          </a:prstGeom>
        </p:spPr>
      </p:pic>
      <p:pic>
        <p:nvPicPr>
          <p:cNvPr id="27" name="Picture 2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10" y="1920705"/>
            <a:ext cx="1371600" cy="1371600"/>
          </a:xfrm>
          <a:prstGeom prst="rect">
            <a:avLst/>
          </a:prstGeom>
        </p:spPr>
      </p:pic>
      <p:pic>
        <p:nvPicPr>
          <p:cNvPr id="28" name="Picture 2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49" y="1920705"/>
            <a:ext cx="1371600" cy="1371600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765" y="1920705"/>
            <a:ext cx="1374825" cy="1371600"/>
          </a:xfrm>
          <a:prstGeom prst="rect">
            <a:avLst/>
          </a:prstGeom>
        </p:spPr>
      </p:pic>
      <p:pic>
        <p:nvPicPr>
          <p:cNvPr id="30" name="Picture 2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1" y="3429465"/>
            <a:ext cx="1371600" cy="1371600"/>
          </a:xfrm>
          <a:prstGeom prst="rect">
            <a:avLst/>
          </a:prstGeom>
        </p:spPr>
      </p:pic>
      <p:pic>
        <p:nvPicPr>
          <p:cNvPr id="31" name="Picture 3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1" y="3429465"/>
            <a:ext cx="1371600" cy="1371600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37" y="3429465"/>
            <a:ext cx="1374825" cy="1371600"/>
          </a:xfrm>
          <a:prstGeom prst="rect">
            <a:avLst/>
          </a:prstGeom>
        </p:spPr>
      </p:pic>
      <p:pic>
        <p:nvPicPr>
          <p:cNvPr id="33" name="Picture 3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77" y="3429465"/>
            <a:ext cx="1371600" cy="1371600"/>
          </a:xfrm>
          <a:prstGeom prst="rect">
            <a:avLst/>
          </a:prstGeom>
        </p:spPr>
      </p:pic>
      <p:pic>
        <p:nvPicPr>
          <p:cNvPr id="34" name="Picture 33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1" y="4938225"/>
            <a:ext cx="1371600" cy="1371600"/>
          </a:xfrm>
          <a:prstGeom prst="rect">
            <a:avLst/>
          </a:prstGeom>
        </p:spPr>
      </p:pic>
      <p:pic>
        <p:nvPicPr>
          <p:cNvPr id="35" name="Picture 34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49" y="4938225"/>
            <a:ext cx="1371600" cy="1371600"/>
          </a:xfrm>
          <a:prstGeom prst="rect">
            <a:avLst/>
          </a:prstGeom>
        </p:spPr>
      </p:pic>
      <p:pic>
        <p:nvPicPr>
          <p:cNvPr id="36" name="Picture 35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77" y="4938225"/>
            <a:ext cx="1371600" cy="1371600"/>
          </a:xfrm>
          <a:prstGeom prst="rect">
            <a:avLst/>
          </a:prstGeom>
        </p:spPr>
      </p:pic>
      <p:pic>
        <p:nvPicPr>
          <p:cNvPr id="37" name="BOM1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73" y="3847129"/>
            <a:ext cx="610474" cy="671931"/>
          </a:xfrm>
          <a:prstGeom prst="rect">
            <a:avLst/>
          </a:prstGeom>
        </p:spPr>
      </p:pic>
      <p:pic>
        <p:nvPicPr>
          <p:cNvPr id="38" name="no1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40" y="3571752"/>
            <a:ext cx="1276941" cy="1275345"/>
          </a:xfrm>
          <a:prstGeom prst="rect">
            <a:avLst/>
          </a:prstGeom>
        </p:spPr>
      </p:pic>
      <p:pic>
        <p:nvPicPr>
          <p:cNvPr id="39" name="BOM1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12" y="2360917"/>
            <a:ext cx="610474" cy="671931"/>
          </a:xfrm>
          <a:prstGeom prst="rect">
            <a:avLst/>
          </a:prstGeom>
        </p:spPr>
      </p:pic>
      <p:pic>
        <p:nvPicPr>
          <p:cNvPr id="40" name="no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79" y="2085540"/>
            <a:ext cx="1276941" cy="1275345"/>
          </a:xfrm>
          <a:prstGeom prst="rect">
            <a:avLst/>
          </a:prstGeom>
        </p:spPr>
      </p:pic>
      <p:pic>
        <p:nvPicPr>
          <p:cNvPr id="41" name="BOM1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73" y="5294618"/>
            <a:ext cx="610474" cy="671931"/>
          </a:xfrm>
          <a:prstGeom prst="rect">
            <a:avLst/>
          </a:prstGeom>
        </p:spPr>
      </p:pic>
      <p:pic>
        <p:nvPicPr>
          <p:cNvPr id="42" name="BOM1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5" y="852157"/>
            <a:ext cx="610474" cy="671931"/>
          </a:xfrm>
          <a:prstGeom prst="rect">
            <a:avLst/>
          </a:prstGeom>
        </p:spPr>
      </p:pic>
      <p:pic>
        <p:nvPicPr>
          <p:cNvPr id="43" name="no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312" y="576780"/>
            <a:ext cx="1276941" cy="1275345"/>
          </a:xfrm>
          <a:prstGeom prst="rect">
            <a:avLst/>
          </a:prstGeom>
        </p:spPr>
      </p:pic>
      <p:pic>
        <p:nvPicPr>
          <p:cNvPr id="44" name="BOM1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21" y="5302732"/>
            <a:ext cx="610474" cy="671931"/>
          </a:xfrm>
          <a:prstGeom prst="rect">
            <a:avLst/>
          </a:prstGeom>
        </p:spPr>
      </p:pic>
      <p:pic>
        <p:nvPicPr>
          <p:cNvPr id="45" name="no1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73" y="5019240"/>
            <a:ext cx="1276941" cy="1275345"/>
          </a:xfrm>
          <a:prstGeom prst="rect">
            <a:avLst/>
          </a:prstGeom>
        </p:spPr>
      </p:pic>
      <p:pic>
        <p:nvPicPr>
          <p:cNvPr id="46" name="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1" y="1920705"/>
            <a:ext cx="1371600" cy="1371600"/>
          </a:xfrm>
          <a:prstGeom prst="rect">
            <a:avLst/>
          </a:prstGeom>
        </p:spPr>
      </p:pic>
      <p:pic>
        <p:nvPicPr>
          <p:cNvPr id="47" name="1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10" y="3429465"/>
            <a:ext cx="1371600" cy="1371600"/>
          </a:xfrm>
          <a:prstGeom prst="rect">
            <a:avLst/>
          </a:prstGeom>
        </p:spPr>
      </p:pic>
      <p:pic>
        <p:nvPicPr>
          <p:cNvPr id="48" name="no1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40" y="5019241"/>
            <a:ext cx="1276941" cy="1275345"/>
          </a:xfrm>
          <a:prstGeom prst="rect">
            <a:avLst/>
          </a:prstGeom>
        </p:spPr>
      </p:pic>
      <p:pic>
        <p:nvPicPr>
          <p:cNvPr id="49" name="1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1" y="4938225"/>
            <a:ext cx="1374825" cy="1371600"/>
          </a:xfrm>
          <a:prstGeom prst="rect">
            <a:avLst/>
          </a:prstGeom>
        </p:spPr>
      </p:pic>
      <p:pic>
        <p:nvPicPr>
          <p:cNvPr id="50" name="1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10" y="4938225"/>
            <a:ext cx="1371600" cy="1371600"/>
          </a:xfrm>
          <a:prstGeom prst="rect">
            <a:avLst/>
          </a:prstGeom>
        </p:spPr>
      </p:pic>
      <p:pic>
        <p:nvPicPr>
          <p:cNvPr id="51" name="5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77" y="411945"/>
            <a:ext cx="1371600" cy="1371600"/>
          </a:xfrm>
          <a:prstGeom prst="rect">
            <a:avLst/>
          </a:prstGeom>
        </p:spPr>
      </p:pic>
      <p:pic>
        <p:nvPicPr>
          <p:cNvPr id="52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829649" y="5711355"/>
            <a:ext cx="1173480" cy="9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1263528" y="6322259"/>
            <a:ext cx="278563" cy="274320"/>
          </a:xfrm>
          <a:prstGeom prst="rect">
            <a:avLst/>
          </a:prstGeom>
        </p:spPr>
      </p:pic>
      <p:sp>
        <p:nvSpPr>
          <p:cNvPr id="57" name="Oval 56">
            <a:hlinkClick r:id="" action="ppaction://hlinkshowjump?jump=endshow"/>
          </p:cNvPr>
          <p:cNvSpPr/>
          <p:nvPr/>
        </p:nvSpPr>
        <p:spPr>
          <a:xfrm>
            <a:off x="11005671" y="5746163"/>
            <a:ext cx="821436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sPham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/>
        </p:nvSpPr>
        <p:spPr>
          <a:xfrm>
            <a:off x="-21746918" y="361580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0" name="MsPham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4031" y="638982"/>
            <a:ext cx="2773378" cy="2828925"/>
          </a:xfrm>
          <a:prstGeom prst="rect">
            <a:avLst/>
          </a:prstGeom>
        </p:spPr>
      </p:pic>
      <p:sp>
        <p:nvSpPr>
          <p:cNvPr id="61" name="MsPham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/>
        </p:nvSpPr>
        <p:spPr>
          <a:xfrm>
            <a:off x="4253982" y="-177336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2" name="MsPham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69" y="-20710525"/>
            <a:ext cx="2773378" cy="2828925"/>
          </a:xfrm>
          <a:prstGeom prst="rect">
            <a:avLst/>
          </a:prstGeom>
        </p:spPr>
      </p:pic>
      <p:sp>
        <p:nvSpPr>
          <p:cNvPr id="63" name="MsPham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/>
        </p:nvSpPr>
        <p:spPr>
          <a:xfrm>
            <a:off x="32088324" y="471781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4" name="MsPham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211" y="1740991"/>
            <a:ext cx="2773378" cy="2828925"/>
          </a:xfrm>
          <a:prstGeom prst="rect">
            <a:avLst/>
          </a:prstGeom>
        </p:spPr>
      </p:pic>
      <p:sp>
        <p:nvSpPr>
          <p:cNvPr id="65" name="MsPham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/>
        </p:nvSpPr>
        <p:spPr>
          <a:xfrm>
            <a:off x="4764111" y="27366424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6" name="MsPham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98" y="24389597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sore throat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backache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headache</a:t>
              </a:r>
            </a:p>
          </p:txBody>
        </p:sp>
      </p:grpSp>
      <p:pic>
        <p:nvPicPr>
          <p:cNvPr id="11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12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13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223854" y="1610722"/>
              <a:ext cx="61679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had a _______ last week. He couldn't speak.</a:t>
              </a:r>
            </a:p>
          </p:txBody>
        </p:sp>
      </p:grpSp>
      <p:pic>
        <p:nvPicPr>
          <p:cNvPr id="17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19" name="Oval 18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pic>
        <p:nvPicPr>
          <p:cNvPr id="2" name="a1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" y="-600638"/>
            <a:ext cx="8517405" cy="638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559" y="2180210"/>
            <a:ext cx="4486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</a:rPr>
              <a:t>Thêm </a:t>
            </a:r>
          </a:p>
          <a:p>
            <a:pPr algn="ctr"/>
            <a:r>
              <a:rPr lang="en-US" sz="8000" b="1">
                <a:solidFill>
                  <a:srgbClr val="FF0000"/>
                </a:solidFill>
              </a:rPr>
              <a:t>1 lượt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2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backache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toothache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stomach ache</a:t>
              </a: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50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2535785" y="1434101"/>
              <a:ext cx="55440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 went to the dentist yesterday because he had a _________.</a:t>
              </a:r>
            </a:p>
          </p:txBody>
        </p:sp>
      </p:grpSp>
      <p:pic>
        <p:nvPicPr>
          <p:cNvPr id="52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Back</a:t>
            </a:r>
          </a:p>
        </p:txBody>
      </p:sp>
      <p:sp>
        <p:nvSpPr>
          <p:cNvPr id="54" name="Oval 53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754437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is in bed and feels very hot. He has a ____.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backache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stomach ache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fever</a:t>
              </a: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headache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toothache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backache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9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0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1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33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620309" y="1411445"/>
              <a:ext cx="55440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Phong's grandpa has a ______ . He can't carry heavy things.</a:t>
              </a:r>
            </a:p>
          </p:txBody>
        </p:sp>
      </p:grpSp>
      <p:pic>
        <p:nvPicPr>
          <p:cNvPr id="35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Back</a:t>
            </a:r>
          </a:p>
        </p:txBody>
      </p:sp>
      <p:sp>
        <p:nvSpPr>
          <p:cNvPr id="37" name="Oval 36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696</Words>
  <Application>Microsoft Office PowerPoint</Application>
  <PresentationFormat>Widescreen</PresentationFormat>
  <Paragraphs>204</Paragraphs>
  <Slides>30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Tahoma</vt:lpstr>
      <vt:lpstr>Helvetica Neue</vt:lpstr>
      <vt:lpstr>Calibri</vt:lpstr>
      <vt:lpstr>Calibri Light</vt:lpstr>
      <vt:lpstr>Arial</vt:lpstr>
      <vt:lpstr>Broadway</vt:lpstr>
      <vt:lpstr>Arial Black</vt:lpstr>
      <vt:lpstr>Office Theme</vt:lpstr>
      <vt:lpstr>1_Office Theme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47</cp:revision>
  <dcterms:created xsi:type="dcterms:W3CDTF">2020-11-06T00:57:06Z</dcterms:created>
  <dcterms:modified xsi:type="dcterms:W3CDTF">2021-11-28T02:15:59Z</dcterms:modified>
</cp:coreProperties>
</file>