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4" r:id="rId2"/>
    <p:sldId id="405" r:id="rId3"/>
    <p:sldId id="265" r:id="rId4"/>
    <p:sldId id="273" r:id="rId5"/>
    <p:sldId id="283" r:id="rId6"/>
    <p:sldId id="397" r:id="rId7"/>
    <p:sldId id="398" r:id="rId8"/>
    <p:sldId id="399" r:id="rId9"/>
    <p:sldId id="400" r:id="rId10"/>
    <p:sldId id="280" r:id="rId11"/>
    <p:sldId id="281" r:id="rId12"/>
    <p:sldId id="401" r:id="rId13"/>
    <p:sldId id="284" r:id="rId14"/>
    <p:sldId id="395" r:id="rId15"/>
    <p:sldId id="40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06BA"/>
    <a:srgbClr val="CC0099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6" autoAdjust="0"/>
    <p:restoredTop sz="92181" autoAdjust="0"/>
  </p:normalViewPr>
  <p:slideViewPr>
    <p:cSldViewPr snapToGrid="0">
      <p:cViewPr varScale="1">
        <p:scale>
          <a:sx n="74" d="100"/>
          <a:sy n="74" d="100"/>
        </p:scale>
        <p:origin x="52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8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5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7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6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9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9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4/6/2024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12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4/6/2024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7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9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1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6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17E3-6A89-4095-BD30-16657B828D0B}" type="datetimeFigureOut">
              <a:rPr lang="en-US" smtClean="0"/>
              <a:pPr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4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483326" y="370115"/>
            <a:ext cx="11913326" cy="1915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 err="1">
                <a:solidFill>
                  <a:srgbClr val="FF0000"/>
                </a:solidFill>
                <a:latin typeface="HP001 4 hàng" panose="020B0603050302020204" pitchFamily="34" charset="0"/>
                <a:ea typeface="SimSun" panose="02010600030101010101" pitchFamily="2" charset="-122"/>
              </a:rPr>
              <a:t>Thứ</a:t>
            </a:r>
            <a:r>
              <a:rPr lang="en-US" altLang="zh-CN" sz="2800" b="1" dirty="0">
                <a:solidFill>
                  <a:srgbClr val="FF0000"/>
                </a:solidFill>
                <a:latin typeface="HP001 4 hàng" panose="020B0603050302020204" pitchFamily="34" charset="0"/>
                <a:ea typeface="SimSun" panose="02010600030101010101" pitchFamily="2" charset="-122"/>
              </a:rPr>
              <a:t>  Hai,  </a:t>
            </a:r>
            <a:r>
              <a:rPr lang="en-US" altLang="zh-CN" sz="2800" b="1" dirty="0" err="1">
                <a:solidFill>
                  <a:srgbClr val="FF0000"/>
                </a:solidFill>
                <a:latin typeface="HP001 4 hàng" panose="020B0603050302020204" pitchFamily="34" charset="0"/>
                <a:ea typeface="SimSun" panose="02010600030101010101" pitchFamily="2" charset="-122"/>
              </a:rPr>
              <a:t>ngày</a:t>
            </a:r>
            <a:r>
              <a:rPr lang="en-US" altLang="zh-CN" sz="2800" b="1" dirty="0">
                <a:solidFill>
                  <a:srgbClr val="FF0000"/>
                </a:solidFill>
                <a:latin typeface="HP001 4 hàng" panose="020B0603050302020204" pitchFamily="34" charset="0"/>
                <a:ea typeface="SimSun" panose="02010600030101010101" pitchFamily="2" charset="-122"/>
              </a:rPr>
              <a:t> 8 </a:t>
            </a:r>
            <a:r>
              <a:rPr lang="en-US" altLang="zh-CN" sz="2800" b="1" dirty="0" err="1">
                <a:solidFill>
                  <a:srgbClr val="FF0000"/>
                </a:solidFill>
                <a:latin typeface="HP001 4 hàng" panose="020B0603050302020204" pitchFamily="34" charset="0"/>
                <a:ea typeface="SimSun" panose="02010600030101010101" pitchFamily="2" charset="-122"/>
              </a:rPr>
              <a:t>tháng</a:t>
            </a:r>
            <a:r>
              <a:rPr lang="en-US" altLang="zh-CN" sz="2800" b="1" dirty="0">
                <a:solidFill>
                  <a:srgbClr val="FF0000"/>
                </a:solidFill>
                <a:latin typeface="HP001 4 hàng" panose="020B0603050302020204" pitchFamily="34" charset="0"/>
                <a:ea typeface="SimSun" panose="02010600030101010101" pitchFamily="2" charset="-122"/>
              </a:rPr>
              <a:t> 4 </a:t>
            </a:r>
            <a:r>
              <a:rPr lang="en-US" altLang="zh-CN" sz="2800" b="1" dirty="0" err="1">
                <a:solidFill>
                  <a:srgbClr val="FF0000"/>
                </a:solidFill>
                <a:latin typeface="HP001 4 hàng" panose="020B0603050302020204" pitchFamily="34" charset="0"/>
                <a:ea typeface="SimSun" panose="02010600030101010101" pitchFamily="2" charset="-122"/>
              </a:rPr>
              <a:t>năm</a:t>
            </a:r>
            <a:r>
              <a:rPr lang="en-US" altLang="zh-CN" sz="2800" b="1" dirty="0">
                <a:solidFill>
                  <a:srgbClr val="FF0000"/>
                </a:solidFill>
                <a:latin typeface="HP001 4 hàng" panose="020B0603050302020204" pitchFamily="34" charset="0"/>
                <a:ea typeface="SimSun" panose="02010600030101010101" pitchFamily="2" charset="-122"/>
              </a:rPr>
              <a:t> 2024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u="sng" dirty="0" err="1" smtClean="0">
                <a:solidFill>
                  <a:srgbClr val="FF0000"/>
                </a:solidFill>
                <a:latin typeface="HP001 4 hàng" panose="020B0603050302020204" pitchFamily="34" charset="0"/>
                <a:ea typeface="SimSun" panose="02010600030101010101" pitchFamily="2" charset="-122"/>
              </a:rPr>
              <a:t>Chính</a:t>
            </a:r>
            <a:r>
              <a:rPr lang="en-US" altLang="zh-CN" sz="2800" b="1" u="sng" dirty="0" smtClean="0">
                <a:solidFill>
                  <a:srgbClr val="FF0000"/>
                </a:solidFill>
                <a:latin typeface="HP001 4 hàng" panose="020B0603050302020204" pitchFamily="34" charset="0"/>
                <a:ea typeface="SimSun" panose="02010600030101010101" pitchFamily="2" charset="-122"/>
              </a:rPr>
              <a:t> </a:t>
            </a:r>
            <a:r>
              <a:rPr lang="en-US" altLang="zh-CN" sz="2800" b="1" u="sng" dirty="0" err="1" smtClean="0">
                <a:solidFill>
                  <a:srgbClr val="FF0000"/>
                </a:solidFill>
                <a:latin typeface="HP001 4 hàng" panose="020B0603050302020204" pitchFamily="34" charset="0"/>
                <a:ea typeface="SimSun" panose="02010600030101010101" pitchFamily="2" charset="-122"/>
              </a:rPr>
              <a:t>tả</a:t>
            </a:r>
            <a:endParaRPr lang="en-US" altLang="zh-CN" sz="2800" b="1" u="sng" dirty="0">
              <a:solidFill>
                <a:srgbClr val="FF0000"/>
              </a:solidFill>
              <a:latin typeface="HP001 4 hàng" panose="020B0603050302020204" pitchFamily="34" charset="0"/>
              <a:ea typeface="SimSun" panose="02010600030101010101" pitchFamily="2" charset="-122"/>
            </a:endParaRPr>
          </a:p>
          <a:p>
            <a:pPr lvl="7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b="1" u="sng" dirty="0" err="1" smtClean="0">
                <a:solidFill>
                  <a:schemeClr val="accent1"/>
                </a:solidFill>
                <a:latin typeface="HP001 4 hàng" panose="020B0603050302020204" pitchFamily="34" charset="0"/>
                <a:ea typeface="SimSun" panose="02010600030101010101" pitchFamily="2" charset="-122"/>
              </a:rPr>
              <a:t>Nghe-viết</a:t>
            </a:r>
            <a:r>
              <a:rPr lang="en-US" altLang="zh-CN" sz="2400" b="1" u="sng" dirty="0" smtClean="0">
                <a:solidFill>
                  <a:schemeClr val="accent1"/>
                </a:solidFill>
                <a:latin typeface="HP001 4 hàng" panose="020B0603050302020204" pitchFamily="34" charset="0"/>
                <a:ea typeface="SimSun" panose="02010600030101010101" pitchFamily="2" charset="-122"/>
              </a:rPr>
              <a:t>:</a:t>
            </a:r>
            <a:r>
              <a:rPr lang="en-US" altLang="zh-CN" sz="2400" b="1" dirty="0" smtClean="0">
                <a:solidFill>
                  <a:schemeClr val="accent1"/>
                </a:solidFill>
                <a:latin typeface="HP001 4 hàng" panose="020B0603050302020204" pitchFamily="34" charset="0"/>
                <a:ea typeface="SimSun" panose="02010600030101010101" pitchFamily="2" charset="-122"/>
              </a:rPr>
              <a:t>    </a:t>
            </a:r>
            <a:r>
              <a:rPr lang="en-US" altLang="zh-CN" sz="2400" b="1" dirty="0" err="1" smtClean="0">
                <a:solidFill>
                  <a:schemeClr val="accent1"/>
                </a:solidFill>
                <a:latin typeface="HP001 4 hàng" panose="020B0603050302020204" pitchFamily="34" charset="0"/>
                <a:ea typeface="SimSun" panose="02010600030101010101" pitchFamily="2" charset="-122"/>
              </a:rPr>
              <a:t>Cô</a:t>
            </a:r>
            <a:r>
              <a:rPr lang="en-US" altLang="zh-CN" sz="2400" b="1" dirty="0" smtClean="0">
                <a:solidFill>
                  <a:schemeClr val="accent1"/>
                </a:solidFill>
                <a:latin typeface="HP001 4 hàng" panose="020B0603050302020204" pitchFamily="34" charset="0"/>
                <a:ea typeface="SimSun" panose="02010600030101010101" pitchFamily="2" charset="-122"/>
              </a:rPr>
              <a:t> </a:t>
            </a:r>
            <a:r>
              <a:rPr lang="en-US" altLang="zh-CN" sz="2400" b="1" dirty="0" err="1" smtClean="0">
                <a:solidFill>
                  <a:schemeClr val="accent1"/>
                </a:solidFill>
                <a:latin typeface="HP001 4 hàng" panose="020B0603050302020204" pitchFamily="34" charset="0"/>
                <a:ea typeface="SimSun" panose="02010600030101010101" pitchFamily="2" charset="-122"/>
              </a:rPr>
              <a:t>gái</a:t>
            </a:r>
            <a:r>
              <a:rPr lang="en-US" altLang="zh-CN" sz="2400" b="1" dirty="0" smtClean="0">
                <a:solidFill>
                  <a:schemeClr val="accent1"/>
                </a:solidFill>
                <a:latin typeface="HP001 4 hàng" panose="020B0603050302020204" pitchFamily="34" charset="0"/>
                <a:ea typeface="SimSun" panose="02010600030101010101" pitchFamily="2" charset="-122"/>
              </a:rPr>
              <a:t> </a:t>
            </a:r>
            <a:r>
              <a:rPr lang="en-US" altLang="zh-CN" sz="2400" b="1" dirty="0" err="1" smtClean="0">
                <a:solidFill>
                  <a:schemeClr val="accent1"/>
                </a:solidFill>
                <a:latin typeface="HP001 4 hàng" panose="020B0603050302020204" pitchFamily="34" charset="0"/>
                <a:ea typeface="SimSun" panose="02010600030101010101" pitchFamily="2" charset="-122"/>
              </a:rPr>
              <a:t>của</a:t>
            </a:r>
            <a:r>
              <a:rPr lang="en-US" altLang="zh-CN" sz="2400" b="1" dirty="0" smtClean="0">
                <a:solidFill>
                  <a:schemeClr val="accent1"/>
                </a:solidFill>
                <a:latin typeface="HP001 4 hàng" panose="020B0603050302020204" pitchFamily="34" charset="0"/>
                <a:ea typeface="SimSun" panose="02010600030101010101" pitchFamily="2" charset="-122"/>
              </a:rPr>
              <a:t> </a:t>
            </a:r>
            <a:r>
              <a:rPr lang="en-US" altLang="zh-CN" sz="2400" b="1" dirty="0" err="1" smtClean="0">
                <a:solidFill>
                  <a:schemeClr val="accent1"/>
                </a:solidFill>
                <a:latin typeface="HP001 4 hàng" panose="020B0603050302020204" pitchFamily="34" charset="0"/>
                <a:ea typeface="SimSun" panose="02010600030101010101" pitchFamily="2" charset="-122"/>
              </a:rPr>
              <a:t>tương</a:t>
            </a:r>
            <a:r>
              <a:rPr lang="en-US" altLang="zh-CN" sz="2400" b="1" dirty="0" smtClean="0">
                <a:solidFill>
                  <a:schemeClr val="accent1"/>
                </a:solidFill>
                <a:latin typeface="HP001 4 hàng" panose="020B0603050302020204" pitchFamily="34" charset="0"/>
                <a:ea typeface="SimSun" panose="02010600030101010101" pitchFamily="2" charset="-122"/>
              </a:rPr>
              <a:t> </a:t>
            </a:r>
            <a:r>
              <a:rPr lang="en-US" altLang="zh-CN" sz="2400" b="1" dirty="0" err="1" smtClean="0">
                <a:solidFill>
                  <a:schemeClr val="accent1"/>
                </a:solidFill>
                <a:latin typeface="HP001 4 hàng" panose="020B0603050302020204" pitchFamily="34" charset="0"/>
                <a:ea typeface="SimSun" panose="02010600030101010101" pitchFamily="2" charset="-122"/>
              </a:rPr>
              <a:t>lai</a:t>
            </a:r>
            <a:endParaRPr lang="en-US" altLang="zh-CN" sz="2400" b="1" dirty="0">
              <a:solidFill>
                <a:schemeClr val="accent1"/>
              </a:solidFill>
              <a:latin typeface="HP001 4 hàng" panose="020B060305030202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10930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5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14" y="4289"/>
              <a:ext cx="781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2" y="4361"/>
              <a:ext cx="1134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73275" y="501816"/>
            <a:ext cx="11460163" cy="624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Mở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vở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Tiếng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Việt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5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2 -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trang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74 </a:t>
            </a:r>
          </a:p>
        </p:txBody>
      </p:sp>
      <p:sp>
        <p:nvSpPr>
          <p:cNvPr id="2" name="Rectangle 1"/>
          <p:cNvSpPr/>
          <p:nvPr/>
        </p:nvSpPr>
        <p:spPr>
          <a:xfrm>
            <a:off x="74717" y="2234399"/>
            <a:ext cx="3393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135" y="4741542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925" y="2725717"/>
            <a:ext cx="50770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vũ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0289" y="3230688"/>
            <a:ext cx="40927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6216" y="3735652"/>
            <a:ext cx="53848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496" y="4226975"/>
            <a:ext cx="60083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1644074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nghiêng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177562" y="2236671"/>
            <a:ext cx="36134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89276" y="4743814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sz="32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uân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ộc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hất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182418" y="2727989"/>
            <a:ext cx="53270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ực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vũ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86782" y="3232960"/>
            <a:ext cx="42386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uân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182709" y="3737924"/>
            <a:ext cx="56412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uân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ộc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179637" y="4229247"/>
            <a:ext cx="63001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uân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hất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H="1" flipV="1">
            <a:off x="6003357" y="2348245"/>
            <a:ext cx="13648" cy="287967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018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9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14" y="4289"/>
              <a:ext cx="781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2" y="4361"/>
              <a:ext cx="1134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430745" y="53924"/>
            <a:ext cx="11460163" cy="1424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Cô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gái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tương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lai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026" name="Picture 2" descr="Kết quả hình ảnh cho hinh anh huan chuong sao va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862" y="1604998"/>
            <a:ext cx="3229070" cy="4547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6019" y="2057530"/>
            <a:ext cx="3274325" cy="3825293"/>
          </a:xfrm>
          <a:prstGeom prst="rect">
            <a:avLst/>
          </a:prstGeom>
        </p:spPr>
      </p:pic>
      <p:pic>
        <p:nvPicPr>
          <p:cNvPr id="1032" name="Picture 8" descr="Hình ảnh có liên quan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25"/>
          <a:stretch/>
        </p:blipFill>
        <p:spPr bwMode="auto">
          <a:xfrm>
            <a:off x="4312692" y="1651379"/>
            <a:ext cx="3562065" cy="4571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46664" y="5945645"/>
            <a:ext cx="2552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Huân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Sao </a:t>
            </a:r>
            <a:r>
              <a:rPr lang="en-US" dirty="0" err="1"/>
              <a:t>vàng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970070" y="5947917"/>
            <a:ext cx="2552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Huân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Quân</a:t>
            </a:r>
            <a:r>
              <a:rPr lang="en-US" dirty="0"/>
              <a:t> </a:t>
            </a:r>
            <a:r>
              <a:rPr lang="en-US" dirty="0" err="1"/>
              <a:t>công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450256" y="5947917"/>
            <a:ext cx="2552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Huân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Lao </a:t>
            </a:r>
            <a:r>
              <a:rPr lang="en-US" dirty="0" err="1"/>
              <a:t>động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619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14" y="4289"/>
              <a:ext cx="781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2" y="4361"/>
              <a:ext cx="1134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399741" y="217572"/>
            <a:ext cx="11460163" cy="1116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Thảo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luận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nhóm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đôi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ghi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vào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VBT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436727" y="1753641"/>
            <a:ext cx="11423177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3.Tên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:……………</a:t>
            </a:r>
          </a:p>
        </p:txBody>
      </p:sp>
      <p:sp>
        <p:nvSpPr>
          <p:cNvPr id="2" name="Rectangle 1"/>
          <p:cNvSpPr/>
          <p:nvPr/>
        </p:nvSpPr>
        <p:spPr>
          <a:xfrm>
            <a:off x="436727" y="4196168"/>
            <a:ext cx="115084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…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36727" y="3118454"/>
            <a:ext cx="115084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b)…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5098287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14" y="4289"/>
              <a:ext cx="781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2" y="4361"/>
              <a:ext cx="1134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399741" y="189863"/>
            <a:ext cx="11460163" cy="624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Đại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diện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3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nhóm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lên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ghi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kết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quả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436727" y="1753641"/>
            <a:ext cx="11423177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3.Tên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2" name="Rectangle 34"/>
          <p:cNvSpPr>
            <a:spLocks noChangeArrowheads="1"/>
          </p:cNvSpPr>
          <p:nvPr/>
        </p:nvSpPr>
        <p:spPr bwMode="auto">
          <a:xfrm>
            <a:off x="6952947" y="2297802"/>
            <a:ext cx="438775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alt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Sao </a:t>
            </a:r>
            <a:r>
              <a:rPr lang="en-US" alt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endParaRPr lang="en-US" altLang="en-US" sz="28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6727" y="4168459"/>
            <a:ext cx="115084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… ……………………………..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36727" y="3157190"/>
            <a:ext cx="115084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b)… ……………………………..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Hộp Văn bản 3">
            <a:extLst>
              <a:ext uri="{FF2B5EF4-FFF2-40B4-BE49-F238E27FC236}">
                <a16:creationId xmlns:a16="http://schemas.microsoft.com/office/drawing/2014/main" xmlns="" id="{2DAC3A01-A2D9-9839-E84E-89722B7397BC}"/>
              </a:ext>
            </a:extLst>
          </p:cNvPr>
          <p:cNvSpPr txBox="1"/>
          <p:nvPr/>
        </p:nvSpPr>
        <p:spPr>
          <a:xfrm>
            <a:off x="1167333" y="3050427"/>
            <a:ext cx="3866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xmlns="" id="{44D0F274-A7DA-C26A-3889-547AE3B4DF24}"/>
              </a:ext>
            </a:extLst>
          </p:cNvPr>
          <p:cNvSpPr txBox="1"/>
          <p:nvPr/>
        </p:nvSpPr>
        <p:spPr>
          <a:xfrm>
            <a:off x="1167333" y="4104753"/>
            <a:ext cx="35878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Lao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348528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ẢNH ĐẸP\101953525_329404911375148_8088904731113553920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Hộp Văn bản 1">
            <a:extLst>
              <a:ext uri="{FF2B5EF4-FFF2-40B4-BE49-F238E27FC236}">
                <a16:creationId xmlns:a16="http://schemas.microsoft.com/office/drawing/2014/main" xmlns="" id="{3C31DBAB-8B97-3852-0D27-4C6185AEED6A}"/>
              </a:ext>
            </a:extLst>
          </p:cNvPr>
          <p:cNvSpPr txBox="1"/>
          <p:nvPr/>
        </p:nvSpPr>
        <p:spPr>
          <a:xfrm>
            <a:off x="341745" y="350982"/>
            <a:ext cx="11351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/>
              <a:t>Vận</a:t>
            </a:r>
            <a:r>
              <a:rPr lang="en-US" sz="4400" dirty="0"/>
              <a:t> dung- </a:t>
            </a:r>
            <a:r>
              <a:rPr lang="en-US" sz="4400" dirty="0" err="1"/>
              <a:t>Trải</a:t>
            </a:r>
            <a:r>
              <a:rPr lang="en-US" sz="4400" dirty="0"/>
              <a:t> </a:t>
            </a:r>
            <a:r>
              <a:rPr lang="en-US" sz="4400" dirty="0" err="1"/>
              <a:t>nghiệm</a:t>
            </a:r>
            <a:endParaRPr lang="vi-VN" sz="4400" dirty="0"/>
          </a:p>
        </p:txBody>
      </p:sp>
      <p:sp>
        <p:nvSpPr>
          <p:cNvPr id="3" name="Hộp Văn bản 2">
            <a:extLst>
              <a:ext uri="{FF2B5EF4-FFF2-40B4-BE49-F238E27FC236}">
                <a16:creationId xmlns:a16="http://schemas.microsoft.com/office/drawing/2014/main" xmlns="" id="{338FC6A0-15FC-595B-3F37-72E3DC846B05}"/>
              </a:ext>
            </a:extLst>
          </p:cNvPr>
          <p:cNvSpPr txBox="1"/>
          <p:nvPr/>
        </p:nvSpPr>
        <p:spPr>
          <a:xfrm>
            <a:off x="4839854" y="1625600"/>
            <a:ext cx="589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48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48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48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48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endParaRPr lang="vi-VN" sz="4800" dirty="0">
              <a:solidFill>
                <a:srgbClr val="1306B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Hộp Văn bản 3">
            <a:extLst>
              <a:ext uri="{FF2B5EF4-FFF2-40B4-BE49-F238E27FC236}">
                <a16:creationId xmlns:a16="http://schemas.microsoft.com/office/drawing/2014/main" xmlns="" id="{FEAAF9B3-C5D7-63F1-F45C-84F2A102D390}"/>
              </a:ext>
            </a:extLst>
          </p:cNvPr>
          <p:cNvSpPr txBox="1"/>
          <p:nvPr/>
        </p:nvSpPr>
        <p:spPr>
          <a:xfrm>
            <a:off x="4599709" y="3429000"/>
            <a:ext cx="747221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kern="1400" dirty="0">
                <a:solidFill>
                  <a:srgbClr val="1306B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de-DE" sz="4400" kern="1400" dirty="0">
                <a:solidFill>
                  <a:srgbClr val="1306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 nhớ quy tắc viết những cụm từ chỉ huân chương, danh hiệu và giải thưởng. </a:t>
            </a:r>
            <a:endParaRPr lang="vi-VN" sz="4400" dirty="0">
              <a:solidFill>
                <a:srgbClr val="1306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01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 Văn bản 1">
            <a:extLst>
              <a:ext uri="{FF2B5EF4-FFF2-40B4-BE49-F238E27FC236}">
                <a16:creationId xmlns:a16="http://schemas.microsoft.com/office/drawing/2014/main" xmlns="" id="{538D1C3B-E2D4-D4E2-A414-5A80EA01F9B3}"/>
              </a:ext>
            </a:extLst>
          </p:cNvPr>
          <p:cNvSpPr txBox="1"/>
          <p:nvPr/>
        </p:nvSpPr>
        <p:spPr>
          <a:xfrm>
            <a:off x="120073" y="184727"/>
            <a:ext cx="114530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tiết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endParaRPr lang="vi-V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631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xmlns="" id="{40C61C9C-B80F-2AD1-0EA7-19B4935AC9C5}"/>
              </a:ext>
            </a:extLst>
          </p:cNvPr>
          <p:cNvSpPr txBox="1"/>
          <p:nvPr/>
        </p:nvSpPr>
        <p:spPr>
          <a:xfrm>
            <a:off x="444137" y="1265778"/>
            <a:ext cx="10972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I. YÊU CẦU CẦN ĐẠT</a:t>
            </a:r>
            <a:endParaRPr lang="vi-VN" sz="32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da-DK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da-DK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Nghe -  viết đúng bài chính tả, viết đúng những từ ngữ dễ viết sai (VD: in- tơ- nét, tên riêng nước ngoài, tên tổ chức)</a:t>
            </a:r>
            <a:endParaRPr lang="vi-VN" sz="32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a-DK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</a:t>
            </a:r>
            <a:r>
              <a:rPr lang="da-DK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Biết viết hoa tên các huân chương, danh hiệu, giải thưởng, tổ chức (BT2, 3).</a:t>
            </a:r>
            <a:endParaRPr lang="vi-VN" sz="32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a-DK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</a:t>
            </a:r>
            <a:r>
              <a:rPr lang="da-DK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Cẩn thận, tỉ mỉ, yêu thích môn học</a:t>
            </a:r>
            <a:r>
              <a:rPr lang="da-DK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a-DK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da-DK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 lực</a:t>
            </a:r>
            <a:r>
              <a:rPr lang="da-DK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da-DK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 lực tự chủ và tự học, năng lực giao tiếp và hợp tác, năng lực giải quyết vấn đề và sáng tạo</a:t>
            </a:r>
            <a:r>
              <a:rPr lang="da-DK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da-DK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 lực văn học, năng lực ngôn ngữ, năng lực thẩm mĩ</a:t>
            </a:r>
            <a:r>
              <a:rPr lang="da-DK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nl-NL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nl-NL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 chất: </a:t>
            </a:r>
            <a:r>
              <a:rPr lang="nl-N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 dục HS ý thức rèn chữ, giữ vở, trung thực</a:t>
            </a:r>
            <a:r>
              <a:rPr lang="nl-NL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2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808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15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30745" y="53924"/>
            <a:ext cx="11460163" cy="1116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en-US" sz="3200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3200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Cô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gái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tương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lai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68492" y="1405575"/>
            <a:ext cx="11655188" cy="451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in-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tơ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 Anh15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Thanh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2000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Ốt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xtrây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-li-a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Trong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gỡ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Lan Anh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trôi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Anh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130000"/>
              </a:lnSpc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 Anh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nay,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130000"/>
              </a:lnSpc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533394170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430745" y="53924"/>
            <a:ext cx="11460163" cy="1116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Chính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Cô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gái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tương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lai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5093" y="1422604"/>
            <a:ext cx="113958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5486400" algn="l"/>
              </a:tabLs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Bài chính tả nói về ai?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buFontTx/>
              <a:buChar char="-"/>
              <a:tabLst>
                <a:tab pos="5486400" algn="l"/>
              </a:tabLst>
            </a:pPr>
            <a:r>
              <a:rPr lang="en-US" sz="3200">
                <a:solidFill>
                  <a:srgbClr val="1306B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 Anh là một cô gái giỏi giang, thông minh. Em được xem là một trong những mẫu người của tương lai.</a:t>
            </a:r>
          </a:p>
          <a:p>
            <a:pPr>
              <a:spcAft>
                <a:spcPts val="0"/>
              </a:spcAft>
              <a:tabLst>
                <a:tab pos="5486400" algn="l"/>
              </a:tabLst>
            </a:pPr>
            <a:r>
              <a:rPr lang="en-US" sz="32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2/ Trong bài có những từ nào là tiếng phiên âm nước ngoài, tên của một tổ chức?</a:t>
            </a:r>
          </a:p>
          <a:p>
            <a:pPr marL="457200" indent="-457200">
              <a:spcAft>
                <a:spcPts val="0"/>
              </a:spcAft>
              <a:buFontTx/>
              <a:buChar char="-"/>
              <a:tabLst>
                <a:tab pos="5486400" algn="l"/>
              </a:tabLst>
            </a:pPr>
            <a:r>
              <a:rPr lang="en-US" sz="3200" spc="-5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Phiên âm nước ngoài</a:t>
            </a:r>
            <a:r>
              <a:rPr lang="en-US" sz="32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>
                <a:solidFill>
                  <a:srgbClr val="1306B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– tơ – nét, Ốt – xtrây – li – a.</a:t>
            </a:r>
            <a:endParaRPr lang="en-US" sz="3200" b="1" dirty="0">
              <a:solidFill>
                <a:srgbClr val="1306BA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buFontTx/>
              <a:buChar char="-"/>
              <a:tabLst>
                <a:tab pos="5486400" algn="l"/>
              </a:tabLst>
            </a:pPr>
            <a:r>
              <a:rPr lang="en-US" sz="32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Tên của một tổ chức: </a:t>
            </a:r>
            <a:r>
              <a:rPr lang="en-US" sz="3200" b="1">
                <a:solidFill>
                  <a:srgbClr val="1306B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Nghị viện Thanh niên.</a:t>
            </a:r>
            <a:endParaRPr lang="en-US" sz="3200" b="1" dirty="0">
              <a:solidFill>
                <a:srgbClr val="1306BA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895146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11"/>
          <p:cNvSpPr/>
          <p:nvPr/>
        </p:nvSpPr>
        <p:spPr>
          <a:xfrm>
            <a:off x="2205453" y="2254059"/>
            <a:ext cx="48020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86400" algn="l"/>
              </a:tabLst>
            </a:pPr>
            <a:r>
              <a:rPr lang="en-US" sz="32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Từ khó: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03721" y="2192503"/>
            <a:ext cx="39157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>
                <a:solidFill>
                  <a:srgbClr val="1306BA"/>
                </a:solidFill>
                <a:latin typeface="Times New Roman" panose="02020603050405020304" pitchFamily="18" charset="0"/>
                <a:cs typeface="Times New Roman" pitchFamily="18" charset="0"/>
              </a:rPr>
              <a:t>In – tơ - nét</a:t>
            </a:r>
            <a:endParaRPr lang="en-US" sz="3600" dirty="0">
              <a:solidFill>
                <a:srgbClr val="1306B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06488" y="2917354"/>
            <a:ext cx="44770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Ốt – xtrây – li - a </a:t>
            </a:r>
            <a:endParaRPr lang="en-US" sz="3600" b="1" dirty="0">
              <a:solidFill>
                <a:srgbClr val="1306B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332701" y="3638631"/>
            <a:ext cx="54577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36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r>
              <a:rPr lang="en-US" sz="36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6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endParaRPr lang="en-US" sz="3600" b="1" dirty="0">
              <a:solidFill>
                <a:srgbClr val="1306BA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430745" y="53924"/>
            <a:ext cx="11460163" cy="1116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Chính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Cô gái của tư</a:t>
            </a:r>
            <a:r>
              <a:rPr lang="vi-V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ơ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ng lai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40740" y="4359908"/>
            <a:ext cx="32085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60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rình </a:t>
            </a:r>
            <a:r>
              <a:rPr lang="en-US" sz="36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endParaRPr lang="en-US" sz="3600" b="1" dirty="0">
              <a:solidFill>
                <a:srgbClr val="1306BA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911771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3" grpId="2"/>
      <p:bldP spid="16" grpId="0"/>
      <p:bldP spid="16" grpId="1"/>
      <p:bldP spid="16" grpId="2"/>
      <p:bldP spid="17" grpId="0"/>
      <p:bldP spid="17" grpId="1"/>
      <p:bldP spid="17" grpId="2"/>
      <p:bldP spid="14" grpId="0"/>
      <p:bldP spid="14" grpId="1"/>
      <p:bldP spid="14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11"/>
          <p:cNvSpPr/>
          <p:nvPr/>
        </p:nvSpPr>
        <p:spPr>
          <a:xfrm>
            <a:off x="781182" y="1717025"/>
            <a:ext cx="25677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86400" algn="l"/>
              </a:tabLs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7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</a:t>
            </a:r>
            <a:endParaRPr lang="en-US" sz="7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86485" y="1449050"/>
            <a:ext cx="39157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itchFamily="18" charset="0"/>
              </a:rPr>
              <a:t>In – </a:t>
            </a:r>
            <a:r>
              <a:rPr lang="en-US" sz="36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itchFamily="18" charset="0"/>
              </a:rPr>
              <a:t>tơ</a:t>
            </a:r>
            <a:r>
              <a:rPr lang="en-US" sz="36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itchFamily="18" charset="0"/>
              </a:rPr>
              <a:t> - </a:t>
            </a:r>
            <a:r>
              <a:rPr lang="en-US" sz="36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itchFamily="18" charset="0"/>
              </a:rPr>
              <a:t>nét</a:t>
            </a:r>
            <a:endParaRPr lang="en-US" sz="3600" dirty="0">
              <a:solidFill>
                <a:srgbClr val="1306B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75648" y="2269236"/>
            <a:ext cx="44770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Ốt</a:t>
            </a:r>
            <a:r>
              <a:rPr lang="en-US" sz="36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6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xtrây</a:t>
            </a:r>
            <a:r>
              <a:rPr lang="en-US" sz="36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li - a </a:t>
            </a:r>
            <a:endParaRPr lang="en-US" sz="3600" b="1" dirty="0">
              <a:solidFill>
                <a:srgbClr val="1306B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475648" y="3089422"/>
            <a:ext cx="54577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36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r>
              <a:rPr lang="en-US" sz="36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6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endParaRPr lang="en-US" sz="3600" b="1" dirty="0">
              <a:solidFill>
                <a:srgbClr val="1306BA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430745" y="53924"/>
            <a:ext cx="11460163" cy="1116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Chính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Cô gái của tư</a:t>
            </a:r>
            <a:r>
              <a:rPr lang="vi-V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ơ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ng lai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193473" y="3852851"/>
            <a:ext cx="25490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36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gỡ</a:t>
            </a:r>
            <a:r>
              <a:rPr lang="en-US" sz="36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="1" dirty="0">
              <a:solidFill>
                <a:srgbClr val="1306BA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xmlns="" id="{EFC85D76-AC09-2788-C9EE-5FFDFC2DFF69}"/>
              </a:ext>
            </a:extLst>
          </p:cNvPr>
          <p:cNvSpPr/>
          <p:nvPr/>
        </p:nvSpPr>
        <p:spPr>
          <a:xfrm>
            <a:off x="4193473" y="4762619"/>
            <a:ext cx="24751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6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endParaRPr lang="en-US" sz="3600" b="1" dirty="0">
              <a:solidFill>
                <a:srgbClr val="1306BA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10" name="Rectangle 13">
            <a:extLst>
              <a:ext uri="{FF2B5EF4-FFF2-40B4-BE49-F238E27FC236}">
                <a16:creationId xmlns:a16="http://schemas.microsoft.com/office/drawing/2014/main" xmlns="" id="{26B758B2-B31A-52B6-8DD3-FDD1802D7350}"/>
              </a:ext>
            </a:extLst>
          </p:cNvPr>
          <p:cNvSpPr/>
          <p:nvPr/>
        </p:nvSpPr>
        <p:spPr>
          <a:xfrm>
            <a:off x="4193473" y="5654474"/>
            <a:ext cx="27892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trôi</a:t>
            </a:r>
            <a:r>
              <a:rPr lang="en-US" sz="36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endParaRPr lang="en-US" sz="3600" b="1" dirty="0">
              <a:solidFill>
                <a:srgbClr val="1306BA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384600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3" grpId="2"/>
      <p:bldP spid="16" grpId="0"/>
      <p:bldP spid="16" grpId="1"/>
      <p:bldP spid="16" grpId="2"/>
      <p:bldP spid="17" grpId="0"/>
      <p:bldP spid="17" grpId="1"/>
      <p:bldP spid="17" grpId="2"/>
      <p:bldP spid="14" grpId="0"/>
      <p:bldP spid="14" grpId="1"/>
      <p:bldP spid="14" grpId="2"/>
      <p:bldP spid="4" grpId="0"/>
      <p:bldP spid="4" grpId="1"/>
      <p:bldP spid="4" grpId="2"/>
      <p:bldP spid="10" grpId="0"/>
      <p:bldP spid="10" grpId="1"/>
      <p:bldP spid="10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ẢNH ĐẸP\101953525_329404911375148_8088904731113553920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0776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Hộp Văn bản 1">
            <a:extLst>
              <a:ext uri="{FF2B5EF4-FFF2-40B4-BE49-F238E27FC236}">
                <a16:creationId xmlns:a16="http://schemas.microsoft.com/office/drawing/2014/main" xmlns="" id="{3297C699-649D-10DB-B70D-17FFD068B0BD}"/>
              </a:ext>
            </a:extLst>
          </p:cNvPr>
          <p:cNvSpPr txBox="1"/>
          <p:nvPr/>
        </p:nvSpPr>
        <p:spPr>
          <a:xfrm>
            <a:off x="1311563" y="50776"/>
            <a:ext cx="90885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Các 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endParaRPr lang="vi-VN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Hộp Văn bản 2">
            <a:extLst>
              <a:ext uri="{FF2B5EF4-FFF2-40B4-BE49-F238E27FC236}">
                <a16:creationId xmlns:a16="http://schemas.microsoft.com/office/drawing/2014/main" xmlns="" id="{FC22F288-1708-57CE-1383-BC1FF236C9D6}"/>
              </a:ext>
            </a:extLst>
          </p:cNvPr>
          <p:cNvSpPr txBox="1"/>
          <p:nvPr/>
        </p:nvSpPr>
        <p:spPr>
          <a:xfrm>
            <a:off x="2170545" y="1589159"/>
            <a:ext cx="95965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 </a:t>
            </a:r>
            <a:r>
              <a:rPr lang="en-US" sz="4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các </a:t>
            </a:r>
            <a:r>
              <a:rPr lang="en-US" sz="4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r>
              <a:rPr lang="en-US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4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Hộp Văn bản 3">
            <a:extLst>
              <a:ext uri="{FF2B5EF4-FFF2-40B4-BE49-F238E27FC236}">
                <a16:creationId xmlns:a16="http://schemas.microsoft.com/office/drawing/2014/main" xmlns="" id="{7F8E306B-7E4F-CFD1-CEBF-1C2305F8E02B}"/>
              </a:ext>
            </a:extLst>
          </p:cNvPr>
          <p:cNvSpPr txBox="1"/>
          <p:nvPr/>
        </p:nvSpPr>
        <p:spPr>
          <a:xfrm>
            <a:off x="2170546" y="3112654"/>
            <a:ext cx="91994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</a:t>
            </a:r>
            <a:r>
              <a:rPr lang="en-US" sz="4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4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4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4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4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vi-VN" sz="4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xmlns="" id="{79EB32AE-031F-040B-23BE-3BDAE8BD1B33}"/>
              </a:ext>
            </a:extLst>
          </p:cNvPr>
          <p:cNvSpPr txBox="1"/>
          <p:nvPr/>
        </p:nvSpPr>
        <p:spPr>
          <a:xfrm>
            <a:off x="2022764" y="4868231"/>
            <a:ext cx="897774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</a:t>
            </a:r>
            <a:r>
              <a:rPr lang="en-US" sz="4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endParaRPr lang="vi-VN" sz="4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96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ẢNH ĐẸP\101953525_329404911375148_8088904731113553920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818" y="0"/>
            <a:ext cx="563418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Hộp Văn bản 1">
            <a:extLst>
              <a:ext uri="{FF2B5EF4-FFF2-40B4-BE49-F238E27FC236}">
                <a16:creationId xmlns:a16="http://schemas.microsoft.com/office/drawing/2014/main" xmlns="" id="{570E2393-A0B3-F53D-73DF-EEA311575815}"/>
              </a:ext>
            </a:extLst>
          </p:cNvPr>
          <p:cNvSpPr txBox="1"/>
          <p:nvPr/>
        </p:nvSpPr>
        <p:spPr>
          <a:xfrm>
            <a:off x="83126" y="304800"/>
            <a:ext cx="63361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Các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soát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endParaRPr lang="vi-V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Hộp Văn bản 2">
            <a:extLst>
              <a:ext uri="{FF2B5EF4-FFF2-40B4-BE49-F238E27FC236}">
                <a16:creationId xmlns:a16="http://schemas.microsoft.com/office/drawing/2014/main" xmlns="" id="{142F2754-716A-0F4F-75CB-F3A58FDF430F}"/>
              </a:ext>
            </a:extLst>
          </p:cNvPr>
          <p:cNvSpPr txBox="1"/>
          <p:nvPr/>
        </p:nvSpPr>
        <p:spPr>
          <a:xfrm>
            <a:off x="240145" y="1939636"/>
            <a:ext cx="61791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vi-V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Hộp Văn bản 3">
            <a:extLst>
              <a:ext uri="{FF2B5EF4-FFF2-40B4-BE49-F238E27FC236}">
                <a16:creationId xmlns:a16="http://schemas.microsoft.com/office/drawing/2014/main" xmlns="" id="{A4BF5FE2-02A9-377C-3E72-409ED21FD9F6}"/>
              </a:ext>
            </a:extLst>
          </p:cNvPr>
          <p:cNvSpPr txBox="1"/>
          <p:nvPr/>
        </p:nvSpPr>
        <p:spPr>
          <a:xfrm>
            <a:off x="157018" y="3934691"/>
            <a:ext cx="56341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48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48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48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8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vi-VN" sz="4800" dirty="0">
              <a:solidFill>
                <a:srgbClr val="1306B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149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5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14" y="4289"/>
              <a:ext cx="781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2" y="4361"/>
              <a:ext cx="1134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73275" y="501816"/>
            <a:ext cx="11460163" cy="624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Mở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vở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Tiếng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Việt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5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2 -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trang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74 </a:t>
            </a:r>
          </a:p>
        </p:txBody>
      </p:sp>
      <p:sp>
        <p:nvSpPr>
          <p:cNvPr id="2" name="Rectangle 1"/>
          <p:cNvSpPr/>
          <p:nvPr/>
        </p:nvSpPr>
        <p:spPr>
          <a:xfrm>
            <a:off x="74717" y="2234399"/>
            <a:ext cx="3393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135" y="4741542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925" y="2725717"/>
            <a:ext cx="50770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vũ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0289" y="3230688"/>
            <a:ext cx="40927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6216" y="3735652"/>
            <a:ext cx="53848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496" y="4226975"/>
            <a:ext cx="60083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1644074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nghiêng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H="1" flipV="1">
            <a:off x="6003357" y="2348245"/>
            <a:ext cx="13648" cy="287967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Hộp Văn bản 9">
            <a:extLst>
              <a:ext uri="{FF2B5EF4-FFF2-40B4-BE49-F238E27FC236}">
                <a16:creationId xmlns:a16="http://schemas.microsoft.com/office/drawing/2014/main" xmlns="" id="{480516F3-A513-F7DC-6B22-508FB7CAFB41}"/>
              </a:ext>
            </a:extLst>
          </p:cNvPr>
          <p:cNvSpPr txBox="1"/>
          <p:nvPr/>
        </p:nvSpPr>
        <p:spPr>
          <a:xfrm>
            <a:off x="7010400" y="2725717"/>
            <a:ext cx="43944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endParaRPr lang="vi-V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58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1899</TotalTime>
  <Words>789</Words>
  <Application>Microsoft Office PowerPoint</Application>
  <PresentationFormat>Widescreen</PresentationFormat>
  <Paragraphs>90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SimSun</vt:lpstr>
      <vt:lpstr>.VnTime</vt:lpstr>
      <vt:lpstr>Arial</vt:lpstr>
      <vt:lpstr>Calibri</vt:lpstr>
      <vt:lpstr>Calibri Light</vt:lpstr>
      <vt:lpstr>HP001 4 hàng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dientrieu</cp:lastModifiedBy>
  <cp:revision>195</cp:revision>
  <dcterms:created xsi:type="dcterms:W3CDTF">2017-11-24T09:12:01Z</dcterms:created>
  <dcterms:modified xsi:type="dcterms:W3CDTF">2024-04-06T15:21:24Z</dcterms:modified>
</cp:coreProperties>
</file>