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4" r:id="rId2"/>
    <p:sldId id="405" r:id="rId3"/>
    <p:sldId id="265" r:id="rId4"/>
    <p:sldId id="273" r:id="rId5"/>
    <p:sldId id="283" r:id="rId6"/>
    <p:sldId id="397" r:id="rId7"/>
    <p:sldId id="398" r:id="rId8"/>
    <p:sldId id="399" r:id="rId9"/>
    <p:sldId id="400" r:id="rId10"/>
    <p:sldId id="280" r:id="rId11"/>
    <p:sldId id="281" r:id="rId12"/>
    <p:sldId id="401" r:id="rId13"/>
    <p:sldId id="284" r:id="rId14"/>
    <p:sldId id="395" r:id="rId15"/>
    <p:sldId id="40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6BA"/>
    <a:srgbClr val="CC00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2181" autoAdjust="0"/>
  </p:normalViewPr>
  <p:slideViewPr>
    <p:cSldViewPr snapToGrid="0">
      <p:cViewPr varScale="1">
        <p:scale>
          <a:sx n="74" d="100"/>
          <a:sy n="74" d="100"/>
        </p:scale>
        <p:origin x="5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483326" y="370115"/>
            <a:ext cx="11913326" cy="191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 err="1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Thứ</a:t>
            </a:r>
            <a:r>
              <a:rPr lang="en-US" altLang="zh-CN" sz="2800" b="1" dirty="0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 Hai,  </a:t>
            </a:r>
            <a:r>
              <a:rPr lang="en-US" altLang="zh-CN" sz="2800" b="1" dirty="0" err="1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ngày</a:t>
            </a:r>
            <a:r>
              <a:rPr lang="en-US" altLang="zh-CN" sz="2800" b="1" dirty="0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8 </a:t>
            </a:r>
            <a:r>
              <a:rPr lang="en-US" altLang="zh-CN" sz="2800" b="1" dirty="0" err="1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tháng</a:t>
            </a:r>
            <a:r>
              <a:rPr lang="en-US" altLang="zh-CN" sz="2800" b="1" dirty="0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năm</a:t>
            </a:r>
            <a:r>
              <a:rPr lang="en-US" altLang="zh-CN" sz="2800" b="1" dirty="0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2024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u="sng" dirty="0" err="1" smtClean="0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Chính</a:t>
            </a:r>
            <a:r>
              <a:rPr lang="en-US" altLang="zh-CN" sz="2800" b="1" u="sng" dirty="0" smtClean="0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800" b="1" u="sng" dirty="0" err="1" smtClean="0">
                <a:solidFill>
                  <a:srgbClr val="FF0000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tả</a:t>
            </a:r>
            <a:endParaRPr lang="en-US" altLang="zh-CN" sz="2800" b="1" u="sng" dirty="0">
              <a:solidFill>
                <a:srgbClr val="FF0000"/>
              </a:solidFill>
              <a:latin typeface="HP001 4 hàng" panose="020B0603050302020204" pitchFamily="34" charset="0"/>
              <a:ea typeface="SimSun" panose="02010600030101010101" pitchFamily="2" charset="-122"/>
            </a:endParaRPr>
          </a:p>
          <a:p>
            <a:pPr lvl="7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u="sng" dirty="0" err="1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Nghe-viết</a:t>
            </a:r>
            <a:r>
              <a:rPr lang="en-US" altLang="zh-CN" sz="2400" b="1" u="sng" dirty="0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:</a:t>
            </a:r>
            <a:r>
              <a:rPr lang="en-US" altLang="zh-CN" sz="2400" b="1" dirty="0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   </a:t>
            </a:r>
            <a:r>
              <a:rPr lang="en-US" altLang="zh-CN" sz="2400" b="1" dirty="0" err="1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Cô</a:t>
            </a:r>
            <a:r>
              <a:rPr lang="en-US" altLang="zh-CN" sz="2400" b="1" dirty="0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400" b="1" dirty="0" err="1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gái</a:t>
            </a:r>
            <a:r>
              <a:rPr lang="en-US" altLang="zh-CN" sz="2400" b="1" dirty="0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400" b="1" dirty="0" err="1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của</a:t>
            </a:r>
            <a:r>
              <a:rPr lang="en-US" altLang="zh-CN" sz="2400" b="1" dirty="0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400" b="1" dirty="0" err="1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tương</a:t>
            </a:r>
            <a:r>
              <a:rPr lang="en-US" altLang="zh-CN" sz="2400" b="1" dirty="0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 </a:t>
            </a:r>
            <a:r>
              <a:rPr lang="en-US" altLang="zh-CN" sz="2400" b="1" dirty="0" err="1" smtClean="0">
                <a:solidFill>
                  <a:schemeClr val="accent1"/>
                </a:solidFill>
                <a:latin typeface="HP001 4 hàng" panose="020B0603050302020204" pitchFamily="34" charset="0"/>
                <a:ea typeface="SimSun" panose="02010600030101010101" pitchFamily="2" charset="-122"/>
              </a:rPr>
              <a:t>lai</a:t>
            </a:r>
            <a:endParaRPr lang="en-US" altLang="zh-CN" sz="2400" b="1" dirty="0">
              <a:solidFill>
                <a:schemeClr val="accent1"/>
              </a:solidFill>
              <a:latin typeface="HP001 4 hàng" panose="020B06030503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093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3275" y="501816"/>
            <a:ext cx="11460163" cy="62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2 -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74 </a:t>
            </a:r>
          </a:p>
        </p:txBody>
      </p:sp>
      <p:sp>
        <p:nvSpPr>
          <p:cNvPr id="2" name="Rectangle 1"/>
          <p:cNvSpPr/>
          <p:nvPr/>
        </p:nvSpPr>
        <p:spPr>
          <a:xfrm>
            <a:off x="74717" y="2234399"/>
            <a:ext cx="3393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135" y="474154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25" y="2725717"/>
            <a:ext cx="5077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289" y="3230688"/>
            <a:ext cx="40927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216" y="3735652"/>
            <a:ext cx="5384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496" y="4226975"/>
            <a:ext cx="6008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64407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77562" y="2236671"/>
            <a:ext cx="36134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89276" y="4743814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82418" y="2727989"/>
            <a:ext cx="53270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86782" y="3232960"/>
            <a:ext cx="4238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82709" y="3737924"/>
            <a:ext cx="5641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9637" y="4229247"/>
            <a:ext cx="6300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6003357" y="2348245"/>
            <a:ext cx="13648" cy="28796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1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9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424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lai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 descr="Kết quả hình ảnh cho hinh anh huan chuong sao va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62" y="1604998"/>
            <a:ext cx="3229070" cy="454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019" y="2057530"/>
            <a:ext cx="3274325" cy="3825293"/>
          </a:xfrm>
          <a:prstGeom prst="rect">
            <a:avLst/>
          </a:prstGeom>
        </p:spPr>
      </p:pic>
      <p:pic>
        <p:nvPicPr>
          <p:cNvPr id="1032" name="Picture 8" descr="Hình ảnh có liên quan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5"/>
          <a:stretch/>
        </p:blipFill>
        <p:spPr bwMode="auto">
          <a:xfrm>
            <a:off x="4312692" y="1651379"/>
            <a:ext cx="3562065" cy="45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46664" y="5945645"/>
            <a:ext cx="2552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Huân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Sao </a:t>
            </a:r>
            <a:r>
              <a:rPr lang="en-US" dirty="0" err="1"/>
              <a:t>vàng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70070" y="5947917"/>
            <a:ext cx="2552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Huân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Quân</a:t>
            </a:r>
            <a:r>
              <a:rPr lang="en-US" dirty="0"/>
              <a:t> </a:t>
            </a:r>
            <a:r>
              <a:rPr lang="en-US" dirty="0" err="1"/>
              <a:t>công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450256" y="5947917"/>
            <a:ext cx="2552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Huân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Lao </a:t>
            </a:r>
            <a:r>
              <a:rPr lang="en-US" dirty="0" err="1"/>
              <a:t>động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399741" y="217572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Thảo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luận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VBT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36727" y="1753641"/>
            <a:ext cx="1142317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3.Tên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</a:t>
            </a:r>
          </a:p>
        </p:txBody>
      </p:sp>
      <p:sp>
        <p:nvSpPr>
          <p:cNvPr id="2" name="Rectangle 1"/>
          <p:cNvSpPr/>
          <p:nvPr/>
        </p:nvSpPr>
        <p:spPr>
          <a:xfrm>
            <a:off x="436727" y="4196168"/>
            <a:ext cx="1150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…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36727" y="3118454"/>
            <a:ext cx="1150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b)…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5098287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399741" y="189863"/>
            <a:ext cx="11460163" cy="62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diện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36727" y="1753641"/>
            <a:ext cx="1142317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3.Tên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6952947" y="2297802"/>
            <a:ext cx="438775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alt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6727" y="4168459"/>
            <a:ext cx="1150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… ……………………………..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36727" y="3157190"/>
            <a:ext cx="1150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b)… ……………………………..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2DAC3A01-A2D9-9839-E84E-89722B7397BC}"/>
              </a:ext>
            </a:extLst>
          </p:cNvPr>
          <p:cNvSpPr txBox="1"/>
          <p:nvPr/>
        </p:nvSpPr>
        <p:spPr>
          <a:xfrm>
            <a:off x="1167333" y="3050427"/>
            <a:ext cx="3866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44D0F274-A7DA-C26A-3889-547AE3B4DF24}"/>
              </a:ext>
            </a:extLst>
          </p:cNvPr>
          <p:cNvSpPr txBox="1"/>
          <p:nvPr/>
        </p:nvSpPr>
        <p:spPr>
          <a:xfrm>
            <a:off x="1167333" y="4104753"/>
            <a:ext cx="3587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348528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ẢNH ĐẸP\101953525_329404911375148_808890473111355392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3C31DBAB-8B97-3852-0D27-4C6185AEED6A}"/>
              </a:ext>
            </a:extLst>
          </p:cNvPr>
          <p:cNvSpPr txBox="1"/>
          <p:nvPr/>
        </p:nvSpPr>
        <p:spPr>
          <a:xfrm>
            <a:off x="341745" y="350982"/>
            <a:ext cx="11351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Vận</a:t>
            </a:r>
            <a:r>
              <a:rPr lang="en-US" sz="4400" dirty="0"/>
              <a:t> dung- </a:t>
            </a:r>
            <a:r>
              <a:rPr lang="en-US" sz="4400" dirty="0" err="1"/>
              <a:t>Trải</a:t>
            </a:r>
            <a:r>
              <a:rPr lang="en-US" sz="4400" dirty="0"/>
              <a:t> </a:t>
            </a:r>
            <a:r>
              <a:rPr lang="en-US" sz="4400" dirty="0" err="1"/>
              <a:t>nghiệm</a:t>
            </a:r>
            <a:endParaRPr lang="vi-VN" sz="44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338FC6A0-15FC-595B-3F37-72E3DC846B05}"/>
              </a:ext>
            </a:extLst>
          </p:cNvPr>
          <p:cNvSpPr txBox="1"/>
          <p:nvPr/>
        </p:nvSpPr>
        <p:spPr>
          <a:xfrm>
            <a:off x="4839854" y="1625600"/>
            <a:ext cx="589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vi-VN" sz="4800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FEAAF9B3-C5D7-63F1-F45C-84F2A102D390}"/>
              </a:ext>
            </a:extLst>
          </p:cNvPr>
          <p:cNvSpPr txBox="1"/>
          <p:nvPr/>
        </p:nvSpPr>
        <p:spPr>
          <a:xfrm>
            <a:off x="4599709" y="3429000"/>
            <a:ext cx="74722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kern="1400" dirty="0">
                <a:solidFill>
                  <a:srgbClr val="1306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de-DE" sz="4400" kern="1400" dirty="0">
                <a:solidFill>
                  <a:srgbClr val="1306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 nhớ quy tắc viết những cụm từ chỉ huân chương, danh hiệu và giải thưởng. </a:t>
            </a:r>
            <a:endParaRPr lang="vi-VN" sz="4400" dirty="0">
              <a:solidFill>
                <a:srgbClr val="1306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01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538D1C3B-E2D4-D4E2-A414-5A80EA01F9B3}"/>
              </a:ext>
            </a:extLst>
          </p:cNvPr>
          <p:cNvSpPr txBox="1"/>
          <p:nvPr/>
        </p:nvSpPr>
        <p:spPr>
          <a:xfrm>
            <a:off x="120073" y="184727"/>
            <a:ext cx="11453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tiết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63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40C61C9C-B80F-2AD1-0EA7-19B4935AC9C5}"/>
              </a:ext>
            </a:extLst>
          </p:cNvPr>
          <p:cNvSpPr txBox="1"/>
          <p:nvPr/>
        </p:nvSpPr>
        <p:spPr>
          <a:xfrm>
            <a:off x="444137" y="1265778"/>
            <a:ext cx="10972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YÊU CẦU CẦN ĐẠT</a:t>
            </a:r>
            <a:endParaRPr lang="vi-VN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da-DK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Nghe -  viết đúng bài chính tả, viết đúng những từ ngữ dễ viết sai (VD: in- tơ- nét, tên riêng nước ngoài, tên tổ chức)</a:t>
            </a:r>
            <a:endParaRPr lang="vi-VN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Biết viết hoa tên các huân chương, danh hiệu, giải thưởng, tổ chức (BT2, 3).</a:t>
            </a:r>
            <a:endParaRPr lang="vi-VN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Cẩn thận, tỉ mỉ, yêu thích môn học</a:t>
            </a:r>
            <a:r>
              <a:rPr lang="da-DK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da-DK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 lực</a:t>
            </a:r>
            <a:r>
              <a:rPr lang="da-DK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a-DK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 lực tự chủ và tự học, năng lực giao tiếp và hợp tác, năng lực giải quyết vấn đề và sáng tạo</a:t>
            </a:r>
            <a:r>
              <a:rPr lang="da-DK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a-D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 lực văn học, năng lực ngôn ngữ, năng lực thẩm mĩ</a:t>
            </a:r>
            <a:r>
              <a:rPr lang="da-DK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 chất: 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 dục HS ý thức rèn chữ, giữ vở, trung thực</a:t>
            </a:r>
            <a:r>
              <a:rPr lang="nl-NL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80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32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200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lai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68492" y="1405575"/>
            <a:ext cx="11655188" cy="451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in-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 Anh15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Thanh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xtrây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-li-a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Trong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Lan Anh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 Anh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30000"/>
              </a:lnSpc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tương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lai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093" y="1422604"/>
            <a:ext cx="11395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Bài chính tả nói về ai?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5486400" algn="l"/>
              </a:tabLst>
            </a:pPr>
            <a:r>
              <a:rPr lang="en-US" sz="3200">
                <a:solidFill>
                  <a:srgbClr val="1306B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 Anh là một cô gái giỏi giang, thông minh. Em được xem là một trong những mẫu người của tương lai.</a:t>
            </a:r>
          </a:p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2/ Trong bài có những từ nào là tiếng phiên âm nước ngoài, tên của một tổ chức?</a:t>
            </a: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5486400" algn="l"/>
              </a:tabLst>
            </a:pPr>
            <a:r>
              <a:rPr lang="en-US" sz="3200" spc="-5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Phiên âm nước ngoài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>
                <a:solidFill>
                  <a:srgbClr val="1306B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– tơ – nét, Ốt – xtrây – li – a.</a:t>
            </a:r>
            <a:endParaRPr lang="en-US" sz="3200" b="1" dirty="0">
              <a:solidFill>
                <a:srgbClr val="1306B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Tx/>
              <a:buChar char="-"/>
              <a:tabLst>
                <a:tab pos="5486400" algn="l"/>
              </a:tabLst>
            </a:pP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 của một tổ chức: </a:t>
            </a:r>
            <a:r>
              <a:rPr lang="en-US" sz="3200" b="1">
                <a:solidFill>
                  <a:srgbClr val="1306B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 viện Thanh niên.</a:t>
            </a:r>
            <a:endParaRPr lang="en-US" sz="3200" b="1" dirty="0">
              <a:solidFill>
                <a:srgbClr val="1306B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2205453" y="2254059"/>
            <a:ext cx="48020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Từ khó: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03721" y="2192503"/>
            <a:ext cx="3915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In – tơ - nét</a:t>
            </a:r>
            <a:endParaRPr lang="en-US" sz="3600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06488" y="2917354"/>
            <a:ext cx="4477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 – xtrây – li - a </a:t>
            </a:r>
            <a:endParaRPr lang="en-US" sz="3600" b="1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32701" y="3638631"/>
            <a:ext cx="5457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Cô gái của tư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ng lai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40740" y="4359908"/>
            <a:ext cx="32085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rình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91177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6" grpId="0"/>
      <p:bldP spid="16" grpId="1"/>
      <p:bldP spid="16" grpId="2"/>
      <p:bldP spid="17" grpId="0"/>
      <p:bldP spid="17" grpId="1"/>
      <p:bldP spid="17" grpId="2"/>
      <p:bldP spid="14" grpId="0"/>
      <p:bldP spid="14" grpId="1"/>
      <p:bldP spid="1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781182" y="1717025"/>
            <a:ext cx="25677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en-US" sz="7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86485" y="1449050"/>
            <a:ext cx="3915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In –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tơ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 -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itchFamily="18" charset="0"/>
              </a:rPr>
              <a:t>nét</a:t>
            </a:r>
            <a:endParaRPr lang="en-US" sz="3600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75648" y="2269236"/>
            <a:ext cx="4477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xtrây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li - a </a:t>
            </a:r>
            <a:endParaRPr lang="en-US" sz="3600" b="1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75648" y="3089422"/>
            <a:ext cx="5457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Cô gái của tư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ng lai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93473" y="3852851"/>
            <a:ext cx="2549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EFC85D76-AC09-2788-C9EE-5FFDFC2DFF69}"/>
              </a:ext>
            </a:extLst>
          </p:cNvPr>
          <p:cNvSpPr/>
          <p:nvPr/>
        </p:nvSpPr>
        <p:spPr>
          <a:xfrm>
            <a:off x="4193473" y="4762619"/>
            <a:ext cx="2475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xmlns="" id="{26B758B2-B31A-52B6-8DD3-FDD1802D7350}"/>
              </a:ext>
            </a:extLst>
          </p:cNvPr>
          <p:cNvSpPr/>
          <p:nvPr/>
        </p:nvSpPr>
        <p:spPr>
          <a:xfrm>
            <a:off x="4193473" y="5654474"/>
            <a:ext cx="27892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36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endParaRPr lang="en-US" sz="36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8460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6" grpId="0"/>
      <p:bldP spid="16" grpId="1"/>
      <p:bldP spid="16" grpId="2"/>
      <p:bldP spid="17" grpId="0"/>
      <p:bldP spid="17" grpId="1"/>
      <p:bldP spid="17" grpId="2"/>
      <p:bldP spid="14" grpId="0"/>
      <p:bldP spid="14" grpId="1"/>
      <p:bldP spid="14" grpId="2"/>
      <p:bldP spid="4" grpId="0"/>
      <p:bldP spid="4" grpId="1"/>
      <p:bldP spid="4" grpId="2"/>
      <p:bldP spid="10" grpId="0"/>
      <p:bldP spid="10" grpId="1"/>
      <p:bldP spid="10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ẢNH ĐẸP\101953525_329404911375148_808890473111355392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77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3297C699-649D-10DB-B70D-17FFD068B0BD}"/>
              </a:ext>
            </a:extLst>
          </p:cNvPr>
          <p:cNvSpPr txBox="1"/>
          <p:nvPr/>
        </p:nvSpPr>
        <p:spPr>
          <a:xfrm>
            <a:off x="1311563" y="50776"/>
            <a:ext cx="90885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vi-VN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FC22F288-1708-57CE-1383-BC1FF236C9D6}"/>
              </a:ext>
            </a:extLst>
          </p:cNvPr>
          <p:cNvSpPr txBox="1"/>
          <p:nvPr/>
        </p:nvSpPr>
        <p:spPr>
          <a:xfrm>
            <a:off x="2170545" y="1589159"/>
            <a:ext cx="9596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4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7F8E306B-7E4F-CFD1-CEBF-1C2305F8E02B}"/>
              </a:ext>
            </a:extLst>
          </p:cNvPr>
          <p:cNvSpPr txBox="1"/>
          <p:nvPr/>
        </p:nvSpPr>
        <p:spPr>
          <a:xfrm>
            <a:off x="2170546" y="3112654"/>
            <a:ext cx="9199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vi-VN" sz="4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79EB32AE-031F-040B-23BE-3BDAE8BD1B33}"/>
              </a:ext>
            </a:extLst>
          </p:cNvPr>
          <p:cNvSpPr txBox="1"/>
          <p:nvPr/>
        </p:nvSpPr>
        <p:spPr>
          <a:xfrm>
            <a:off x="2022764" y="4868231"/>
            <a:ext cx="89777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vi-VN" sz="4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96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ẢNH ĐẸP\101953525_329404911375148_808890473111355392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818" y="0"/>
            <a:ext cx="56341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570E2393-A0B3-F53D-73DF-EEA311575815}"/>
              </a:ext>
            </a:extLst>
          </p:cNvPr>
          <p:cNvSpPr txBox="1"/>
          <p:nvPr/>
        </p:nvSpPr>
        <p:spPr>
          <a:xfrm>
            <a:off x="83126" y="304800"/>
            <a:ext cx="6336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142F2754-716A-0F4F-75CB-F3A58FDF430F}"/>
              </a:ext>
            </a:extLst>
          </p:cNvPr>
          <p:cNvSpPr txBox="1"/>
          <p:nvPr/>
        </p:nvSpPr>
        <p:spPr>
          <a:xfrm>
            <a:off x="240145" y="1939636"/>
            <a:ext cx="6179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A4BF5FE2-02A9-377C-3E72-409ED21FD9F6}"/>
              </a:ext>
            </a:extLst>
          </p:cNvPr>
          <p:cNvSpPr txBox="1"/>
          <p:nvPr/>
        </p:nvSpPr>
        <p:spPr>
          <a:xfrm>
            <a:off x="157018" y="3934691"/>
            <a:ext cx="56341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vi-VN" sz="4800" dirty="0">
              <a:solidFill>
                <a:srgbClr val="13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14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3275" y="501816"/>
            <a:ext cx="11460163" cy="62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2 -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74 </a:t>
            </a:r>
          </a:p>
        </p:txBody>
      </p:sp>
      <p:sp>
        <p:nvSpPr>
          <p:cNvPr id="2" name="Rectangle 1"/>
          <p:cNvSpPr/>
          <p:nvPr/>
        </p:nvSpPr>
        <p:spPr>
          <a:xfrm>
            <a:off x="74717" y="2234399"/>
            <a:ext cx="3393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135" y="474154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925" y="2725717"/>
            <a:ext cx="5077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289" y="3230688"/>
            <a:ext cx="40927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216" y="3735652"/>
            <a:ext cx="5384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496" y="4226975"/>
            <a:ext cx="6008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64407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6003357" y="2348245"/>
            <a:ext cx="13648" cy="28796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480516F3-A513-F7DC-6B22-508FB7CAFB41}"/>
              </a:ext>
            </a:extLst>
          </p:cNvPr>
          <p:cNvSpPr txBox="1"/>
          <p:nvPr/>
        </p:nvSpPr>
        <p:spPr>
          <a:xfrm>
            <a:off x="7010400" y="2725717"/>
            <a:ext cx="43944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8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789</Words>
  <Application>Microsoft Office PowerPoint</Application>
  <PresentationFormat>Widescreen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SimSun</vt:lpstr>
      <vt:lpstr>.VnTime</vt:lpstr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dientrieu</cp:lastModifiedBy>
  <cp:revision>195</cp:revision>
  <dcterms:created xsi:type="dcterms:W3CDTF">2017-11-24T09:12:01Z</dcterms:created>
  <dcterms:modified xsi:type="dcterms:W3CDTF">2024-04-06T15:21:24Z</dcterms:modified>
</cp:coreProperties>
</file>