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05" r:id="rId2"/>
    <p:sldId id="377" r:id="rId3"/>
    <p:sldId id="351" r:id="rId4"/>
    <p:sldId id="259" r:id="rId5"/>
    <p:sldId id="264" r:id="rId6"/>
    <p:sldId id="269" r:id="rId7"/>
    <p:sldId id="270" r:id="rId8"/>
    <p:sldId id="271" r:id="rId9"/>
    <p:sldId id="294" r:id="rId10"/>
    <p:sldId id="263" r:id="rId11"/>
    <p:sldId id="295" r:id="rId12"/>
    <p:sldId id="302" r:id="rId13"/>
    <p:sldId id="376" r:id="rId14"/>
    <p:sldId id="281" r:id="rId15"/>
    <p:sldId id="282" r:id="rId16"/>
    <p:sldId id="371" r:id="rId17"/>
    <p:sldId id="283" r:id="rId18"/>
    <p:sldId id="285" r:id="rId19"/>
    <p:sldId id="286" r:id="rId20"/>
    <p:sldId id="289" r:id="rId21"/>
    <p:sldId id="287" r:id="rId22"/>
    <p:sldId id="303" r:id="rId23"/>
    <p:sldId id="339" r:id="rId24"/>
    <p:sldId id="370" r:id="rId25"/>
    <p:sldId id="343" r:id="rId26"/>
    <p:sldId id="37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0093"/>
    <a:srgbClr val="0000CC"/>
    <a:srgbClr val="000099"/>
    <a:srgbClr val="BE0F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94660"/>
  </p:normalViewPr>
  <p:slideViewPr>
    <p:cSldViewPr>
      <p:cViewPr varScale="1">
        <p:scale>
          <a:sx n="70" d="100"/>
          <a:sy n="70" d="100"/>
        </p:scale>
        <p:origin x="139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A6AEB-262A-4DA4-BFC2-4CBDB536830B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D294B-3FD9-406B-B3EB-79304767E2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29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xmlns="" id="{8B002FE4-B6D7-F51B-AB12-A41ECEC8EC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xmlns="" id="{DE4FDB74-8614-37EA-A053-CECEF2B093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xmlns="" id="{3A0425E8-EA04-623B-9C17-5FEE1012D4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9pPr>
          </a:lstStyle>
          <a:p>
            <a:fld id="{237B5866-E2BE-4486-856A-08887407A7FC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33449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xmlns="" id="{8B002FE4-B6D7-F51B-AB12-A41ECEC8EC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xmlns="" id="{DE4FDB74-8614-37EA-A053-CECEF2B093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xmlns="" id="{3A0425E8-EA04-623B-9C17-5FEE1012D4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9pPr>
          </a:lstStyle>
          <a:p>
            <a:fld id="{237B5866-E2BE-4486-856A-08887407A7FC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29829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F731-DAC4-43E7-8D73-3C339FE60A07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3211-59E3-463A-AF33-B6EDC0874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F731-DAC4-43E7-8D73-3C339FE60A07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3211-59E3-463A-AF33-B6EDC0874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F731-DAC4-43E7-8D73-3C339FE60A07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3211-59E3-463A-AF33-B6EDC0874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34D6C-5D4A-46C1-9FD3-7F07C3C1C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F731-DAC4-43E7-8D73-3C339FE60A07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3211-59E3-463A-AF33-B6EDC0874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F731-DAC4-43E7-8D73-3C339FE60A07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3211-59E3-463A-AF33-B6EDC0874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F731-DAC4-43E7-8D73-3C339FE60A07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3211-59E3-463A-AF33-B6EDC0874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F731-DAC4-43E7-8D73-3C339FE60A07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3211-59E3-463A-AF33-B6EDC0874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F731-DAC4-43E7-8D73-3C339FE60A07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3211-59E3-463A-AF33-B6EDC0874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F731-DAC4-43E7-8D73-3C339FE60A07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3211-59E3-463A-AF33-B6EDC0874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F731-DAC4-43E7-8D73-3C339FE60A07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3211-59E3-463A-AF33-B6EDC0874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F731-DAC4-43E7-8D73-3C339FE60A07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3211-59E3-463A-AF33-B6EDC0874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3F731-DAC4-43E7-8D73-3C339FE60A07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53211-59E3-463A-AF33-B6EDC0874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2055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58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9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0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1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" name="TextBox 3"/>
          <p:cNvSpPr txBox="1"/>
          <p:nvPr/>
        </p:nvSpPr>
        <p:spPr>
          <a:xfrm>
            <a:off x="308480" y="338769"/>
            <a:ext cx="8541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xmlns="" id="{AB561D14-4A4C-8881-0741-38CDEC205B1F}"/>
              </a:ext>
            </a:extLst>
          </p:cNvPr>
          <p:cNvSpPr txBox="1">
            <a:spLocks/>
          </p:cNvSpPr>
          <p:nvPr/>
        </p:nvSpPr>
        <p:spPr>
          <a:xfrm>
            <a:off x="762000" y="2321727"/>
            <a:ext cx="4041775" cy="609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21821864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219200" y="5715000"/>
            <a:ext cx="6400800" cy="800100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3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7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1447800"/>
            <a:ext cx="3429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-13855" y="533400"/>
            <a:ext cx="4040188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0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0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0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81000" y="1447800"/>
            <a:ext cx="2286000" cy="685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419599" y="533401"/>
            <a:ext cx="4041775" cy="914399"/>
          </a:xfrm>
        </p:spPr>
        <p:txBody>
          <a:bodyPr>
            <a:normAutofit/>
          </a:bodyPr>
          <a:lstStyle/>
          <a:p>
            <a:pPr algn="ctr"/>
            <a:r>
              <a:rPr lang="en-US" sz="3200" b="0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0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0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0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721225" y="1489363"/>
            <a:ext cx="4041775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502727" y="1295400"/>
            <a:ext cx="0" cy="4689764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Content Placeholder 8"/>
          <p:cNvSpPr txBox="1">
            <a:spLocks/>
          </p:cNvSpPr>
          <p:nvPr/>
        </p:nvSpPr>
        <p:spPr>
          <a:xfrm>
            <a:off x="381000" y="3161291"/>
            <a:ext cx="1981200" cy="685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: </a:t>
            </a:r>
          </a:p>
        </p:txBody>
      </p:sp>
      <p:sp>
        <p:nvSpPr>
          <p:cNvPr id="30" name="Content Placeholder 10"/>
          <p:cNvSpPr txBox="1">
            <a:spLocks/>
          </p:cNvSpPr>
          <p:nvPr/>
        </p:nvSpPr>
        <p:spPr>
          <a:xfrm>
            <a:off x="4648199" y="3657600"/>
            <a:ext cx="4041775" cy="445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838200" y="1923770"/>
            <a:ext cx="1366260" cy="514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125085" y="1905000"/>
            <a:ext cx="1837315" cy="685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giòn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14400" y="2438400"/>
            <a:ext cx="2057400" cy="685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náo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Content Placeholder 10"/>
          <p:cNvSpPr txBox="1">
            <a:spLocks/>
          </p:cNvSpPr>
          <p:nvPr/>
        </p:nvSpPr>
        <p:spPr>
          <a:xfrm>
            <a:off x="228600" y="3581400"/>
            <a:ext cx="4190999" cy="2620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gắm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2209800" y="5401253"/>
            <a:ext cx="108243" cy="3137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38400" y="5715000"/>
            <a:ext cx="1295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676400" y="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u="sng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 THƯ MẬT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Mai)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571999" y="2022763"/>
            <a:ext cx="2071255" cy="491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731328" y="2554151"/>
            <a:ext cx="2126672" cy="4176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dẹt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849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1037"/>
            <a:ext cx="693420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7"/>
          <p:cNvSpPr txBox="1">
            <a:spLocks/>
          </p:cNvSpPr>
          <p:nvPr/>
        </p:nvSpPr>
        <p:spPr>
          <a:xfrm>
            <a:off x="762000" y="533400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phồng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751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1447800"/>
            <a:ext cx="3429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-13855" y="533400"/>
            <a:ext cx="4040188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0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0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0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81000" y="1447800"/>
            <a:ext cx="2286000" cy="685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419599" y="533401"/>
            <a:ext cx="4041775" cy="914399"/>
          </a:xfrm>
        </p:spPr>
        <p:txBody>
          <a:bodyPr>
            <a:normAutofit/>
          </a:bodyPr>
          <a:lstStyle/>
          <a:p>
            <a:pPr algn="ctr"/>
            <a:r>
              <a:rPr lang="en-US" sz="3200" b="0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0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0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0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721225" y="1489363"/>
            <a:ext cx="4041775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502727" y="1295400"/>
            <a:ext cx="0" cy="4689764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Content Placeholder 8"/>
          <p:cNvSpPr txBox="1">
            <a:spLocks/>
          </p:cNvSpPr>
          <p:nvPr/>
        </p:nvSpPr>
        <p:spPr>
          <a:xfrm>
            <a:off x="381000" y="3161291"/>
            <a:ext cx="1981200" cy="685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: </a:t>
            </a:r>
          </a:p>
        </p:txBody>
      </p:sp>
      <p:sp>
        <p:nvSpPr>
          <p:cNvPr id="30" name="Content Placeholder 10"/>
          <p:cNvSpPr txBox="1">
            <a:spLocks/>
          </p:cNvSpPr>
          <p:nvPr/>
        </p:nvSpPr>
        <p:spPr>
          <a:xfrm>
            <a:off x="4648199" y="3657600"/>
            <a:ext cx="4041775" cy="445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838200" y="1923770"/>
            <a:ext cx="1366260" cy="514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125085" y="1905000"/>
            <a:ext cx="1837315" cy="685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giòn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14400" y="2438400"/>
            <a:ext cx="2057400" cy="685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náo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Content Placeholder 10"/>
          <p:cNvSpPr txBox="1">
            <a:spLocks/>
          </p:cNvSpPr>
          <p:nvPr/>
        </p:nvSpPr>
        <p:spPr>
          <a:xfrm>
            <a:off x="228600" y="3581400"/>
            <a:ext cx="4190999" cy="2620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gắm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2209800" y="5401253"/>
            <a:ext cx="108243" cy="3137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38400" y="5715000"/>
            <a:ext cx="1295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676400" y="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u="sng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 THƯ MẬT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Mai)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571999" y="2022763"/>
            <a:ext cx="2071255" cy="491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731328" y="2554151"/>
            <a:ext cx="2126672" cy="4176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dẹt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930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28600" y="3124200"/>
            <a:ext cx="8686800" cy="1295400"/>
          </a:xfrm>
          <a:prstGeom prst="rect">
            <a:avLst/>
          </a:prstGeom>
          <a:noFill/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Tìm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hộp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thư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mật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để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lấy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báo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cáo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và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gửi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báo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cáo</a:t>
            </a:r>
            <a:r>
              <a:rPr lang="en-US" sz="3600" b="0" dirty="0">
                <a:solidFill>
                  <a:srgbClr val="0000CC"/>
                </a:solidFill>
                <a:latin typeface="Arial" charset="0"/>
                <a:cs typeface="Arial" charset="0"/>
              </a:rPr>
              <a:t>.</a:t>
            </a:r>
          </a:p>
          <a:p>
            <a:pPr marL="342900" indent="-342900" algn="l">
              <a:spcBef>
                <a:spcPct val="20000"/>
              </a:spcBef>
            </a:pPr>
            <a:endParaRPr lang="en-US" sz="4400" b="0" dirty="0">
              <a:solidFill>
                <a:srgbClr val="0000CC"/>
              </a:solidFill>
              <a:latin typeface="Arial" charset="0"/>
              <a:cs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4400" b="0" u="sng" dirty="0">
                <a:solidFill>
                  <a:schemeClr val="tx1"/>
                </a:solidFill>
                <a:latin typeface="Arial" charset="0"/>
                <a:cs typeface="Arial" charset="0"/>
              </a:rPr>
              <a:t>      </a:t>
            </a:r>
          </a:p>
        </p:txBody>
      </p:sp>
      <p:sp>
        <p:nvSpPr>
          <p:cNvPr id="32771" name="Hình Chữ nhật 5"/>
          <p:cNvSpPr>
            <a:spLocks noChangeArrowheads="1"/>
          </p:cNvSpPr>
          <p:nvPr/>
        </p:nvSpPr>
        <p:spPr bwMode="auto">
          <a:xfrm>
            <a:off x="381000" y="1287462"/>
            <a:ext cx="39592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sz="4400" u="sng" dirty="0" err="1">
                <a:solidFill>
                  <a:srgbClr val="FF0000"/>
                </a:solidFill>
                <a:latin typeface="Arial" charset="0"/>
                <a:cs typeface="Arial" charset="0"/>
              </a:rPr>
              <a:t>Tìm</a:t>
            </a:r>
            <a:r>
              <a:rPr lang="en-US" sz="4400" u="sng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4400" u="sng" dirty="0" err="1">
                <a:solidFill>
                  <a:srgbClr val="FF0000"/>
                </a:solidFill>
                <a:latin typeface="Arial" charset="0"/>
                <a:cs typeface="Arial" charset="0"/>
              </a:rPr>
              <a:t>hiểu</a:t>
            </a:r>
            <a:r>
              <a:rPr lang="en-US" sz="4400" u="sng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4400" u="sng" dirty="0" err="1">
                <a:solidFill>
                  <a:srgbClr val="FF0000"/>
                </a:solidFill>
                <a:latin typeface="Arial" charset="0"/>
                <a:cs typeface="Arial" charset="0"/>
              </a:rPr>
              <a:t>bài</a:t>
            </a:r>
            <a:r>
              <a:rPr lang="en-US" sz="4400" u="sng" dirty="0">
                <a:solidFill>
                  <a:srgbClr val="FF0000"/>
                </a:solidFill>
                <a:latin typeface="Arial" charset="0"/>
                <a:cs typeface="Arial" charset="0"/>
              </a:rPr>
              <a:t>:  </a:t>
            </a:r>
          </a:p>
        </p:txBody>
      </p:sp>
      <p:sp>
        <p:nvSpPr>
          <p:cNvPr id="32772" name="Hình Chữ nhật 6"/>
          <p:cNvSpPr>
            <a:spLocks noChangeArrowheads="1"/>
          </p:cNvSpPr>
          <p:nvPr/>
        </p:nvSpPr>
        <p:spPr bwMode="auto">
          <a:xfrm>
            <a:off x="76200" y="2249269"/>
            <a:ext cx="815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sz="3600" dirty="0">
                <a:solidFill>
                  <a:srgbClr val="FF0000"/>
                </a:solidFill>
                <a:latin typeface="Arial" charset="0"/>
                <a:cs typeface="Arial" charset="0"/>
              </a:rPr>
              <a:t> -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cs typeface="Arial" charset="0"/>
              </a:rPr>
              <a:t>Ông</a:t>
            </a:r>
            <a:r>
              <a:rPr lang="en-US" sz="3600" dirty="0">
                <a:solidFill>
                  <a:srgbClr val="FF0000"/>
                </a:solidFill>
                <a:latin typeface="Arial" charset="0"/>
                <a:cs typeface="Arial" charset="0"/>
              </a:rPr>
              <a:t> Hai Long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cs typeface="Arial" charset="0"/>
              </a:rPr>
              <a:t>ra</a:t>
            </a:r>
            <a:r>
              <a:rPr lang="en-US" sz="36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cs typeface="Arial" charset="0"/>
              </a:rPr>
              <a:t>Phú</a:t>
            </a:r>
            <a:r>
              <a:rPr lang="en-US" sz="36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cs typeface="Arial" charset="0"/>
              </a:rPr>
              <a:t>Lâm</a:t>
            </a:r>
            <a:r>
              <a:rPr lang="en-US" sz="36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cs typeface="Arial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cs typeface="Arial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8" name="Hình Chữ nhật 7"/>
          <p:cNvSpPr>
            <a:spLocks noChangeArrowheads="1"/>
          </p:cNvSpPr>
          <p:nvPr/>
        </p:nvSpPr>
        <p:spPr bwMode="auto">
          <a:xfrm>
            <a:off x="228600" y="4535269"/>
            <a:ext cx="868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sz="3600" dirty="0">
                <a:solidFill>
                  <a:srgbClr val="FF0000"/>
                </a:solidFill>
                <a:latin typeface="Arial" charset="0"/>
                <a:cs typeface="Arial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cs typeface="Arial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cs typeface="Arial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cs typeface="Arial" charset="0"/>
              </a:rPr>
              <a:t>hộp</a:t>
            </a:r>
            <a:r>
              <a:rPr lang="en-US" sz="36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cs typeface="Arial" charset="0"/>
              </a:rPr>
              <a:t>thư</a:t>
            </a:r>
            <a:r>
              <a:rPr lang="en-US" sz="36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cs typeface="Arial" charset="0"/>
              </a:rPr>
              <a:t>mật</a:t>
            </a:r>
            <a:r>
              <a:rPr lang="en-US" sz="36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cs typeface="Arial" charset="0"/>
              </a:rPr>
              <a:t>dùng</a:t>
            </a:r>
            <a:r>
              <a:rPr lang="en-US" sz="36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cs typeface="Arial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cs typeface="Arial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cs typeface="Arial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9" name="Hình Chữ nhật 8"/>
          <p:cNvSpPr>
            <a:spLocks noChangeArrowheads="1"/>
          </p:cNvSpPr>
          <p:nvPr/>
        </p:nvSpPr>
        <p:spPr bwMode="auto">
          <a:xfrm>
            <a:off x="228600" y="5276671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Để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chuyển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những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tin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tức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bí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mật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quan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trọng</a:t>
            </a:r>
            <a:endParaRPr lang="en-US" sz="3600" dirty="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u="sng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 THƯ MẬT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32772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04800" y="3027218"/>
            <a:ext cx="8610600" cy="3221182"/>
          </a:xfrm>
          <a:prstGeom prst="rect">
            <a:avLst/>
          </a:prstGeom>
          <a:noFill/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-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Đặt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hộp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thư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mật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ở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nơi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dễ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tìm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mà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lại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ít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bị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chú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ý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nhất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(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nơi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một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cột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cây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số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ven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đường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giữa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cánh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đồng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vắng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),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hòn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đá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hình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mũi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tên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trỏ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vào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nơi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giấu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hộp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thư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báo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cáo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được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đặt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trong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một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hộp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thuốc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đánh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răng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.</a:t>
            </a:r>
            <a:r>
              <a:rPr lang="en-US" sz="3600" u="sng" dirty="0">
                <a:solidFill>
                  <a:schemeClr val="tx1"/>
                </a:solidFill>
                <a:latin typeface="Arial" charset="0"/>
                <a:cs typeface="Arial" charset="0"/>
              </a:rPr>
              <a:t>     </a:t>
            </a:r>
          </a:p>
        </p:txBody>
      </p:sp>
      <p:sp>
        <p:nvSpPr>
          <p:cNvPr id="33795" name="Hình Chữ nhật 5"/>
          <p:cNvSpPr>
            <a:spLocks noChangeArrowheads="1"/>
          </p:cNvSpPr>
          <p:nvPr/>
        </p:nvSpPr>
        <p:spPr bwMode="auto">
          <a:xfrm>
            <a:off x="304800" y="1894582"/>
            <a:ext cx="861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liên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lạc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nguỵ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trang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hộp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thư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mật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khéo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léo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218182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u="sng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 THƯ MẬT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337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Picture1">
            <a:extLst>
              <a:ext uri="{FF2B5EF4-FFF2-40B4-BE49-F238E27FC236}">
                <a16:creationId xmlns:a16="http://schemas.microsoft.com/office/drawing/2014/main" xmlns="" id="{C2278AE7-61F3-484E-CE83-71DB45A49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748713" cy="61372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Oval 3">
            <a:extLst>
              <a:ext uri="{FF2B5EF4-FFF2-40B4-BE49-F238E27FC236}">
                <a16:creationId xmlns:a16="http://schemas.microsoft.com/office/drawing/2014/main" xmlns="" id="{82AC2A9D-1D4F-C0A5-8782-86F7A898E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943600"/>
            <a:ext cx="762000" cy="457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Oval 4">
            <a:extLst>
              <a:ext uri="{FF2B5EF4-FFF2-40B4-BE49-F238E27FC236}">
                <a16:creationId xmlns:a16="http://schemas.microsoft.com/office/drawing/2014/main" xmlns="" id="{B4209C22-4DBE-D54E-2041-A41FC8E1F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486400"/>
            <a:ext cx="1143000" cy="685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7" name="Line 5">
            <a:extLst>
              <a:ext uri="{FF2B5EF4-FFF2-40B4-BE49-F238E27FC236}">
                <a16:creationId xmlns:a16="http://schemas.microsoft.com/office/drawing/2014/main" xmlns="" id="{6C551E26-148D-41A3-7E22-4477F2731B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5943600"/>
            <a:ext cx="990600" cy="2286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8" name="Line 6">
            <a:extLst>
              <a:ext uri="{FF2B5EF4-FFF2-40B4-BE49-F238E27FC236}">
                <a16:creationId xmlns:a16="http://schemas.microsoft.com/office/drawing/2014/main" xmlns="" id="{281C0971-243D-C300-168B-69882A797D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2514600"/>
            <a:ext cx="228600" cy="1295400"/>
          </a:xfrm>
          <a:prstGeom prst="line">
            <a:avLst/>
          </a:prstGeom>
          <a:noFill/>
          <a:ln w="57150">
            <a:solidFill>
              <a:srgbClr val="FF0000"/>
            </a:solidFill>
            <a:prstDash val="lg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5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  <p:bldP spid="440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57200" y="4343400"/>
            <a:ext cx="8382000" cy="1752600"/>
          </a:xfrm>
          <a:prstGeom prst="rect">
            <a:avLst/>
          </a:prstGeom>
          <a:noFill/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4400" b="0" dirty="0">
                <a:solidFill>
                  <a:srgbClr val="008000"/>
                </a:solidFill>
                <a:latin typeface="Arial" charset="0"/>
                <a:cs typeface="Arial" charset="0"/>
              </a:rPr>
              <a:t> </a:t>
            </a:r>
            <a:r>
              <a:rPr lang="en-US" sz="3600" b="0" dirty="0">
                <a:solidFill>
                  <a:srgbClr val="0000CC"/>
                </a:solidFill>
                <a:latin typeface="Arial" charset="0"/>
                <a:cs typeface="Arial" charset="0"/>
              </a:rPr>
              <a:t>-</a:t>
            </a:r>
            <a:r>
              <a:rPr lang="en-US" sz="3600" b="0" dirty="0">
                <a:solidFill>
                  <a:srgbClr val="008000"/>
                </a:solidFill>
                <a:latin typeface="Arial" charset="0"/>
                <a:cs typeface="Arial" charset="0"/>
              </a:rPr>
              <a:t> </a:t>
            </a:r>
            <a:r>
              <a:rPr lang="en-US" sz="3600" b="0" dirty="0" err="1">
                <a:solidFill>
                  <a:srgbClr val="0000FF"/>
                </a:solidFill>
                <a:latin typeface="Arial" charset="0"/>
                <a:cs typeface="Arial" charset="0"/>
              </a:rPr>
              <a:t>Người</a:t>
            </a:r>
            <a:r>
              <a:rPr lang="en-US" sz="3600" b="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0" dirty="0" err="1">
                <a:solidFill>
                  <a:srgbClr val="0000FF"/>
                </a:solidFill>
                <a:latin typeface="Arial" charset="0"/>
                <a:cs typeface="Arial" charset="0"/>
              </a:rPr>
              <a:t>liên</a:t>
            </a:r>
            <a:r>
              <a:rPr lang="en-US" sz="3600" b="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0" dirty="0" err="1">
                <a:solidFill>
                  <a:srgbClr val="0000FF"/>
                </a:solidFill>
                <a:latin typeface="Arial" charset="0"/>
                <a:cs typeface="Arial" charset="0"/>
              </a:rPr>
              <a:t>lạc</a:t>
            </a:r>
            <a:r>
              <a:rPr lang="en-US" sz="3600" b="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0" dirty="0" err="1">
                <a:solidFill>
                  <a:srgbClr val="0000FF"/>
                </a:solidFill>
                <a:latin typeface="Arial" charset="0"/>
                <a:cs typeface="Arial" charset="0"/>
              </a:rPr>
              <a:t>muốn</a:t>
            </a:r>
            <a:r>
              <a:rPr lang="en-US" sz="3600" b="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0" dirty="0" err="1">
                <a:solidFill>
                  <a:srgbClr val="0000FF"/>
                </a:solidFill>
                <a:latin typeface="Arial" charset="0"/>
                <a:cs typeface="Arial" charset="0"/>
              </a:rPr>
              <a:t>nhắn</a:t>
            </a:r>
            <a:r>
              <a:rPr lang="en-US" sz="3600" b="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0" dirty="0" err="1">
                <a:solidFill>
                  <a:srgbClr val="0000FF"/>
                </a:solidFill>
                <a:latin typeface="Arial" charset="0"/>
                <a:cs typeface="Arial" charset="0"/>
              </a:rPr>
              <a:t>gửi</a:t>
            </a:r>
            <a:r>
              <a:rPr lang="en-US" sz="3600" b="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tình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yêu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Tổ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quốc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của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mình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và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lời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chào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chiến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Arial" charset="0"/>
                <a:cs typeface="Arial" charset="0"/>
              </a:rPr>
              <a:t>thắng</a:t>
            </a:r>
            <a:r>
              <a:rPr lang="en-US" sz="3600" dirty="0">
                <a:solidFill>
                  <a:srgbClr val="0000CC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35843" name="Hình Chữ nhật 5"/>
          <p:cNvSpPr>
            <a:spLocks noChangeArrowheads="1"/>
          </p:cNvSpPr>
          <p:nvPr/>
        </p:nvSpPr>
        <p:spPr bwMode="auto">
          <a:xfrm>
            <a:off x="381000" y="2360474"/>
            <a:ext cx="8305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3600" dirty="0">
                <a:solidFill>
                  <a:srgbClr val="FF0000"/>
                </a:solidFill>
                <a:latin typeface="Arial" charset="0"/>
                <a:cs typeface="Arial" charset="0"/>
              </a:rPr>
              <a:t>2. Qua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cs typeface="Arial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cs typeface="Arial" charset="0"/>
              </a:rPr>
              <a:t>vật</a:t>
            </a:r>
            <a:r>
              <a:rPr lang="en-US" sz="36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cs typeface="Arial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cs typeface="Arial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cs typeface="Arial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Arial" charset="0"/>
                <a:cs typeface="Arial" charset="0"/>
              </a:rPr>
              <a:t> V,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cs typeface="Arial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cs typeface="Arial" charset="0"/>
              </a:rPr>
              <a:t>liên</a:t>
            </a:r>
            <a:r>
              <a:rPr lang="en-US" sz="36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cs typeface="Arial" charset="0"/>
              </a:rPr>
              <a:t>lạc</a:t>
            </a:r>
            <a:r>
              <a:rPr lang="en-US" sz="36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cs typeface="Arial" charset="0"/>
              </a:rPr>
              <a:t>muốn</a:t>
            </a:r>
            <a:r>
              <a:rPr lang="en-US" sz="36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cs typeface="Arial" charset="0"/>
              </a:rPr>
              <a:t>gửi</a:t>
            </a:r>
            <a:r>
              <a:rPr lang="en-US" sz="36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cs typeface="Arial" charset="0"/>
              </a:rPr>
              <a:t>đến</a:t>
            </a:r>
            <a:r>
              <a:rPr lang="en-US" sz="36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cs typeface="Arial" charset="0"/>
              </a:rPr>
              <a:t>ông</a:t>
            </a:r>
            <a:r>
              <a:rPr lang="en-US" sz="3600" dirty="0">
                <a:solidFill>
                  <a:srgbClr val="FF0000"/>
                </a:solidFill>
                <a:latin typeface="Arial" charset="0"/>
                <a:cs typeface="Arial" charset="0"/>
              </a:rPr>
              <a:t> Hai Long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cs typeface="Arial" charset="0"/>
              </a:rPr>
              <a:t>điều</a:t>
            </a:r>
            <a:r>
              <a:rPr lang="en-US" sz="36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cs typeface="Arial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Arial" charset="0"/>
                <a:cs typeface="Arial" charset="0"/>
              </a:rPr>
              <a:t>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294382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u="sng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 THƯ MẬT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358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Hình Chữ nhật 5"/>
          <p:cNvSpPr>
            <a:spLocks noChangeArrowheads="1"/>
          </p:cNvSpPr>
          <p:nvPr/>
        </p:nvSpPr>
        <p:spPr bwMode="auto">
          <a:xfrm>
            <a:off x="381000" y="1295400"/>
            <a:ext cx="838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3.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Nêu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lấy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thư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gửi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báo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cáo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chú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Hai Long,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sao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chú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vậy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5240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u="sng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 THƯ MẬT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2286000"/>
            <a:ext cx="8991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tháo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bu-gi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vờ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hỏng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bu-gi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bu-gi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bẩy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hòn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nhàng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cạy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rang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bu-gi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228600" y="3048000"/>
            <a:ext cx="8610600" cy="2743200"/>
          </a:xfrm>
          <a:prstGeom prst="rect">
            <a:avLst/>
          </a:prstGeom>
          <a:noFill/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3200" b="0" dirty="0">
                <a:solidFill>
                  <a:srgbClr val="0000CC"/>
                </a:solidFill>
                <a:latin typeface="Arial" charset="0"/>
                <a:cs typeface="Arial" charset="0"/>
              </a:rPr>
              <a:t>...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Để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đánh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lạc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hướng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người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khác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không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gây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nghi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ngờ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chú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Hai Long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vờ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như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đang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sửa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xe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.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Chú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thận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trọng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mưu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trí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bình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tĩnh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tự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tin –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đó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là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những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phẩm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chất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đáng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quý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các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chiến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sĩ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hoạt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động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trong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lòng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địch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15240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u="sng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 THƯ MẬT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Mai)</a:t>
            </a:r>
          </a:p>
        </p:txBody>
      </p:sp>
      <p:sp>
        <p:nvSpPr>
          <p:cNvPr id="4" name="Hình Chữ nhật 5"/>
          <p:cNvSpPr>
            <a:spLocks noChangeArrowheads="1"/>
          </p:cNvSpPr>
          <p:nvPr/>
        </p:nvSpPr>
        <p:spPr bwMode="auto">
          <a:xfrm>
            <a:off x="228600" y="1742182"/>
            <a:ext cx="838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3.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Nêu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lấy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thư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gửi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báo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cáo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chú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Hai Long,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sao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chú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vậy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  <a:endParaRPr lang="en-US" sz="32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8" name="Text Box 9">
            <a:extLst>
              <a:ext uri="{FF2B5EF4-FFF2-40B4-BE49-F238E27FC236}">
                <a16:creationId xmlns:a16="http://schemas.microsoft.com/office/drawing/2014/main" xmlns="" id="{62FE34E7-C303-47C7-3856-853E8FA71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24437"/>
            <a:ext cx="72009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latin typeface="Times New Roman" panose="02020603050405020304" pitchFamily="18" charset="0"/>
              </a:rPr>
              <a:t>Môn</a:t>
            </a:r>
            <a:r>
              <a:rPr lang="en-US" altLang="en-US" b="1" dirty="0">
                <a:latin typeface="Times New Roman" panose="02020603050405020304" pitchFamily="18" charset="0"/>
              </a:rPr>
              <a:t>: </a:t>
            </a:r>
            <a:r>
              <a:rPr lang="en-US" altLang="en-US" b="1" dirty="0" err="1">
                <a:latin typeface="Times New Roman" panose="02020603050405020304" pitchFamily="18" charset="0"/>
              </a:rPr>
              <a:t>Tập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đọc</a:t>
            </a:r>
            <a:endParaRPr lang="en-US" altLang="en-US" b="1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HỘP THƯ MẬT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             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Hữu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Mai</a:t>
            </a:r>
          </a:p>
        </p:txBody>
      </p:sp>
    </p:spTree>
    <p:extLst>
      <p:ext uri="{BB962C8B-B14F-4D97-AF65-F5344CB8AC3E}">
        <p14:creationId xmlns:p14="http://schemas.microsoft.com/office/powerpoint/2010/main" val="1599590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645078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Hình Chữ nhật 8"/>
          <p:cNvSpPr>
            <a:spLocks noChangeArrowheads="1"/>
          </p:cNvSpPr>
          <p:nvPr/>
        </p:nvSpPr>
        <p:spPr bwMode="auto">
          <a:xfrm>
            <a:off x="304800" y="1447800"/>
            <a:ext cx="838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4.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vùng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địch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chiến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sĩ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tình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báo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ý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nghĩa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đối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nghiệp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bảo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vệ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Tổ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quốc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7620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u="sng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 THƯ MẬT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Mai)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2400" y="3124200"/>
            <a:ext cx="8610600" cy="2667000"/>
          </a:xfrm>
          <a:prstGeom prst="rect">
            <a:avLst/>
          </a:prstGeom>
          <a:noFill/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4400" b="0" dirty="0">
                <a:solidFill>
                  <a:srgbClr val="0000CC"/>
                </a:solidFill>
                <a:latin typeface="Arial" charset="0"/>
                <a:cs typeface="Arial" charset="0"/>
              </a:rPr>
              <a:t>   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Có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ý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nghĩa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rất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quan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trọng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vì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cung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cấp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cho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ta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những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tin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tức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bí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mật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về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kẻ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địch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để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hiểu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được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ý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đồ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địch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kịp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thời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ngăn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chặn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chủ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động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chống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trả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giành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thắng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lợi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mà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đỡ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tốn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xương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  <a:cs typeface="Arial" charset="0"/>
              </a:rPr>
              <a:t>máu</a:t>
            </a:r>
            <a:r>
              <a:rPr lang="en-US" sz="3200" dirty="0">
                <a:solidFill>
                  <a:srgbClr val="0000CC"/>
                </a:solidFill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94382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u="sng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 THƯ MẬT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8288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277374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dung: 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mưu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Long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1268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4">
            <a:extLst>
              <a:ext uri="{FF2B5EF4-FFF2-40B4-BE49-F238E27FC236}">
                <a16:creationId xmlns:a16="http://schemas.microsoft.com/office/drawing/2014/main" xmlns="" id="{31ADF81E-B4FC-9717-1550-813511D5F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11250"/>
            <a:ext cx="3886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diễn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cảm</a:t>
            </a:r>
            <a:r>
              <a:rPr lang="en-US" altLang="en-US" sz="36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xmlns="" id="{D0B3AD03-68B1-1AB4-42AF-FC7C0A27B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181" y="1784733"/>
            <a:ext cx="91440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0" dirty="0"/>
              <a:t>     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Hai Long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phóng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xe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phía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Phú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Lâm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hộp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mật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hộp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bất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ngờ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. Bao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hộp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nơi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dễ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ít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ý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gửi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gắm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chút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gợi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V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Tổ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quốc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Nam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chào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chiến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thắng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Đôi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, Hai Long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b="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56324" name="Line 8">
            <a:extLst>
              <a:ext uri="{FF2B5EF4-FFF2-40B4-BE49-F238E27FC236}">
                <a16:creationId xmlns:a16="http://schemas.microsoft.com/office/drawing/2014/main" xmlns="" id="{C38AE0C3-9941-CE40-ADC8-5D1739A0CFF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44780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09" name="Line 9">
            <a:extLst>
              <a:ext uri="{FF2B5EF4-FFF2-40B4-BE49-F238E27FC236}">
                <a16:creationId xmlns:a16="http://schemas.microsoft.com/office/drawing/2014/main" xmlns="" id="{E3C2214D-4B7F-EAFA-997E-0A1458DE4B4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720850"/>
            <a:ext cx="2743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42" name="Line 42">
            <a:extLst>
              <a:ext uri="{FF2B5EF4-FFF2-40B4-BE49-F238E27FC236}">
                <a16:creationId xmlns:a16="http://schemas.microsoft.com/office/drawing/2014/main" xmlns="" id="{BD64DF86-D99D-6268-BD71-A78B97B006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81800" y="5029200"/>
            <a:ext cx="1524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340" name="Text Box 9">
            <a:extLst>
              <a:ext uri="{FF2B5EF4-FFF2-40B4-BE49-F238E27FC236}">
                <a16:creationId xmlns:a16="http://schemas.microsoft.com/office/drawing/2014/main" xmlns="" id="{44F28382-BEB5-6DFC-E284-A172FF260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417513"/>
            <a:ext cx="72009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</a:rPr>
              <a:t>Tập đọc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HỘP THƯ MẬT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uild="allAtOnce"/>
      <p:bldP spid="256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06">
            <a:extLst>
              <a:ext uri="{FF2B5EF4-FFF2-40B4-BE49-F238E27FC236}">
                <a16:creationId xmlns:a16="http://schemas.microsoft.com/office/drawing/2014/main" xmlns="" id="{9A364CBD-0D28-32FE-F890-BA42B57BC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752600"/>
            <a:ext cx="7696200" cy="1122363"/>
          </a:xfrm>
          <a:prstGeom prst="rect">
            <a:avLst/>
          </a:prstGeom>
          <a:solidFill>
            <a:srgbClr val="CCFFCC"/>
          </a:solidFill>
          <a:ln w="38100" cmpd="dbl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</a:rPr>
              <a:t>Ô CHỮ KÌ DIỆU</a:t>
            </a:r>
          </a:p>
        </p:txBody>
      </p:sp>
      <p:sp>
        <p:nvSpPr>
          <p:cNvPr id="57347" name="Text Box 9">
            <a:extLst>
              <a:ext uri="{FF2B5EF4-FFF2-40B4-BE49-F238E27FC236}">
                <a16:creationId xmlns:a16="http://schemas.microsoft.com/office/drawing/2014/main" xmlns="" id="{EE57BF25-7F62-9B6A-A3F0-6E2024F72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493713"/>
            <a:ext cx="72009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</a:rPr>
              <a:t>Tập đọc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HỘP THƯ MẬT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Group 2">
            <a:extLst>
              <a:ext uri="{FF2B5EF4-FFF2-40B4-BE49-F238E27FC236}">
                <a16:creationId xmlns:a16="http://schemas.microsoft.com/office/drawing/2014/main" xmlns="" id="{B04E320F-20E1-A5B5-C0ED-92370043B715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1676400"/>
          <a:ext cx="4572000" cy="533400"/>
        </p:xfrm>
        <a:graphic>
          <a:graphicData uri="http://schemas.openxmlformats.org/drawingml/2006/table">
            <a:tbl>
              <a:tblPr/>
              <a:tblGrid>
                <a:gridCol w="469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81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81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81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81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81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7148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7672" name="Group 24">
            <a:extLst>
              <a:ext uri="{FF2B5EF4-FFF2-40B4-BE49-F238E27FC236}">
                <a16:creationId xmlns:a16="http://schemas.microsoft.com/office/drawing/2014/main" xmlns="" id="{004A4076-4994-6911-54FE-7F9CDD5D50F3}"/>
              </a:ext>
            </a:extLst>
          </p:cNvPr>
          <p:cNvGraphicFramePr>
            <a:graphicFrameLocks noGrp="1"/>
          </p:cNvGraphicFramePr>
          <p:nvPr/>
        </p:nvGraphicFramePr>
        <p:xfrm>
          <a:off x="2763838" y="2743200"/>
          <a:ext cx="2722562" cy="533400"/>
        </p:xfrm>
        <a:graphic>
          <a:graphicData uri="http://schemas.openxmlformats.org/drawingml/2006/table">
            <a:tbl>
              <a:tblPr/>
              <a:tblGrid>
                <a:gridCol w="40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19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7688" name="Oval 40">
            <a:extLst>
              <a:ext uri="{FF2B5EF4-FFF2-40B4-BE49-F238E27FC236}">
                <a16:creationId xmlns:a16="http://schemas.microsoft.com/office/drawing/2014/main" xmlns="" id="{F4A802D7-0D99-557D-7051-8AB02B62D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1592263"/>
            <a:ext cx="455612" cy="617537"/>
          </a:xfrm>
          <a:prstGeom prst="ellipse">
            <a:avLst/>
          </a:prstGeom>
          <a:solidFill>
            <a:srgbClr val="99FFCC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graphicFrame>
        <p:nvGraphicFramePr>
          <p:cNvPr id="27689" name="Group 41">
            <a:extLst>
              <a:ext uri="{FF2B5EF4-FFF2-40B4-BE49-F238E27FC236}">
                <a16:creationId xmlns:a16="http://schemas.microsoft.com/office/drawing/2014/main" xmlns="" id="{DDD9BB04-9A6F-1DAE-B582-DC5CE096B768}"/>
              </a:ext>
            </a:extLst>
          </p:cNvPr>
          <p:cNvGraphicFramePr>
            <a:graphicFrameLocks noGrp="1"/>
          </p:cNvGraphicFramePr>
          <p:nvPr/>
        </p:nvGraphicFramePr>
        <p:xfrm>
          <a:off x="3200400" y="2209800"/>
          <a:ext cx="1847850" cy="533400"/>
        </p:xfrm>
        <a:graphic>
          <a:graphicData uri="http://schemas.openxmlformats.org/drawingml/2006/table">
            <a:tbl>
              <a:tblPr/>
              <a:tblGrid>
                <a:gridCol w="4683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87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7701" name="Group 53">
            <a:extLst>
              <a:ext uri="{FF2B5EF4-FFF2-40B4-BE49-F238E27FC236}">
                <a16:creationId xmlns:a16="http://schemas.microsoft.com/office/drawing/2014/main" xmlns="" id="{5CC5AD14-0D6A-9EC5-6C99-F4197D52BA0F}"/>
              </a:ext>
            </a:extLst>
          </p:cNvPr>
          <p:cNvGraphicFramePr>
            <a:graphicFrameLocks noGrp="1"/>
          </p:cNvGraphicFramePr>
          <p:nvPr/>
        </p:nvGraphicFramePr>
        <p:xfrm>
          <a:off x="4592638" y="3276600"/>
          <a:ext cx="2862262" cy="517538"/>
        </p:xfrm>
        <a:graphic>
          <a:graphicData uri="http://schemas.openxmlformats.org/drawingml/2006/table">
            <a:tbl>
              <a:tblPr/>
              <a:tblGrid>
                <a:gridCol w="4651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41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64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T="45409" marB="454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45409" marB="454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Ư</a:t>
                      </a:r>
                    </a:p>
                  </a:txBody>
                  <a:tcPr marT="45409" marB="454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T="45409" marB="454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Ậ</a:t>
                      </a:r>
                    </a:p>
                  </a:txBody>
                  <a:tcPr marT="45409" marB="454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T="45409" marB="454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7717" name="Group 69">
            <a:extLst>
              <a:ext uri="{FF2B5EF4-FFF2-40B4-BE49-F238E27FC236}">
                <a16:creationId xmlns:a16="http://schemas.microsoft.com/office/drawing/2014/main" xmlns="" id="{C9B6B4E9-9EEB-264A-EE9F-B6496FE315B0}"/>
              </a:ext>
            </a:extLst>
          </p:cNvPr>
          <p:cNvGraphicFramePr>
            <a:graphicFrameLocks noGrp="1"/>
          </p:cNvGraphicFramePr>
          <p:nvPr/>
        </p:nvGraphicFramePr>
        <p:xfrm>
          <a:off x="1751013" y="3795713"/>
          <a:ext cx="3319462" cy="533400"/>
        </p:xfrm>
        <a:graphic>
          <a:graphicData uri="http://schemas.openxmlformats.org/drawingml/2006/table">
            <a:tbl>
              <a:tblPr/>
              <a:tblGrid>
                <a:gridCol w="5032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730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Ì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7735" name="Group 87">
            <a:extLst>
              <a:ext uri="{FF2B5EF4-FFF2-40B4-BE49-F238E27FC236}">
                <a16:creationId xmlns:a16="http://schemas.microsoft.com/office/drawing/2014/main" xmlns="" id="{35816BF4-9DCC-D0CF-F34F-897C34BBBB69}"/>
              </a:ext>
            </a:extLst>
          </p:cNvPr>
          <p:cNvGraphicFramePr>
            <a:graphicFrameLocks noGrp="1"/>
          </p:cNvGraphicFramePr>
          <p:nvPr/>
        </p:nvGraphicFramePr>
        <p:xfrm>
          <a:off x="387350" y="4324350"/>
          <a:ext cx="6061075" cy="517538"/>
        </p:xfrm>
        <a:graphic>
          <a:graphicData uri="http://schemas.openxmlformats.org/drawingml/2006/table">
            <a:tbl>
              <a:tblPr/>
              <a:tblGrid>
                <a:gridCol w="4175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3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746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746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7466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746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7466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T="45409" marB="45409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45409" marB="45409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</a:p>
                  </a:txBody>
                  <a:tcPr marT="45409" marB="45409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Ố</a:t>
                      </a:r>
                    </a:p>
                  </a:txBody>
                  <a:tcPr marT="45409" marB="45409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45409" marB="45409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</a:t>
                      </a:r>
                    </a:p>
                  </a:txBody>
                  <a:tcPr marT="45409" marB="45409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Á</a:t>
                      </a:r>
                    </a:p>
                  </a:txBody>
                  <a:tcPr marT="45409" marB="45409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marT="45409" marB="45409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45409" marB="45409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</a:txBody>
                  <a:tcPr marT="45409" marB="45409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Ă</a:t>
                      </a:r>
                    </a:p>
                  </a:txBody>
                  <a:tcPr marT="45409" marB="45409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marT="45409" marB="45409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T="45409" marB="45409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7765" name="Group 117">
            <a:extLst>
              <a:ext uri="{FF2B5EF4-FFF2-40B4-BE49-F238E27FC236}">
                <a16:creationId xmlns:a16="http://schemas.microsoft.com/office/drawing/2014/main" xmlns="" id="{3FE06E0C-4C6E-4D3C-5884-5EBE15035A65}"/>
              </a:ext>
            </a:extLst>
          </p:cNvPr>
          <p:cNvGraphicFramePr>
            <a:graphicFrameLocks noGrp="1"/>
          </p:cNvGraphicFramePr>
          <p:nvPr/>
        </p:nvGraphicFramePr>
        <p:xfrm>
          <a:off x="1371600" y="5791200"/>
          <a:ext cx="4800600" cy="609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7783" name="Oval 135">
            <a:extLst>
              <a:ext uri="{FF2B5EF4-FFF2-40B4-BE49-F238E27FC236}">
                <a16:creationId xmlns:a16="http://schemas.microsoft.com/office/drawing/2014/main" xmlns="" id="{6BE8B03E-DA0A-E84B-30C1-343BC3C2F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4335463"/>
            <a:ext cx="455612" cy="617537"/>
          </a:xfrm>
          <a:prstGeom prst="ellipse">
            <a:avLst/>
          </a:prstGeom>
          <a:solidFill>
            <a:srgbClr val="99FFCC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7784" name="Oval 136">
            <a:extLst>
              <a:ext uri="{FF2B5EF4-FFF2-40B4-BE49-F238E27FC236}">
                <a16:creationId xmlns:a16="http://schemas.microsoft.com/office/drawing/2014/main" xmlns="" id="{7D40C951-4D24-43EF-0CA4-614643625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33950"/>
            <a:ext cx="455613" cy="617538"/>
          </a:xfrm>
          <a:prstGeom prst="ellipse">
            <a:avLst/>
          </a:prstGeom>
          <a:solidFill>
            <a:srgbClr val="99FFCC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7785" name="Oval 137">
            <a:extLst>
              <a:ext uri="{FF2B5EF4-FFF2-40B4-BE49-F238E27FC236}">
                <a16:creationId xmlns:a16="http://schemas.microsoft.com/office/drawing/2014/main" xmlns="" id="{B7F0B8C7-7C6A-3E1F-EB6A-149434A34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" y="2673350"/>
            <a:ext cx="455613" cy="617538"/>
          </a:xfrm>
          <a:prstGeom prst="ellipse">
            <a:avLst/>
          </a:prstGeom>
          <a:solidFill>
            <a:srgbClr val="99FFCC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7786" name="Oval 138">
            <a:extLst>
              <a:ext uri="{FF2B5EF4-FFF2-40B4-BE49-F238E27FC236}">
                <a16:creationId xmlns:a16="http://schemas.microsoft.com/office/drawing/2014/main" xmlns="" id="{79E9B76C-5383-6C87-4481-80114FB36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8" y="3200400"/>
            <a:ext cx="455612" cy="617538"/>
          </a:xfrm>
          <a:prstGeom prst="ellipse">
            <a:avLst/>
          </a:prstGeom>
          <a:solidFill>
            <a:srgbClr val="99FFCC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7787" name="Oval 139">
            <a:extLst>
              <a:ext uri="{FF2B5EF4-FFF2-40B4-BE49-F238E27FC236}">
                <a16:creationId xmlns:a16="http://schemas.microsoft.com/office/drawing/2014/main" xmlns="" id="{9FBD0C57-337E-4966-BCF2-436E28BBE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71900"/>
            <a:ext cx="455613" cy="617538"/>
          </a:xfrm>
          <a:prstGeom prst="ellipse">
            <a:avLst/>
          </a:prstGeom>
          <a:solidFill>
            <a:srgbClr val="99FFCC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7788" name="Oval 140">
            <a:extLst>
              <a:ext uri="{FF2B5EF4-FFF2-40B4-BE49-F238E27FC236}">
                <a16:creationId xmlns:a16="http://schemas.microsoft.com/office/drawing/2014/main" xmlns="" id="{4380CCAF-10DA-9A48-D69E-E5621FD20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2133600"/>
            <a:ext cx="455612" cy="617538"/>
          </a:xfrm>
          <a:prstGeom prst="ellipse">
            <a:avLst/>
          </a:prstGeom>
          <a:solidFill>
            <a:srgbClr val="99FFCC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graphicFrame>
        <p:nvGraphicFramePr>
          <p:cNvPr id="27789" name="Group 141">
            <a:extLst>
              <a:ext uri="{FF2B5EF4-FFF2-40B4-BE49-F238E27FC236}">
                <a16:creationId xmlns:a16="http://schemas.microsoft.com/office/drawing/2014/main" xmlns="" id="{151D43B2-7BC0-7676-B02C-B61E15CC26F3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1651000"/>
          <a:ext cx="4572000" cy="533400"/>
        </p:xfrm>
        <a:graphic>
          <a:graphicData uri="http://schemas.openxmlformats.org/drawingml/2006/table">
            <a:tbl>
              <a:tblPr/>
              <a:tblGrid>
                <a:gridCol w="469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81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81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81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81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81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7148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7811" name="Group 163">
            <a:extLst>
              <a:ext uri="{FF2B5EF4-FFF2-40B4-BE49-F238E27FC236}">
                <a16:creationId xmlns:a16="http://schemas.microsoft.com/office/drawing/2014/main" xmlns="" id="{21C8FF64-CBE3-8826-0886-A9634518F62D}"/>
              </a:ext>
            </a:extLst>
          </p:cNvPr>
          <p:cNvGraphicFramePr>
            <a:graphicFrameLocks noGrp="1"/>
          </p:cNvGraphicFramePr>
          <p:nvPr/>
        </p:nvGraphicFramePr>
        <p:xfrm>
          <a:off x="3200400" y="2209800"/>
          <a:ext cx="1847850" cy="533400"/>
        </p:xfrm>
        <a:graphic>
          <a:graphicData uri="http://schemas.openxmlformats.org/drawingml/2006/table">
            <a:tbl>
              <a:tblPr/>
              <a:tblGrid>
                <a:gridCol w="4683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87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7823" name="Group 175">
            <a:extLst>
              <a:ext uri="{FF2B5EF4-FFF2-40B4-BE49-F238E27FC236}">
                <a16:creationId xmlns:a16="http://schemas.microsoft.com/office/drawing/2014/main" xmlns="" id="{1872478E-4A41-0AEF-2474-AC194656C4D7}"/>
              </a:ext>
            </a:extLst>
          </p:cNvPr>
          <p:cNvGraphicFramePr>
            <a:graphicFrameLocks noGrp="1"/>
          </p:cNvGraphicFramePr>
          <p:nvPr/>
        </p:nvGraphicFramePr>
        <p:xfrm>
          <a:off x="2763838" y="2743200"/>
          <a:ext cx="2722562" cy="533400"/>
        </p:xfrm>
        <a:graphic>
          <a:graphicData uri="http://schemas.openxmlformats.org/drawingml/2006/table">
            <a:tbl>
              <a:tblPr/>
              <a:tblGrid>
                <a:gridCol w="40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19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7839" name="Group 191">
            <a:extLst>
              <a:ext uri="{FF2B5EF4-FFF2-40B4-BE49-F238E27FC236}">
                <a16:creationId xmlns:a16="http://schemas.microsoft.com/office/drawing/2014/main" xmlns="" id="{DFF13BF9-D047-7776-EFC0-35FB8126CAE1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3276600"/>
          <a:ext cx="2862263" cy="517538"/>
        </p:xfrm>
        <a:graphic>
          <a:graphicData uri="http://schemas.openxmlformats.org/drawingml/2006/table">
            <a:tbl>
              <a:tblPr/>
              <a:tblGrid>
                <a:gridCol w="4651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41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64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T="45409" marB="45409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409" marB="45409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409" marB="45409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409" marB="45409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409" marB="45409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409" marB="45409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7855" name="Group 207">
            <a:extLst>
              <a:ext uri="{FF2B5EF4-FFF2-40B4-BE49-F238E27FC236}">
                <a16:creationId xmlns:a16="http://schemas.microsoft.com/office/drawing/2014/main" xmlns="" id="{390AD070-3C5C-BF1C-E123-133E856A8773}"/>
              </a:ext>
            </a:extLst>
          </p:cNvPr>
          <p:cNvGraphicFramePr>
            <a:graphicFrameLocks noGrp="1"/>
          </p:cNvGraphicFramePr>
          <p:nvPr/>
        </p:nvGraphicFramePr>
        <p:xfrm>
          <a:off x="1752600" y="3810000"/>
          <a:ext cx="3319463" cy="533400"/>
        </p:xfrm>
        <a:graphic>
          <a:graphicData uri="http://schemas.openxmlformats.org/drawingml/2006/table">
            <a:tbl>
              <a:tblPr/>
              <a:tblGrid>
                <a:gridCol w="5032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730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7873" name="Group 225">
            <a:extLst>
              <a:ext uri="{FF2B5EF4-FFF2-40B4-BE49-F238E27FC236}">
                <a16:creationId xmlns:a16="http://schemas.microsoft.com/office/drawing/2014/main" xmlns="" id="{C6391394-1A28-D45D-10EE-85C5D3A07522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4343400"/>
          <a:ext cx="6061075" cy="517538"/>
        </p:xfrm>
        <a:graphic>
          <a:graphicData uri="http://schemas.openxmlformats.org/drawingml/2006/table">
            <a:tbl>
              <a:tblPr/>
              <a:tblGrid>
                <a:gridCol w="4175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3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746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746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7466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746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7466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409" marB="45409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409" marB="45409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409" marB="45409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409" marB="45409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409" marB="45409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409" marB="45409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409" marB="45409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409" marB="45409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409" marB="45409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T="45409" marB="45409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409" marB="45409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409" marB="45409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409" marB="45409"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7903" name="Rectangle 255">
            <a:extLst>
              <a:ext uri="{FF2B5EF4-FFF2-40B4-BE49-F238E27FC236}">
                <a16:creationId xmlns:a16="http://schemas.microsoft.com/office/drawing/2014/main" xmlns="" id="{BF8EF704-0291-2A3C-531F-5F1599CDF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0"/>
            <a:ext cx="7543800" cy="990600"/>
          </a:xfrm>
          <a:prstGeom prst="rect">
            <a:avLst/>
          </a:prstGeom>
          <a:solidFill>
            <a:srgbClr val="FFFFCC"/>
          </a:solidFill>
          <a:ln w="38100" cmpd="dbl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9900CC"/>
                </a:solidFill>
                <a:latin typeface="Times New Roman" panose="02020603050405020304" pitchFamily="18" charset="0"/>
              </a:rPr>
              <a:t>1.Tên thật của nhân vật trong bài? (9 </a:t>
            </a:r>
            <a:r>
              <a:rPr lang="en-US" altLang="en-US" b="0">
                <a:solidFill>
                  <a:srgbClr val="9933FF"/>
                </a:solidFill>
                <a:latin typeface="Times New Roman" panose="02020603050405020304" pitchFamily="18" charset="0"/>
              </a:rPr>
              <a:t>chữ cái)</a:t>
            </a:r>
          </a:p>
        </p:txBody>
      </p:sp>
      <p:sp>
        <p:nvSpPr>
          <p:cNvPr id="27904" name="Rectangle 256">
            <a:extLst>
              <a:ext uri="{FF2B5EF4-FFF2-40B4-BE49-F238E27FC236}">
                <a16:creationId xmlns:a16="http://schemas.microsoft.com/office/drawing/2014/main" xmlns="" id="{65DCDA43-ED53-7B75-79EC-CF392075A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0"/>
            <a:ext cx="7696200" cy="1122363"/>
          </a:xfrm>
          <a:prstGeom prst="rect">
            <a:avLst/>
          </a:prstGeom>
          <a:solidFill>
            <a:srgbClr val="CCFFCC"/>
          </a:solidFill>
          <a:ln w="38100" cmpd="dbl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3333CC"/>
                </a:solidFill>
                <a:latin typeface="Times New Roman" panose="02020603050405020304" pitchFamily="18" charset="0"/>
              </a:rPr>
              <a:t>2.Bộ phận phát lửa của động cơ xe? (4 </a:t>
            </a:r>
            <a:r>
              <a:rPr lang="en-US" altLang="en-US" b="0">
                <a:solidFill>
                  <a:srgbClr val="0000CC"/>
                </a:solidFill>
                <a:latin typeface="Times New Roman" panose="02020603050405020304" pitchFamily="18" charset="0"/>
              </a:rPr>
              <a:t>chữ cái)</a:t>
            </a:r>
          </a:p>
        </p:txBody>
      </p:sp>
      <p:sp>
        <p:nvSpPr>
          <p:cNvPr id="27905" name="Rectangle 257">
            <a:extLst>
              <a:ext uri="{FF2B5EF4-FFF2-40B4-BE49-F238E27FC236}">
                <a16:creationId xmlns:a16="http://schemas.microsoft.com/office/drawing/2014/main" xmlns="" id="{565D2FB0-8B7E-ECC8-883E-D332ACF56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6324600" cy="1219200"/>
          </a:xfrm>
          <a:prstGeom prst="rect">
            <a:avLst/>
          </a:prstGeom>
          <a:solidFill>
            <a:srgbClr val="FFFFCC"/>
          </a:solidFill>
          <a:ln w="38100" cmpd="dbl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0">
              <a:solidFill>
                <a:srgbClr val="3333CC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3333CC"/>
                </a:solidFill>
                <a:latin typeface="Times New Roman" panose="02020603050405020304" pitchFamily="18" charset="0"/>
              </a:rPr>
              <a:t>3.Bộ phận dùng biến xăng dầu thành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3333CC"/>
                </a:solidFill>
                <a:latin typeface="Times New Roman" panose="02020603050405020304" pitchFamily="18" charset="0"/>
              </a:rPr>
              <a:t>năng lượng để chạy máy? (6 </a:t>
            </a:r>
            <a:r>
              <a:rPr lang="en-US" altLang="en-US" b="0">
                <a:solidFill>
                  <a:srgbClr val="0000CC"/>
                </a:solidFill>
                <a:latin typeface="Times New Roman" panose="02020603050405020304" pitchFamily="18" charset="0"/>
              </a:rPr>
              <a:t>chữ cái)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906" name="Rectangle 258">
            <a:extLst>
              <a:ext uri="{FF2B5EF4-FFF2-40B4-BE49-F238E27FC236}">
                <a16:creationId xmlns:a16="http://schemas.microsoft.com/office/drawing/2014/main" xmlns="" id="{8451D4D8-EE91-171D-3C2E-34E10F43C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0"/>
            <a:ext cx="6400800" cy="1219200"/>
          </a:xfrm>
          <a:prstGeom prst="rect">
            <a:avLst/>
          </a:prstGeom>
          <a:solidFill>
            <a:srgbClr val="CCFFCC"/>
          </a:solidFill>
          <a:ln w="38100" cmpd="dbl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00FF"/>
                </a:solidFill>
                <a:latin typeface="Times New Roman" panose="02020603050405020304" pitchFamily="18" charset="0"/>
              </a:rPr>
              <a:t>4.Tên lá thư trong bài? (</a:t>
            </a:r>
            <a:r>
              <a:rPr lang="en-US" altLang="en-US" b="0">
                <a:solidFill>
                  <a:srgbClr val="0000CC"/>
                </a:solidFill>
                <a:latin typeface="Times New Roman" panose="02020603050405020304" pitchFamily="18" charset="0"/>
              </a:rPr>
              <a:t>6 chữ cái)</a:t>
            </a:r>
          </a:p>
        </p:txBody>
      </p:sp>
      <p:sp>
        <p:nvSpPr>
          <p:cNvPr id="27907" name="Rectangle 259">
            <a:extLst>
              <a:ext uri="{FF2B5EF4-FFF2-40B4-BE49-F238E27FC236}">
                <a16:creationId xmlns:a16="http://schemas.microsoft.com/office/drawing/2014/main" xmlns="" id="{5BD4B2B5-5068-5257-EDD6-89520B61C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0"/>
            <a:ext cx="7772400" cy="1219200"/>
          </a:xfrm>
          <a:prstGeom prst="rect">
            <a:avLst/>
          </a:prstGeom>
          <a:solidFill>
            <a:srgbClr val="CCFFCC"/>
          </a:solidFill>
          <a:ln w="38100" cmpd="dbl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FF"/>
                </a:solidFill>
                <a:latin typeface="Times New Roman" panose="02020603050405020304" pitchFamily="18" charset="0"/>
              </a:rPr>
              <a:t>5.Hoạt động trong lòng địch gọi là hoạt động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FF"/>
                </a:solidFill>
                <a:latin typeface="Times New Roman" panose="02020603050405020304" pitchFamily="18" charset="0"/>
              </a:rPr>
              <a:t>gì? (7 chữ cái)</a:t>
            </a:r>
          </a:p>
        </p:txBody>
      </p:sp>
      <p:sp>
        <p:nvSpPr>
          <p:cNvPr id="27908" name="Rectangle 260">
            <a:extLst>
              <a:ext uri="{FF2B5EF4-FFF2-40B4-BE49-F238E27FC236}">
                <a16:creationId xmlns:a16="http://schemas.microsoft.com/office/drawing/2014/main" xmlns="" id="{8C20F151-FD36-B199-EEE3-304CCAB88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0"/>
            <a:ext cx="7315200" cy="1219200"/>
          </a:xfrm>
          <a:prstGeom prst="rect">
            <a:avLst/>
          </a:prstGeom>
          <a:solidFill>
            <a:srgbClr val="FFFFCC"/>
          </a:solidFill>
          <a:ln w="38100" cmpd="dbl">
            <a:solidFill>
              <a:srgbClr val="FF66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8000"/>
                </a:solidFill>
                <a:latin typeface="Times New Roman" panose="02020603050405020304" pitchFamily="18" charset="0"/>
              </a:rPr>
              <a:t>6.Thư mật đựng trong hộp gì?(13 chữ cái)</a:t>
            </a:r>
          </a:p>
        </p:txBody>
      </p:sp>
      <p:sp>
        <p:nvSpPr>
          <p:cNvPr id="27909" name="Rectangle 261">
            <a:extLst>
              <a:ext uri="{FF2B5EF4-FFF2-40B4-BE49-F238E27FC236}">
                <a16:creationId xmlns:a16="http://schemas.microsoft.com/office/drawing/2014/main" xmlns="" id="{F3B049F8-DAC1-5608-139D-8C37D0C97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0"/>
            <a:ext cx="7620000" cy="1219200"/>
          </a:xfrm>
          <a:prstGeom prst="rect">
            <a:avLst/>
          </a:prstGeom>
          <a:solidFill>
            <a:srgbClr val="FFCCFF"/>
          </a:solidFill>
          <a:ln w="38100" cmpd="dbl">
            <a:solidFill>
              <a:srgbClr val="FF66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00CC"/>
                </a:solidFill>
                <a:latin typeface="Times New Roman" panose="02020603050405020304" pitchFamily="18" charset="0"/>
              </a:rPr>
              <a:t>7.Chú Hai Long đi lấy hộp thư mật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00CC"/>
                </a:solidFill>
                <a:latin typeface="Times New Roman" panose="02020603050405020304" pitchFamily="18" charset="0"/>
              </a:rPr>
              <a:t>bằng phương tiện gì? (5 chữ cái)</a:t>
            </a:r>
          </a:p>
        </p:txBody>
      </p:sp>
      <p:graphicFrame>
        <p:nvGraphicFramePr>
          <p:cNvPr id="27910" name="Group 262">
            <a:extLst>
              <a:ext uri="{FF2B5EF4-FFF2-40B4-BE49-F238E27FC236}">
                <a16:creationId xmlns:a16="http://schemas.microsoft.com/office/drawing/2014/main" xmlns="" id="{1AF68307-EC6E-5660-4518-20C422E476C6}"/>
              </a:ext>
            </a:extLst>
          </p:cNvPr>
          <p:cNvGraphicFramePr>
            <a:graphicFrameLocks noGrp="1"/>
          </p:cNvGraphicFramePr>
          <p:nvPr/>
        </p:nvGraphicFramePr>
        <p:xfrm>
          <a:off x="2743200" y="4876800"/>
          <a:ext cx="2273300" cy="533400"/>
        </p:xfrm>
        <a:graphic>
          <a:graphicData uri="http://schemas.openxmlformats.org/drawingml/2006/table">
            <a:tbl>
              <a:tblPr/>
              <a:tblGrid>
                <a:gridCol w="4746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46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7924" name="Group 276">
            <a:extLst>
              <a:ext uri="{FF2B5EF4-FFF2-40B4-BE49-F238E27FC236}">
                <a16:creationId xmlns:a16="http://schemas.microsoft.com/office/drawing/2014/main" xmlns="" id="{5BCB41A3-E41F-A05F-AAF0-97A51546A26E}"/>
              </a:ext>
            </a:extLst>
          </p:cNvPr>
          <p:cNvGraphicFramePr>
            <a:graphicFrameLocks noGrp="1"/>
          </p:cNvGraphicFramePr>
          <p:nvPr/>
        </p:nvGraphicFramePr>
        <p:xfrm>
          <a:off x="2743200" y="4876800"/>
          <a:ext cx="2273300" cy="533400"/>
        </p:xfrm>
        <a:graphic>
          <a:graphicData uri="http://schemas.openxmlformats.org/drawingml/2006/table">
            <a:tbl>
              <a:tblPr/>
              <a:tblGrid>
                <a:gridCol w="4746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46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8658" name="Line 290">
            <a:extLst>
              <a:ext uri="{FF2B5EF4-FFF2-40B4-BE49-F238E27FC236}">
                <a16:creationId xmlns:a16="http://schemas.microsoft.com/office/drawing/2014/main" xmlns="" id="{B37B922F-FE8B-BE9E-101C-9303E27D90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676400"/>
            <a:ext cx="0" cy="3733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659" name="Line 291">
            <a:extLst>
              <a:ext uri="{FF2B5EF4-FFF2-40B4-BE49-F238E27FC236}">
                <a16:creationId xmlns:a16="http://schemas.microsoft.com/office/drawing/2014/main" xmlns="" id="{F4C4273B-1464-D588-27A6-979E15A9256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410200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660" name="Line 292">
            <a:extLst>
              <a:ext uri="{FF2B5EF4-FFF2-40B4-BE49-F238E27FC236}">
                <a16:creationId xmlns:a16="http://schemas.microsoft.com/office/drawing/2014/main" xmlns="" id="{7DCD2734-90CF-8E2A-5F98-F25E8996F0E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1676400"/>
            <a:ext cx="0" cy="3733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661" name="Line 293">
            <a:extLst>
              <a:ext uri="{FF2B5EF4-FFF2-40B4-BE49-F238E27FC236}">
                <a16:creationId xmlns:a16="http://schemas.microsoft.com/office/drawing/2014/main" xmlns="" id="{1B421CAD-1007-74EB-0C18-0E43DDBDD9B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676400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662" name="Line 294">
            <a:extLst>
              <a:ext uri="{FF2B5EF4-FFF2-40B4-BE49-F238E27FC236}">
                <a16:creationId xmlns:a16="http://schemas.microsoft.com/office/drawing/2014/main" xmlns="" id="{ED6ECFA5-8A56-7264-BAAD-97D185AF6D7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209800"/>
            <a:ext cx="4572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663" name="Line 295">
            <a:extLst>
              <a:ext uri="{FF2B5EF4-FFF2-40B4-BE49-F238E27FC236}">
                <a16:creationId xmlns:a16="http://schemas.microsoft.com/office/drawing/2014/main" xmlns="" id="{B2516A1D-8C9A-254E-9E9C-18F8D477386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743200"/>
            <a:ext cx="4572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664" name="Line 296">
            <a:extLst>
              <a:ext uri="{FF2B5EF4-FFF2-40B4-BE49-F238E27FC236}">
                <a16:creationId xmlns:a16="http://schemas.microsoft.com/office/drawing/2014/main" xmlns="" id="{96A3E611-648B-6BD3-0765-1EA0A64D58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276600"/>
            <a:ext cx="4572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665" name="Line 297">
            <a:extLst>
              <a:ext uri="{FF2B5EF4-FFF2-40B4-BE49-F238E27FC236}">
                <a16:creationId xmlns:a16="http://schemas.microsoft.com/office/drawing/2014/main" xmlns="" id="{3BEDAF81-08E3-B2DC-9FB7-E4CC22A35E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810000"/>
            <a:ext cx="4572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666" name="Line 298">
            <a:extLst>
              <a:ext uri="{FF2B5EF4-FFF2-40B4-BE49-F238E27FC236}">
                <a16:creationId xmlns:a16="http://schemas.microsoft.com/office/drawing/2014/main" xmlns="" id="{E9A62720-E630-07B8-D5B4-31226E5DF8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4343400"/>
            <a:ext cx="4572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667" name="Line 299">
            <a:extLst>
              <a:ext uri="{FF2B5EF4-FFF2-40B4-BE49-F238E27FC236}">
                <a16:creationId xmlns:a16="http://schemas.microsoft.com/office/drawing/2014/main" xmlns="" id="{7CB902FE-EC34-11D4-0DF8-311F38AAF8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4876800"/>
            <a:ext cx="4572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668" name="Rectangle 300">
            <a:extLst>
              <a:ext uri="{FF2B5EF4-FFF2-40B4-BE49-F238E27FC236}">
                <a16:creationId xmlns:a16="http://schemas.microsoft.com/office/drawing/2014/main" xmlns="" id="{A3F21E31-AE69-B87E-D524-6B49A134F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1622425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8669" name="Rectangle 301">
            <a:extLst>
              <a:ext uri="{FF2B5EF4-FFF2-40B4-BE49-F238E27FC236}">
                <a16:creationId xmlns:a16="http://schemas.microsoft.com/office/drawing/2014/main" xmlns="" id="{6042764F-AB0D-9A41-A6D2-631DDFC32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8600" y="2155825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8670" name="Rectangle 302">
            <a:extLst>
              <a:ext uri="{FF2B5EF4-FFF2-40B4-BE49-F238E27FC236}">
                <a16:creationId xmlns:a16="http://schemas.microsoft.com/office/drawing/2014/main" xmlns="" id="{5E9AECAF-664D-BF22-3F1E-13860A42D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400" y="2689225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8671" name="Rectangle 303">
            <a:extLst>
              <a:ext uri="{FF2B5EF4-FFF2-40B4-BE49-F238E27FC236}">
                <a16:creationId xmlns:a16="http://schemas.microsoft.com/office/drawing/2014/main" xmlns="" id="{FAFCE179-7B80-6BEE-3803-649B5B026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320040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58672" name="Rectangle 304">
            <a:extLst>
              <a:ext uri="{FF2B5EF4-FFF2-40B4-BE49-F238E27FC236}">
                <a16:creationId xmlns:a16="http://schemas.microsoft.com/office/drawing/2014/main" xmlns="" id="{E8E62D1F-0C59-03DD-BC2A-B592DF381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0" y="3763963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58673" name="Rectangle 305">
            <a:extLst>
              <a:ext uri="{FF2B5EF4-FFF2-40B4-BE49-F238E27FC236}">
                <a16:creationId xmlns:a16="http://schemas.microsoft.com/office/drawing/2014/main" xmlns="" id="{1E0BA730-C427-ABF5-BCC6-542E5A571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400" y="4899025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graphicFrame>
        <p:nvGraphicFramePr>
          <p:cNvPr id="27955" name="Group 307">
            <a:extLst>
              <a:ext uri="{FF2B5EF4-FFF2-40B4-BE49-F238E27FC236}">
                <a16:creationId xmlns:a16="http://schemas.microsoft.com/office/drawing/2014/main" xmlns="" id="{ACF11F81-026F-E3A1-43FD-D93F7F376011}"/>
              </a:ext>
            </a:extLst>
          </p:cNvPr>
          <p:cNvGraphicFramePr>
            <a:graphicFrameLocks noGrp="1"/>
          </p:cNvGraphicFramePr>
          <p:nvPr/>
        </p:nvGraphicFramePr>
        <p:xfrm>
          <a:off x="990600" y="5791200"/>
          <a:ext cx="6858000" cy="609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6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79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79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79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1" presetClass="exit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32" dur="2000"/>
                                        <p:tgtEl>
                                          <p:spTgt spid="27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8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7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79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79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79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1" presetClass="exit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49" dur="2000"/>
                                        <p:tgtEl>
                                          <p:spTgt spid="27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8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7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79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79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79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1" presetClass="exit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66" dur="2000"/>
                                        <p:tgtEl>
                                          <p:spTgt spid="27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8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7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279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279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279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1" presetClass="exit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83" dur="2000"/>
                                        <p:tgtEl>
                                          <p:spTgt spid="27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8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77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279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279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279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7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21" presetClass="exit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00" dur="2000"/>
                                        <p:tgtEl>
                                          <p:spTgt spid="27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8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77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279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279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279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27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1" presetClass="exit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7" dur="2000"/>
                                        <p:tgtEl>
                                          <p:spTgt spid="27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8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77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80"/>
                                        <p:tgtEl>
                                          <p:spTgt spid="279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80"/>
                                        <p:tgtEl>
                                          <p:spTgt spid="279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80"/>
                                        <p:tgtEl>
                                          <p:spTgt spid="279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2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1" presetClass="exit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4" dur="2000"/>
                                        <p:tgtEl>
                                          <p:spTgt spid="279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84"/>
                  </p:tgtEl>
                </p:cond>
              </p:nextCondLst>
            </p:seq>
          </p:childTnLst>
        </p:cTn>
      </p:par>
    </p:tnLst>
    <p:bldLst>
      <p:bldP spid="27903" grpId="0" animBg="1"/>
      <p:bldP spid="27903" grpId="1" animBg="1"/>
      <p:bldP spid="27904" grpId="0" animBg="1"/>
      <p:bldP spid="27904" grpId="1" animBg="1"/>
      <p:bldP spid="27905" grpId="0" animBg="1"/>
      <p:bldP spid="27905" grpId="1" animBg="1"/>
      <p:bldP spid="27906" grpId="0" animBg="1"/>
      <p:bldP spid="27906" grpId="1" animBg="1"/>
      <p:bldP spid="27907" grpId="0" animBg="1"/>
      <p:bldP spid="27907" grpId="1" animBg="1"/>
      <p:bldP spid="27908" grpId="0" animBg="1"/>
      <p:bldP spid="27908" grpId="1" animBg="1"/>
      <p:bldP spid="27909" grpId="0" animBg="1"/>
      <p:bldP spid="2790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xmlns="" id="{FDA1EA3F-4B34-1DD6-F066-F5283687F32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1122363"/>
            <a:ext cx="8229600" cy="2387600"/>
          </a:xfrm>
        </p:spPr>
        <p:txBody>
          <a:bodyPr>
            <a:normAutofit fontScale="90000"/>
          </a:bodyPr>
          <a:lstStyle/>
          <a:p>
            <a:r>
              <a:rPr lang="en-US" altLang="vi-VN" sz="5400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 </a:t>
            </a:r>
            <a:r>
              <a:rPr lang="en-US" altLang="vi-VN" sz="5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vi-VN" sz="5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5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-Về nhà đọc lại bài cho trôi chảy và luyện đọc diễn cảm.</a:t>
            </a:r>
            <a:br>
              <a:rPr lang="en-US" altLang="vi-VN" sz="5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vi-VN" sz="54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395" name="Subtitle 2">
            <a:extLst>
              <a:ext uri="{FF2B5EF4-FFF2-40B4-BE49-F238E27FC236}">
                <a16:creationId xmlns:a16="http://schemas.microsoft.com/office/drawing/2014/main" xmlns="" id="{918AC060-E506-BE7A-1F73-53EF56C7B0B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3602038"/>
            <a:ext cx="7696200" cy="1655762"/>
          </a:xfrm>
        </p:spPr>
        <p:txBody>
          <a:bodyPr>
            <a:normAutofit lnSpcReduction="10000"/>
          </a:bodyPr>
          <a:lstStyle/>
          <a:p>
            <a:r>
              <a:rPr lang="en-US" altLang="vi-VN" sz="5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bị, đọc trước bài :</a:t>
            </a:r>
            <a:r>
              <a:rPr lang="en-US" altLang="vi-VN" sz="5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cảnh đền Hùng.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Hộp_Văn_Bản 1">
            <a:extLst>
              <a:ext uri="{FF2B5EF4-FFF2-40B4-BE49-F238E27FC236}">
                <a16:creationId xmlns:a16="http://schemas.microsoft.com/office/drawing/2014/main" xmlns="" id="{4ECB244E-BA5B-056F-7BB0-223A6840F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2051844"/>
            <a:ext cx="8001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cs typeface="Arial" panose="020B0604020202020204" pitchFamily="34" charset="0"/>
              </a:rPr>
              <a:t>Bài</a:t>
            </a:r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Arial" panose="020B0604020202020204" pitchFamily="34" charset="0"/>
              </a:rPr>
              <a:t>văn</a:t>
            </a:r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Arial" panose="020B0604020202020204" pitchFamily="34" charset="0"/>
              </a:rPr>
              <a:t>có</a:t>
            </a:r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Arial" panose="020B0604020202020204" pitchFamily="34" charset="0"/>
              </a:rPr>
              <a:t>thể</a:t>
            </a:r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</a:rPr>
              <a:t> chia </a:t>
            </a:r>
            <a:r>
              <a:rPr lang="en-US" altLang="en-US" dirty="0" err="1">
                <a:solidFill>
                  <a:srgbClr val="FF0000"/>
                </a:solidFill>
                <a:cs typeface="Arial" panose="020B0604020202020204" pitchFamily="34" charset="0"/>
              </a:rPr>
              <a:t>làm</a:t>
            </a:r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</a:rPr>
              <a:t> bao </a:t>
            </a:r>
            <a:r>
              <a:rPr lang="en-US" altLang="en-US" dirty="0" err="1">
                <a:solidFill>
                  <a:srgbClr val="FF0000"/>
                </a:solidFill>
                <a:cs typeface="Arial" panose="020B0604020202020204" pitchFamily="34" charset="0"/>
              </a:rPr>
              <a:t>nhiêu</a:t>
            </a:r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Arial" panose="020B0604020202020204" pitchFamily="34" charset="0"/>
              </a:rPr>
              <a:t>đoạn</a:t>
            </a:r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F0A0FBC6-0CF7-A00E-754F-0C21CA470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530600"/>
            <a:ext cx="6259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2060"/>
                </a:solidFill>
                <a:cs typeface="Arial" panose="020B0604020202020204" pitchFamily="34" charset="0"/>
              </a:rPr>
              <a:t>- Đoạn </a:t>
            </a: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  <a:r>
              <a:rPr lang="en-US" altLang="en-US">
                <a:solidFill>
                  <a:srgbClr val="002060"/>
                </a:solidFill>
                <a:cs typeface="Arial" panose="020B0604020202020204" pitchFamily="34" charset="0"/>
              </a:rPr>
              <a:t>: từ đầu đến... đáp lại.  </a:t>
            </a: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xmlns="" id="{7C6D589F-9CE7-C96F-F259-68660A681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63" y="2768600"/>
            <a:ext cx="6283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2060"/>
                </a:solidFill>
                <a:cs typeface="Arial" panose="020B0604020202020204" pitchFamily="34" charset="0"/>
              </a:rPr>
              <a:t>Bài</a:t>
            </a:r>
            <a:r>
              <a:rPr lang="en-US" altLang="en-US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Arial" panose="020B0604020202020204" pitchFamily="34" charset="0"/>
              </a:rPr>
              <a:t>văn</a:t>
            </a:r>
            <a:r>
              <a:rPr lang="en-US" altLang="en-US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Arial" panose="020B0604020202020204" pitchFamily="34" charset="0"/>
              </a:rPr>
              <a:t>có</a:t>
            </a:r>
            <a:r>
              <a:rPr lang="en-US" altLang="en-US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Arial" panose="020B0604020202020204" pitchFamily="34" charset="0"/>
              </a:rPr>
              <a:t>thể</a:t>
            </a:r>
            <a:r>
              <a:rPr lang="en-US" altLang="en-US" dirty="0">
                <a:solidFill>
                  <a:srgbClr val="002060"/>
                </a:solidFill>
                <a:cs typeface="Arial" panose="020B0604020202020204" pitchFamily="34" charset="0"/>
              </a:rPr>
              <a:t> chia </a:t>
            </a:r>
            <a:r>
              <a:rPr lang="en-US" altLang="en-US" dirty="0" err="1">
                <a:solidFill>
                  <a:srgbClr val="002060"/>
                </a:solidFill>
                <a:cs typeface="Arial" panose="020B0604020202020204" pitchFamily="34" charset="0"/>
              </a:rPr>
              <a:t>làm</a:t>
            </a:r>
            <a:r>
              <a:rPr lang="en-US" altLang="en-US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</a:rPr>
              <a:t>4</a:t>
            </a:r>
            <a:r>
              <a:rPr lang="en-US" altLang="en-US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Arial" panose="020B0604020202020204" pitchFamily="34" charset="0"/>
              </a:rPr>
              <a:t>đoạn</a:t>
            </a:r>
            <a:r>
              <a:rPr lang="en-US" altLang="en-US" dirty="0">
                <a:solidFill>
                  <a:srgbClr val="002060"/>
                </a:solidFill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xmlns="" id="{E56D0652-D517-B76A-37C5-D37138A4C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292600"/>
            <a:ext cx="861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2060"/>
                </a:solidFill>
                <a:cs typeface="Arial" panose="020B0604020202020204" pitchFamily="34" charset="0"/>
              </a:rPr>
              <a:t>- Đoạn </a:t>
            </a: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r>
              <a:rPr lang="en-US" altLang="en-US">
                <a:solidFill>
                  <a:srgbClr val="002060"/>
                </a:solidFill>
                <a:cs typeface="Arial" panose="020B0604020202020204" pitchFamily="34" charset="0"/>
              </a:rPr>
              <a:t>: tiếp đến... bước chân</a:t>
            </a:r>
            <a:endParaRPr lang="en-US" altLang="en-US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A66AE601-B320-EA67-8686-65EC826E2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130800"/>
            <a:ext cx="876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2060"/>
                </a:solidFill>
                <a:cs typeface="Arial" panose="020B0604020202020204" pitchFamily="34" charset="0"/>
              </a:rPr>
              <a:t>- Đoạn </a:t>
            </a: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3</a:t>
            </a:r>
            <a:r>
              <a:rPr lang="en-US" altLang="en-US">
                <a:solidFill>
                  <a:srgbClr val="002060"/>
                </a:solidFill>
                <a:cs typeface="Arial" panose="020B0604020202020204" pitchFamily="34" charset="0"/>
              </a:rPr>
              <a:t>: tiếp đến... chỗ cũ. </a:t>
            </a: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CEA7F483-71B8-5A81-DF9A-C2ECA5012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45200"/>
            <a:ext cx="6672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2060"/>
                </a:solidFill>
                <a:cs typeface="Arial" panose="020B0604020202020204" pitchFamily="34" charset="0"/>
              </a:rPr>
              <a:t>- Đoạn </a:t>
            </a: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4</a:t>
            </a:r>
            <a:r>
              <a:rPr lang="en-US" altLang="en-US">
                <a:solidFill>
                  <a:srgbClr val="002060"/>
                </a:solidFill>
                <a:cs typeface="Arial" panose="020B0604020202020204" pitchFamily="34" charset="0"/>
              </a:rPr>
              <a:t>: phần còn lại.</a:t>
            </a:r>
          </a:p>
        </p:txBody>
      </p:sp>
      <p:sp>
        <p:nvSpPr>
          <p:cNvPr id="35848" name="Text Box 9">
            <a:extLst>
              <a:ext uri="{FF2B5EF4-FFF2-40B4-BE49-F238E27FC236}">
                <a16:creationId xmlns:a16="http://schemas.microsoft.com/office/drawing/2014/main" xmlns="" id="{62FE34E7-C303-47C7-3856-853E8FA71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24437"/>
            <a:ext cx="72009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latin typeface="Times New Roman" panose="02020603050405020304" pitchFamily="18" charset="0"/>
              </a:rPr>
              <a:t>Môn</a:t>
            </a:r>
            <a:r>
              <a:rPr lang="en-US" altLang="en-US" b="1" dirty="0">
                <a:latin typeface="Times New Roman" panose="02020603050405020304" pitchFamily="18" charset="0"/>
              </a:rPr>
              <a:t>: </a:t>
            </a:r>
            <a:r>
              <a:rPr lang="en-US" altLang="en-US" b="1" dirty="0" err="1">
                <a:latin typeface="Times New Roman" panose="02020603050405020304" pitchFamily="18" charset="0"/>
              </a:rPr>
              <a:t>Tập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đọc</a:t>
            </a:r>
            <a:endParaRPr lang="en-US" altLang="en-US" b="1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HỘP THƯ MẬT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             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Hữu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Mai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1447800"/>
            <a:ext cx="3429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-13855" y="533400"/>
            <a:ext cx="4040188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0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0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0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81000" y="1447800"/>
            <a:ext cx="2286000" cy="685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419599" y="533401"/>
            <a:ext cx="4041775" cy="914399"/>
          </a:xfrm>
        </p:spPr>
        <p:txBody>
          <a:bodyPr>
            <a:normAutofit/>
          </a:bodyPr>
          <a:lstStyle/>
          <a:p>
            <a:pPr algn="ctr"/>
            <a:r>
              <a:rPr lang="en-US" sz="3200" b="0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0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0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0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721225" y="1489363"/>
            <a:ext cx="4041775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502727" y="1295400"/>
            <a:ext cx="0" cy="4689764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Content Placeholder 8"/>
          <p:cNvSpPr txBox="1">
            <a:spLocks/>
          </p:cNvSpPr>
          <p:nvPr/>
        </p:nvSpPr>
        <p:spPr>
          <a:xfrm>
            <a:off x="291739" y="2643697"/>
            <a:ext cx="3429000" cy="685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: </a:t>
            </a:r>
          </a:p>
        </p:txBody>
      </p:sp>
      <p:sp>
        <p:nvSpPr>
          <p:cNvPr id="30" name="Content Placeholder 10"/>
          <p:cNvSpPr txBox="1">
            <a:spLocks/>
          </p:cNvSpPr>
          <p:nvPr/>
        </p:nvSpPr>
        <p:spPr>
          <a:xfrm>
            <a:off x="4648199" y="4267200"/>
            <a:ext cx="4041775" cy="445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451355" y="1944614"/>
            <a:ext cx="1366260" cy="514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V,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591684" y="1951255"/>
            <a:ext cx="1837315" cy="685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bu-gi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778629" y="1919100"/>
            <a:ext cx="2057400" cy="685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bẩy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Content Placeholder 10"/>
          <p:cNvSpPr txBox="1">
            <a:spLocks/>
          </p:cNvSpPr>
          <p:nvPr/>
        </p:nvSpPr>
        <p:spPr>
          <a:xfrm>
            <a:off x="225426" y="3114999"/>
            <a:ext cx="4190999" cy="2620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gắm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2212682" y="4931512"/>
            <a:ext cx="108243" cy="3137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511929" y="5334000"/>
            <a:ext cx="1295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676400" y="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u="sng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 THƯ MẬT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Mai)</a:t>
            </a:r>
          </a:p>
        </p:txBody>
      </p:sp>
    </p:spTree>
    <p:extLst>
      <p:ext uri="{BB962C8B-B14F-4D97-AF65-F5344CB8AC3E}">
        <p14:creationId xmlns:p14="http://schemas.microsoft.com/office/powerpoint/2010/main" val="174165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28601" y="5486400"/>
            <a:ext cx="8915400" cy="12954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Nhạ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(1928 – 2002),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90459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57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3886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7"/>
          <p:cNvSpPr txBox="1">
            <a:spLocks/>
          </p:cNvSpPr>
          <p:nvPr/>
        </p:nvSpPr>
        <p:spPr>
          <a:xfrm>
            <a:off x="1014845" y="5257800"/>
            <a:ext cx="7197439" cy="980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Bu-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3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578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5591175" cy="4687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17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32437"/>
            <a:ext cx="8229600" cy="7921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4038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s://scontent.fhan5-2.fna.fbcdn.net/v/t1.15752-9/53258166_343370959718813_3425918360582356992_n.jpg?_nc_cat=102&amp;_nc_oc=AQm-SRKZel-fZ1L7XHmtbmNjgpIjXHHvXAvGROfFwwWBZDmP46M7Uj8Tim6GabLnLy4&amp;_nc_ht=scontent.fhan5-2.fna&amp;oh=26cbd4158981904bc5b7a4b3c54436b2&amp;oe=5D1894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85800"/>
            <a:ext cx="39624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33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1447800"/>
            <a:ext cx="3429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-13855" y="533400"/>
            <a:ext cx="4040188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0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0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0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81000" y="1447800"/>
            <a:ext cx="2286000" cy="685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419599" y="533401"/>
            <a:ext cx="4041775" cy="914399"/>
          </a:xfrm>
        </p:spPr>
        <p:txBody>
          <a:bodyPr>
            <a:normAutofit/>
          </a:bodyPr>
          <a:lstStyle/>
          <a:p>
            <a:pPr algn="ctr"/>
            <a:r>
              <a:rPr lang="en-US" sz="3200" b="0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0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0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0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721225" y="1489363"/>
            <a:ext cx="4041775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502727" y="1295400"/>
            <a:ext cx="0" cy="4689764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Content Placeholder 8"/>
          <p:cNvSpPr txBox="1">
            <a:spLocks/>
          </p:cNvSpPr>
          <p:nvPr/>
        </p:nvSpPr>
        <p:spPr>
          <a:xfrm>
            <a:off x="381000" y="3161291"/>
            <a:ext cx="1981200" cy="685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: </a:t>
            </a:r>
          </a:p>
        </p:txBody>
      </p:sp>
      <p:sp>
        <p:nvSpPr>
          <p:cNvPr id="30" name="Content Placeholder 10"/>
          <p:cNvSpPr txBox="1">
            <a:spLocks/>
          </p:cNvSpPr>
          <p:nvPr/>
        </p:nvSpPr>
        <p:spPr>
          <a:xfrm>
            <a:off x="4648199" y="3733800"/>
            <a:ext cx="4041775" cy="445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838200" y="1923770"/>
            <a:ext cx="1366260" cy="514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125085" y="1905000"/>
            <a:ext cx="1837315" cy="685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14400" y="2438400"/>
            <a:ext cx="2057400" cy="685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Content Placeholder 10"/>
          <p:cNvSpPr txBox="1">
            <a:spLocks/>
          </p:cNvSpPr>
          <p:nvPr/>
        </p:nvSpPr>
        <p:spPr>
          <a:xfrm>
            <a:off x="228600" y="3581400"/>
            <a:ext cx="4190999" cy="2620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gắm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2209800" y="5401253"/>
            <a:ext cx="108243" cy="3137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38400" y="5715000"/>
            <a:ext cx="1295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676400" y="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u="sng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 THƯ MẬT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Mai)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572000" y="2022763"/>
            <a:ext cx="1941514" cy="491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8170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3019</TotalTime>
  <Words>1353</Words>
  <Application>Microsoft Office PowerPoint</Application>
  <PresentationFormat>On-screen Show (4:3)</PresentationFormat>
  <Paragraphs>210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Động cơ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: -Về nhà đọc lại bài cho trôi chảy và luyện đọc diễn cảm. </vt:lpstr>
    </vt:vector>
  </TitlesOfParts>
  <Company>Windows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TGS</dc:creator>
  <cp:lastModifiedBy>dientrieu</cp:lastModifiedBy>
  <cp:revision>63</cp:revision>
  <dcterms:created xsi:type="dcterms:W3CDTF">2019-02-25T11:13:59Z</dcterms:created>
  <dcterms:modified xsi:type="dcterms:W3CDTF">2024-02-28T00:44:29Z</dcterms:modified>
</cp:coreProperties>
</file>