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media/audio2.wav" ContentType="audio/wav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4" r:id="rId3"/>
    <p:sldMasterId id="2147483716" r:id="rId4"/>
    <p:sldMasterId id="2147483728" r:id="rId5"/>
    <p:sldMasterId id="2147483752" r:id="rId6"/>
    <p:sldMasterId id="2147483764" r:id="rId7"/>
    <p:sldMasterId id="2147483776" r:id="rId8"/>
    <p:sldMasterId id="2147483788" r:id="rId9"/>
  </p:sldMasterIdLst>
  <p:notesMasterIdLst>
    <p:notesMasterId r:id="rId30"/>
  </p:notesMasterIdLst>
  <p:sldIdLst>
    <p:sldId id="311" r:id="rId10"/>
    <p:sldId id="288" r:id="rId11"/>
    <p:sldId id="290" r:id="rId12"/>
    <p:sldId id="289" r:id="rId13"/>
    <p:sldId id="292" r:id="rId14"/>
    <p:sldId id="291" r:id="rId15"/>
    <p:sldId id="294" r:id="rId16"/>
    <p:sldId id="297" r:id="rId17"/>
    <p:sldId id="299" r:id="rId18"/>
    <p:sldId id="298" r:id="rId19"/>
    <p:sldId id="301" r:id="rId20"/>
    <p:sldId id="302" r:id="rId21"/>
    <p:sldId id="300" r:id="rId22"/>
    <p:sldId id="303" r:id="rId23"/>
    <p:sldId id="304" r:id="rId24"/>
    <p:sldId id="283" r:id="rId25"/>
    <p:sldId id="284" r:id="rId26"/>
    <p:sldId id="285" r:id="rId27"/>
    <p:sldId id="309" r:id="rId28"/>
    <p:sldId id="29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05" autoAdjust="0"/>
  </p:normalViewPr>
  <p:slideViewPr>
    <p:cSldViewPr snapToGrid="0">
      <p:cViewPr varScale="1">
        <p:scale>
          <a:sx n="41" d="100"/>
          <a:sy n="41" d="100"/>
        </p:scale>
        <p:origin x="19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74FA-8F33-4FC3-B39F-6D62AF92A33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E2913-81CA-4424-AD10-0DC3B13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4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8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17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1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18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42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4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7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3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1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3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816C-8A02-4572-908B-452D5CAD0D36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5289-3E1C-4210-A39E-1D9C5741CB7F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14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86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78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886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1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21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05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244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13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EF3E-F536-443F-B8FC-B3ECB206B05E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86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92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78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297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18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762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8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19E3-E3D2-42FD-90F7-A9FCFB077288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C5C-6B02-4A11-AA31-4C8C06AB19A8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2724-496C-4303-A1A5-E6985827AF44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B11-57C6-488A-98AF-A103DD35F8D5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59E7-B0A1-4A2F-837D-0F17075E6799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F328-3B58-45E6-9262-BEC472A3142B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9FF-7A52-466F-8F6A-D2DC8A81D97B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F178-4581-4A6C-9CB5-68C4D8E16315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40EC-165E-49AA-95B3-8D5A3453A4DD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181E-A8BF-447E-96CF-56052E662294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1DD9-26F4-43AE-BC05-95CE105A03B1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112C-35A4-4BB5-8273-39F863DD461F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F5C68A-CA13-44D1-9820-57F4C581D8B2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467728-832C-4759-AAE8-4E30E3E67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3B5744-6ECA-4CBD-9CDD-ADE721B9BBD2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467728-832C-4759-AAE8-4E30E3E67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A8BC36-5521-4D04-ADD0-BB5487AF7247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467728-832C-4759-AAE8-4E30E3E67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8F0395-181E-4318-AA51-90F283166462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467728-832C-4759-AAE8-4E30E3E67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459C-CEE8-412F-AA4F-D68AE6B67E08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2A762-368B-4C54-9151-5F8EEDDEF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C65F-215F-42CA-A736-6FA8C3842232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2A762-368B-4C54-9151-5F8EEDDEF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8F49-2C45-49F6-8E66-AEFE3DCA43CA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2A762-368B-4C54-9151-5F8EEDDEF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A10-9750-46CC-A4AD-21B993045FD6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74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6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78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33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87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24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6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61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37B3-D353-486C-9D05-4C7AEE01B267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4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2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68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86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8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30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1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5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69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0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E598-7520-4D3A-9262-839CC6BD201F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64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87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9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61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29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150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8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6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72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38C-DDA2-472F-AAEC-6347F665E2DA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9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75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26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0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47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1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21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63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EAEE-C462-4ED1-A507-462B40C6A05B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46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58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14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27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39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6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05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8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5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A746-ED29-4E4B-A24D-1516A90222CA}" type="datetime9">
              <a:rPr lang="vi-VN" smtClean="0"/>
              <a:t>09/01/2024 8:42:08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0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96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46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76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81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73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99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78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695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844-4C3F-4C02-ACF3-ECDFE2472CFA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797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16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57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590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99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67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60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933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483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8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1FD8-825F-47D1-A4B7-412A4F2BB2EF}" type="datetime9">
              <a:rPr lang="vi-VN" smtClean="0"/>
              <a:t>09/01/2024 8:42:09 CH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8AAA-1B9A-4F5E-8855-D2E1339A3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89" r:id="rId4"/>
    <p:sldLayoutId id="2147483688" r:id="rId5"/>
    <p:sldLayoutId id="2147483686" r:id="rId6"/>
    <p:sldLayoutId id="2147483678" r:id="rId7"/>
    <p:sldLayoutId id="2147483677" r:id="rId8"/>
    <p:sldLayoutId id="2147483676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85" r:id="rId15"/>
    <p:sldLayoutId id="2147483684" r:id="rId16"/>
    <p:sldLayoutId id="2147483674" r:id="rId17"/>
    <p:sldLayoutId id="2147483673" r:id="rId18"/>
    <p:sldLayoutId id="2147483668" r:id="rId19"/>
    <p:sldLayoutId id="2147483669" r:id="rId20"/>
    <p:sldLayoutId id="2147483670" r:id="rId21"/>
    <p:sldLayoutId id="2147483671" r:id="rId22"/>
    <p:sldLayoutId id="2147483691" r:id="rId23"/>
    <p:sldLayoutId id="2147483687" r:id="rId24"/>
    <p:sldLayoutId id="2147483680" r:id="rId25"/>
    <p:sldLayoutId id="2147483679" r:id="rId26"/>
    <p:sldLayoutId id="2147483683" r:id="rId27"/>
    <p:sldLayoutId id="2147483682" r:id="rId28"/>
    <p:sldLayoutId id="2147483681" r:id="rId2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9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2AA60B-33C9-4CBF-B475-5CFF1073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3FB639-91B2-4ADD-97EC-A628C03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DFE19D-9C22-4C4C-9CD4-6947D0B8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BA53E6-E9F0-420A-A48E-81144C71B9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6CF72F3-3FAF-4D9A-9323-0EDBD69F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8965AB-5456-471A-8D7D-52214E27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3BB476-B2F2-4710-B2A1-9B1FC18225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FCC5FD-8EDC-4B5C-AED3-F0686AE727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6"/>
            <a:ext cx="9144000" cy="6857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"/>
            <a:ext cx="9144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ECB74B4-B21E-4ADA-909C-CE4EA212AB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560"/>
            <a:ext cx="9144000" cy="3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96.sv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96.sv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96.sv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96.sv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96.sv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5.xml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115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 THCS ĐẠI CHÁNH</a:t>
            </a:r>
            <a:endParaRPr lang="en-US" b="1" kern="10" dirty="0">
              <a:ln w="9525">
                <a:solidFill>
                  <a:srgbClr val="FF00FF"/>
                </a:solidFill>
                <a:rou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Tập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làm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văn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–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5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</a:t>
            </a:r>
            <a:endParaRPr lang="en-US" altLang="vi-VN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647700" y="2766060"/>
            <a:ext cx="7924800" cy="312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1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TẬP VỀ CÂU</a:t>
            </a:r>
            <a:endParaRPr lang="vi-VN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4" name="Picture 10" descr="cartoon1%20(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011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216875" y="319596"/>
            <a:ext cx="8734619" cy="616110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en-US" sz="1400" smtClean="0">
                <a:latin typeface="Times New Roman" panose="02020603050405020304" pitchFamily="18" charset="0"/>
              </a:rPr>
              <a:t>Nhưng vì sao cô biết cháu đã cóp bài của bạn ạ?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3" name="图片 49">
            <a:extLst>
              <a:ext uri="{FF2B5EF4-FFF2-40B4-BE49-F238E27FC236}">
                <a16:creationId xmlns="" xmlns:a16="http://schemas.microsoft.com/office/drawing/2014/main" id="{72D8F01A-CC7A-4853-B2B7-EA629C11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3775" flipV="1">
            <a:off x="-2011254" y="322511"/>
            <a:ext cx="3434993" cy="218943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96951" y="4023478"/>
            <a:ext cx="1842916" cy="2457221"/>
          </a:xfrm>
          <a:prstGeom prst="rect">
            <a:avLst/>
          </a:prstGeom>
        </p:spPr>
      </p:pic>
      <p:graphicFrame>
        <p:nvGraphicFramePr>
          <p:cNvPr id="22" name="Group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229917"/>
              </p:ext>
            </p:extLst>
          </p:nvPr>
        </p:nvGraphicFramePr>
        <p:xfrm>
          <a:off x="417094" y="1018713"/>
          <a:ext cx="8534400" cy="3395663"/>
        </p:xfrm>
        <a:graphic>
          <a:graphicData uri="http://schemas.openxmlformats.org/drawingml/2006/table">
            <a:tbl>
              <a:tblPr/>
              <a:tblGrid>
                <a:gridCol w="1580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8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4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2763" y="2121443"/>
            <a:ext cx="411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2763" y="3227557"/>
            <a:ext cx="411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cóp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3124" y="2090209"/>
            <a:ext cx="31872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69211" y="3300797"/>
            <a:ext cx="41103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376" y="2762448"/>
            <a:ext cx="13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4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216875" y="319596"/>
            <a:ext cx="8734619" cy="616110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Char char="-"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96951" y="4023478"/>
            <a:ext cx="1842916" cy="2457221"/>
          </a:xfrm>
          <a:prstGeom prst="rect">
            <a:avLst/>
          </a:prstGeom>
        </p:spPr>
      </p:pic>
      <p:graphicFrame>
        <p:nvGraphicFramePr>
          <p:cNvPr id="6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1642"/>
              </p:ext>
            </p:extLst>
          </p:nvPr>
        </p:nvGraphicFramePr>
        <p:xfrm>
          <a:off x="356586" y="79899"/>
          <a:ext cx="8686800" cy="640080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18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18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 câu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89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56585" y="2569150"/>
            <a:ext cx="871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377519" y="1134268"/>
            <a:ext cx="5943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cóp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416211" y="1664224"/>
            <a:ext cx="1535284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27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216875" y="319596"/>
            <a:ext cx="8734619" cy="616110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Char char="-"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图片 49">
            <a:extLst>
              <a:ext uri="{FF2B5EF4-FFF2-40B4-BE49-F238E27FC236}">
                <a16:creationId xmlns="" xmlns:a16="http://schemas.microsoft.com/office/drawing/2014/main" id="{72D8F01A-CC7A-4853-B2B7-EA629C11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3775" flipV="1">
            <a:off x="-2109103" y="498808"/>
            <a:ext cx="3850481" cy="218943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96951" y="4023478"/>
            <a:ext cx="1842916" cy="2457221"/>
          </a:xfrm>
          <a:prstGeom prst="rect">
            <a:avLst/>
          </a:prstGeom>
        </p:spPr>
      </p:pic>
      <p:graphicFrame>
        <p:nvGraphicFramePr>
          <p:cNvPr id="6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495201"/>
              </p:ext>
            </p:extLst>
          </p:nvPr>
        </p:nvGraphicFramePr>
        <p:xfrm>
          <a:off x="381000" y="980982"/>
          <a:ext cx="8763000" cy="391001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1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281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294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 câu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70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30264" y="2520857"/>
            <a:ext cx="76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556389" y="2400123"/>
            <a:ext cx="32920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040925" y="2151158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(!).</a:t>
            </a:r>
          </a:p>
        </p:txBody>
      </p:sp>
    </p:spTree>
    <p:extLst>
      <p:ext uri="{BB962C8B-B14F-4D97-AF65-F5344CB8AC3E}">
        <p14:creationId xmlns:p14="http://schemas.microsoft.com/office/powerpoint/2010/main" val="366671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216875" y="319596"/>
            <a:ext cx="8734619" cy="616110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96951" y="4023478"/>
            <a:ext cx="1842916" cy="2457221"/>
          </a:xfrm>
          <a:prstGeom prst="rect">
            <a:avLst/>
          </a:prstGeom>
        </p:spPr>
      </p:pic>
      <p:graphicFrame>
        <p:nvGraphicFramePr>
          <p:cNvPr id="6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96847"/>
              </p:ext>
            </p:extLst>
          </p:nvPr>
        </p:nvGraphicFramePr>
        <p:xfrm>
          <a:off x="493295" y="1033509"/>
          <a:ext cx="8458199" cy="3910013"/>
        </p:xfrm>
        <a:graphic>
          <a:graphicData uri="http://schemas.openxmlformats.org/drawingml/2006/table">
            <a:tbl>
              <a:tblPr/>
              <a:tblGrid>
                <a:gridCol w="1103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9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 câu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có trong bài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33136" y="2393600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63577" y="2486301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463311" y="2300901"/>
            <a:ext cx="35643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9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216875" y="319596"/>
            <a:ext cx="8734619" cy="616110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23" name="图片 49">
            <a:extLst>
              <a:ext uri="{FF2B5EF4-FFF2-40B4-BE49-F238E27FC236}">
                <a16:creationId xmlns="" xmlns:a16="http://schemas.microsoft.com/office/drawing/2014/main" id="{72D8F01A-CC7A-4853-B2B7-EA629C11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3775" flipV="1">
            <a:off x="-2109103" y="498808"/>
            <a:ext cx="3850481" cy="218943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96951" y="4023478"/>
            <a:ext cx="1842916" cy="245722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8819" y="7338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6517" y="694055"/>
            <a:ext cx="78975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kiểu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mẩu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endParaRPr lang="en-US" altLang="en-US" sz="2300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).</a:t>
            </a:r>
            <a:endParaRPr lang="en-US" altLang="en-US" sz="23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7881" y="1814976"/>
            <a:ext cx="8496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đáo</a:t>
            </a:r>
            <a:endParaRPr lang="en-US" altLang="en-US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Nót-tinh-ghêm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phạt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. Theo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mắc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phạt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. 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tịch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tuyên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gìn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altLang="en-US" sz="800" b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</a:rPr>
              <a:t>					        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CÔNG  AN NHÂN DÂN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2081" y="3605676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bảng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07881" y="5220163"/>
            <a:ext cx="472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5619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1111 L 0.01128 0.24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/>
          <p:nvPr/>
        </p:nvSpPr>
        <p:spPr>
          <a:xfrm>
            <a:off x="177553" y="159798"/>
            <a:ext cx="8711665" cy="6356412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3EBA8F1-2C4B-4CD6-A214-899DA08EF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9" y="5224949"/>
            <a:ext cx="798692" cy="1557036"/>
          </a:xfrm>
          <a:prstGeom prst="rect">
            <a:avLst/>
          </a:prstGeom>
        </p:spPr>
      </p:pic>
      <p:graphicFrame>
        <p:nvGraphicFramePr>
          <p:cNvPr id="2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05420"/>
              </p:ext>
            </p:extLst>
          </p:nvPr>
        </p:nvGraphicFramePr>
        <p:xfrm>
          <a:off x="177553" y="978023"/>
          <a:ext cx="8991600" cy="3733800"/>
        </p:xfrm>
        <a:graphic>
          <a:graphicData uri="http://schemas.openxmlformats.org/drawingml/2006/table">
            <a:tbl>
              <a:tblPr/>
              <a:tblGrid>
                <a:gridCol w="1735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5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62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Kiểu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kể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ngữ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Chủ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ngữ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71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B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31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B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1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B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15653" y="2099628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53753" y="299375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29953" y="3935897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4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29865"/>
              </p:ext>
            </p:extLst>
          </p:nvPr>
        </p:nvGraphicFramePr>
        <p:xfrm>
          <a:off x="1905000" y="2112821"/>
          <a:ext cx="7239000" cy="82232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559" marB="4555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(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cái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gì,con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559" marB="4555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42289"/>
              </p:ext>
            </p:extLst>
          </p:nvPr>
        </p:nvGraphicFramePr>
        <p:xfrm>
          <a:off x="1853953" y="3037110"/>
          <a:ext cx="7315200" cy="822325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Thế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559" marB="4555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(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cái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con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559" marB="4555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93324"/>
              </p:ext>
            </p:extLst>
          </p:nvPr>
        </p:nvGraphicFramePr>
        <p:xfrm>
          <a:off x="1836515" y="3986769"/>
          <a:ext cx="7375970" cy="534988"/>
        </p:xfrm>
        <a:graphic>
          <a:graphicData uri="http://schemas.openxmlformats.org/drawingml/2006/table">
            <a:tbl>
              <a:tblPr/>
              <a:tblGrid>
                <a:gridCol w="3073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2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49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(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cái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gì,con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82353" y="381559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7" name="Group 61"/>
          <p:cNvGraphicFramePr>
            <a:graphicFrameLocks noGrp="1"/>
          </p:cNvGraphicFramePr>
          <p:nvPr/>
        </p:nvGraphicFramePr>
        <p:xfrm>
          <a:off x="147638" y="1762125"/>
          <a:ext cx="8915400" cy="46672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7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66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0" name="Rectangle 5"/>
          <p:cNvSpPr>
            <a:spLocks noChangeArrowheads="1"/>
          </p:cNvSpPr>
          <p:nvPr/>
        </p:nvSpPr>
        <p:spPr bwMode="auto">
          <a:xfrm>
            <a:off x="71438" y="2505075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Ai </a:t>
            </a:r>
            <a:r>
              <a:rPr lang="en-US" altLang="en-US" dirty="0" err="1"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21" name="Rectangle 6"/>
          <p:cNvSpPr>
            <a:spLocks noChangeArrowheads="1"/>
          </p:cNvSpPr>
          <p:nvPr/>
        </p:nvSpPr>
        <p:spPr bwMode="auto">
          <a:xfrm>
            <a:off x="71438" y="4719638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Ai thế nào?</a:t>
            </a:r>
          </a:p>
        </p:txBody>
      </p:sp>
      <p:sp>
        <p:nvSpPr>
          <p:cNvPr id="21522" name="Rectangle 7"/>
          <p:cNvSpPr>
            <a:spLocks noChangeArrowheads="1"/>
          </p:cNvSpPr>
          <p:nvPr/>
        </p:nvSpPr>
        <p:spPr bwMode="auto">
          <a:xfrm>
            <a:off x="-17463" y="5710238"/>
            <a:ext cx="13716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Ai là gì?</a:t>
            </a:r>
          </a:p>
        </p:txBody>
      </p:sp>
      <p:sp>
        <p:nvSpPr>
          <p:cNvPr id="21523" name="Rectangle 22"/>
          <p:cNvSpPr>
            <a:spLocks noChangeArrowheads="1"/>
          </p:cNvSpPr>
          <p:nvPr/>
        </p:nvSpPr>
        <p:spPr bwMode="auto">
          <a:xfrm>
            <a:off x="1323975" y="207645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</a:rPr>
              <a:t>Cách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đây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lâu</a:t>
            </a:r>
            <a:r>
              <a:rPr lang="en-US" altLang="en-US" b="0" dirty="0">
                <a:latin typeface="Times New Roman" panose="02020603050405020304" pitchFamily="18" charset="0"/>
              </a:rPr>
              <a:t>,  </a:t>
            </a:r>
            <a:r>
              <a:rPr lang="en-US" altLang="en-US" b="0" dirty="0" err="1">
                <a:latin typeface="Times New Roman" panose="02020603050405020304" pitchFamily="18" charset="0"/>
              </a:rPr>
              <a:t>lãnh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đạo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Hội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thành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phố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Nót-tinh-ghêm</a:t>
            </a:r>
            <a:r>
              <a:rPr lang="en-US" altLang="en-US" b="0" dirty="0">
                <a:latin typeface="Times New Roman" panose="02020603050405020304" pitchFamily="18" charset="0"/>
              </a:rPr>
              <a:t> ở </a:t>
            </a:r>
            <a:r>
              <a:rPr lang="en-US" altLang="en-US" b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Anh</a:t>
            </a:r>
            <a:r>
              <a:rPr lang="en-US" altLang="en-US" b="0" dirty="0">
                <a:latin typeface="Times New Roman" panose="02020603050405020304" pitchFamily="18" charset="0"/>
              </a:rPr>
              <a:t>   </a:t>
            </a:r>
            <a:r>
              <a:rPr lang="en-US" altLang="en-US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</a:rPr>
              <a:t>quyết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phạt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tiền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chức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nói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hoặc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viết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tiếng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Anh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đúng</a:t>
            </a:r>
            <a:r>
              <a:rPr lang="en-US" altLang="en-US" b="0" dirty="0">
                <a:latin typeface="Times New Roman" panose="02020603050405020304" pitchFamily="18" charset="0"/>
              </a:rPr>
              <a:t>  </a:t>
            </a:r>
            <a:r>
              <a:rPr lang="en-US" altLang="en-US" b="0" dirty="0" err="1">
                <a:latin typeface="Times New Roman" panose="02020603050405020304" pitchFamily="18" charset="0"/>
              </a:rPr>
              <a:t>chuẩn</a:t>
            </a:r>
            <a:r>
              <a:rPr lang="en-US" altLang="en-US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1476375" y="2228850"/>
            <a:ext cx="1676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H="1">
            <a:off x="8605838" y="1924050"/>
            <a:ext cx="76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>
            <a:off x="8682038" y="1924050"/>
            <a:ext cx="76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3381375" y="2228850"/>
            <a:ext cx="502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1704975" y="22288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TN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4752975" y="22288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 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1400175" y="2762250"/>
            <a:ext cx="7162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3914775" y="283845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V </a:t>
            </a:r>
          </a:p>
        </p:txBody>
      </p:sp>
      <p:sp>
        <p:nvSpPr>
          <p:cNvPr id="21532" name="Rectangle 31"/>
          <p:cNvSpPr>
            <a:spLocks noChangeArrowheads="1"/>
          </p:cNvSpPr>
          <p:nvPr/>
        </p:nvSpPr>
        <p:spPr bwMode="auto">
          <a:xfrm>
            <a:off x="1366838" y="3419475"/>
            <a:ext cx="7391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chủ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tịch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Hội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thành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phố</a:t>
            </a:r>
            <a:r>
              <a:rPr lang="en-US" altLang="en-US" b="0" dirty="0">
                <a:latin typeface="Times New Roman" panose="02020603050405020304" pitchFamily="18" charset="0"/>
              </a:rPr>
              <a:t>   </a:t>
            </a:r>
            <a:r>
              <a:rPr lang="en-US" altLang="en-US" b="0" dirty="0" err="1">
                <a:latin typeface="Times New Roman" panose="02020603050405020304" pitchFamily="18" charset="0"/>
              </a:rPr>
              <a:t>tuyên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bố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sẽ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kí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bất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cứ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văn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bản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nào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lỗi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pháp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chính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tả</a:t>
            </a:r>
            <a:r>
              <a:rPr lang="en-US" altLang="en-US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 flipH="1">
            <a:off x="4519197" y="3230099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 flipH="1">
            <a:off x="4581465" y="3239809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1443038" y="3495675"/>
            <a:ext cx="297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2357438" y="3495675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 </a:t>
            </a:r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>
            <a:off x="4948238" y="3495675"/>
            <a:ext cx="3581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>
            <a:off x="1443038" y="4029075"/>
            <a:ext cx="2514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6243638" y="34956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V </a:t>
            </a:r>
          </a:p>
        </p:txBody>
      </p:sp>
      <p:sp>
        <p:nvSpPr>
          <p:cNvPr id="21540" name="Rectangle 39"/>
          <p:cNvSpPr>
            <a:spLocks noChangeArrowheads="1"/>
          </p:cNvSpPr>
          <p:nvPr/>
        </p:nvSpPr>
        <p:spPr bwMode="auto">
          <a:xfrm>
            <a:off x="1303338" y="44196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Theo quyết định này, mỗi lần mắc lỗi,   công chức     bị phạt 1 bảng.</a:t>
            </a:r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 flipH="1">
            <a:off x="6038850" y="45720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 flipH="1">
            <a:off x="6115050" y="4569619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8" name="Line 42"/>
          <p:cNvSpPr>
            <a:spLocks noChangeShapeType="1"/>
          </p:cNvSpPr>
          <p:nvPr/>
        </p:nvSpPr>
        <p:spPr bwMode="auto">
          <a:xfrm flipH="1">
            <a:off x="4910138" y="4562475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1443038" y="4867275"/>
            <a:ext cx="320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2128838" y="5016500"/>
            <a:ext cx="1066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TN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5100638" y="49403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 </a:t>
            </a: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6700838" y="49403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V </a:t>
            </a:r>
          </a:p>
        </p:txBody>
      </p:sp>
      <p:sp>
        <p:nvSpPr>
          <p:cNvPr id="60463" name="Line 47"/>
          <p:cNvSpPr>
            <a:spLocks noChangeShapeType="1"/>
          </p:cNvSpPr>
          <p:nvPr/>
        </p:nvSpPr>
        <p:spPr bwMode="auto">
          <a:xfrm>
            <a:off x="5100638" y="4838700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4" name="Line 48"/>
          <p:cNvSpPr>
            <a:spLocks noChangeShapeType="1"/>
          </p:cNvSpPr>
          <p:nvPr/>
        </p:nvSpPr>
        <p:spPr bwMode="auto">
          <a:xfrm>
            <a:off x="6319838" y="48387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Rectangle 49"/>
          <p:cNvSpPr>
            <a:spLocks noChangeArrowheads="1"/>
          </p:cNvSpPr>
          <p:nvPr/>
        </p:nvSpPr>
        <p:spPr bwMode="auto">
          <a:xfrm>
            <a:off x="1366838" y="547687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Đây   là một biện pháp mạnh nhằm giữ gìn sự trong sáng của tiếng Anh.</a:t>
            </a:r>
          </a:p>
          <a:p>
            <a:pPr eaLnBrk="1" hangingPunct="1"/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0466" name="Rectangle 50"/>
          <p:cNvSpPr>
            <a:spLocks noChangeArrowheads="1"/>
          </p:cNvSpPr>
          <p:nvPr/>
        </p:nvSpPr>
        <p:spPr bwMode="auto">
          <a:xfrm>
            <a:off x="1290638" y="5934075"/>
            <a:ext cx="685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 </a:t>
            </a:r>
          </a:p>
        </p:txBody>
      </p:sp>
      <p:sp>
        <p:nvSpPr>
          <p:cNvPr id="60467" name="Rectangle 51"/>
          <p:cNvSpPr>
            <a:spLocks noChangeArrowheads="1"/>
          </p:cNvSpPr>
          <p:nvPr/>
        </p:nvSpPr>
        <p:spPr bwMode="auto">
          <a:xfrm>
            <a:off x="4440824" y="5936772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V </a:t>
            </a:r>
          </a:p>
        </p:txBody>
      </p:sp>
      <p:sp>
        <p:nvSpPr>
          <p:cNvPr id="60468" name="Line 52"/>
          <p:cNvSpPr>
            <a:spLocks noChangeShapeType="1"/>
          </p:cNvSpPr>
          <p:nvPr/>
        </p:nvSpPr>
        <p:spPr bwMode="auto">
          <a:xfrm flipH="1">
            <a:off x="1836738" y="5553075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69" name="Line 53"/>
          <p:cNvSpPr>
            <a:spLocks noChangeShapeType="1"/>
          </p:cNvSpPr>
          <p:nvPr/>
        </p:nvSpPr>
        <p:spPr bwMode="auto">
          <a:xfrm flipH="1">
            <a:off x="1903244" y="5562324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0" name="Line 54"/>
          <p:cNvSpPr>
            <a:spLocks noChangeShapeType="1"/>
          </p:cNvSpPr>
          <p:nvPr/>
        </p:nvSpPr>
        <p:spPr bwMode="auto">
          <a:xfrm>
            <a:off x="1443038" y="5857875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1" name="Line 55"/>
          <p:cNvSpPr>
            <a:spLocks noChangeShapeType="1"/>
          </p:cNvSpPr>
          <p:nvPr/>
        </p:nvSpPr>
        <p:spPr bwMode="auto">
          <a:xfrm>
            <a:off x="2128838" y="5857875"/>
            <a:ext cx="541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5" name="Line 59"/>
          <p:cNvSpPr>
            <a:spLocks noChangeShapeType="1"/>
          </p:cNvSpPr>
          <p:nvPr/>
        </p:nvSpPr>
        <p:spPr bwMode="auto">
          <a:xfrm flipH="1">
            <a:off x="3286125" y="1990725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466" y="-57979"/>
            <a:ext cx="1235509" cy="1647345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35638" y="143693"/>
            <a:ext cx="1727337" cy="1427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962150" y="1142207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54769659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3" grpId="0"/>
      <p:bldP spid="60444" grpId="0"/>
      <p:bldP spid="60446" grpId="0"/>
      <p:bldP spid="60451" grpId="0"/>
      <p:bldP spid="60454" grpId="0"/>
      <p:bldP spid="60460" grpId="0"/>
      <p:bldP spid="60461" grpId="0"/>
      <p:bldP spid="60462" grpId="0"/>
      <p:bldP spid="60466" grpId="0"/>
      <p:bldP spid="604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1706732" y="305567"/>
            <a:ext cx="6324600" cy="609600"/>
          </a:xfrm>
          <a:prstGeom prst="cloudCallout">
            <a:avLst>
              <a:gd name="adj1" fmla="val -35843"/>
              <a:gd name="adj2" fmla="val 145051"/>
            </a:avLst>
          </a:prstGeom>
          <a:solidFill>
            <a:srgbClr val="FFFF00"/>
          </a:solidFill>
          <a:ln w="28575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hơn?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1371600" cy="369888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37160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086600" y="2971800"/>
            <a:ext cx="1371600" cy="369888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086600" y="3557588"/>
            <a:ext cx="1371600" cy="369887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086600" y="2971801"/>
            <a:ext cx="1371600" cy="369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086600" y="2362200"/>
            <a:ext cx="1371600" cy="369888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7086600" y="2362200"/>
            <a:ext cx="13716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09600" y="23622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33400" y="3531786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7086600" y="3557588"/>
            <a:ext cx="1371600" cy="369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Câu khiến</a:t>
            </a: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457200" y="41148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7010400" y="4114800"/>
            <a:ext cx="1447800" cy="369888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7010400" y="4114800"/>
            <a:ext cx="14478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Vị ngữ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457200" y="47244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Ai, con </a:t>
            </a:r>
            <a:r>
              <a:rPr lang="en-US" altLang="en-US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7010400" y="4648200"/>
            <a:ext cx="1447800" cy="369888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7010400" y="4648200"/>
            <a:ext cx="14478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Chủ ngữ</a:t>
            </a:r>
          </a:p>
        </p:txBody>
      </p:sp>
      <p:sp>
        <p:nvSpPr>
          <p:cNvPr id="62503" name="Text Box 39"/>
          <p:cNvSpPr txBox="1">
            <a:spLocks noChangeArrowheads="1"/>
          </p:cNvSpPr>
          <p:nvPr/>
        </p:nvSpPr>
        <p:spPr bwMode="auto">
          <a:xfrm>
            <a:off x="457199" y="5247859"/>
            <a:ext cx="5055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7010400" y="5257800"/>
            <a:ext cx="1371600" cy="369888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7010400" y="5257800"/>
            <a:ext cx="14478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</a:p>
        </p:txBody>
      </p:sp>
      <p:pic>
        <p:nvPicPr>
          <p:cNvPr id="34" name="图片 3">
            <a:extLst>
              <a:ext uri="{FF2B5EF4-FFF2-40B4-BE49-F238E27FC236}">
                <a16:creationId xmlns="" xmlns:a16="http://schemas.microsoft.com/office/drawing/2014/main" id="{9EA29C4C-BAEB-45EF-9BAB-EBBEE31B1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1473" y="10891"/>
            <a:ext cx="2117345" cy="2960909"/>
          </a:xfrm>
          <a:prstGeom prst="rect">
            <a:avLst/>
          </a:prstGeom>
        </p:spPr>
      </p:pic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9EA29C4C-BAEB-45EF-9BAB-EBBEE31B1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4378" y="4327580"/>
            <a:ext cx="2023197" cy="2829251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28639" y="1333112"/>
            <a:ext cx="1727337" cy="1427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0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/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/>
      <p:bldP spid="62477" grpId="0"/>
      <p:bldP spid="62478" grpId="0"/>
      <p:bldP spid="62479" grpId="0" animBg="1"/>
      <p:bldP spid="62497" grpId="0"/>
      <p:bldP spid="62498" grpId="0" animBg="1"/>
      <p:bldP spid="62499" grpId="0" animBg="1"/>
      <p:bldP spid="62500" grpId="0"/>
      <p:bldP spid="62501" grpId="0" animBg="1"/>
      <p:bldP spid="62502" grpId="0" animBg="1"/>
      <p:bldP spid="62503" grpId="0"/>
      <p:bldP spid="62504" grpId="0" animBg="1"/>
      <p:bldP spid="625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1" y="369888"/>
            <a:ext cx="1990755" cy="381000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CÂU </a:t>
            </a:r>
          </a:p>
        </p:txBody>
      </p:sp>
      <p:graphicFrame>
        <p:nvGraphicFramePr>
          <p:cNvPr id="67665" name="Group 8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3813567"/>
              </p:ext>
            </p:extLst>
          </p:nvPr>
        </p:nvGraphicFramePr>
        <p:xfrm>
          <a:off x="5070651" y="990601"/>
          <a:ext cx="3962400" cy="57308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1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16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Kiểu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kể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Chủ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8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gì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`, con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`)?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8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`, con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`)?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8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`?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`, con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`)?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7700" name="Group 1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8583636"/>
              </p:ext>
            </p:extLst>
          </p:nvPr>
        </p:nvGraphicFramePr>
        <p:xfrm>
          <a:off x="76200" y="990600"/>
          <a:ext cx="4876800" cy="5716587"/>
        </p:xfrm>
        <a:graphic>
          <a:graphicData uri="http://schemas.openxmlformats.org/drawingml/2006/table">
            <a:tbl>
              <a:tblPr/>
              <a:tblGrid>
                <a:gridCol w="695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7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năng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biệt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Dấu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hỏi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3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khiến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3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cảm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5451651" y="326254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10" name="Text Box 84"/>
          <p:cNvSpPr txBox="1">
            <a:spLocks noChangeArrowheads="1"/>
          </p:cNvSpPr>
          <p:nvPr/>
        </p:nvSpPr>
        <p:spPr bwMode="auto">
          <a:xfrm>
            <a:off x="685800" y="1612900"/>
            <a:ext cx="1600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611" name="Text Box 86"/>
          <p:cNvSpPr txBox="1">
            <a:spLocks noChangeArrowheads="1"/>
          </p:cNvSpPr>
          <p:nvPr/>
        </p:nvSpPr>
        <p:spPr bwMode="auto">
          <a:xfrm>
            <a:off x="762000" y="2667000"/>
            <a:ext cx="1600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612" name="Text Box 96"/>
          <p:cNvSpPr txBox="1">
            <a:spLocks noChangeArrowheads="1"/>
          </p:cNvSpPr>
          <p:nvPr/>
        </p:nvSpPr>
        <p:spPr bwMode="auto">
          <a:xfrm>
            <a:off x="762000" y="4191000"/>
            <a:ext cx="1600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endParaRPr lang="en-US" altLang="en-US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613" name="Text Box 97"/>
          <p:cNvSpPr txBox="1">
            <a:spLocks noChangeArrowheads="1"/>
          </p:cNvSpPr>
          <p:nvPr/>
        </p:nvSpPr>
        <p:spPr bwMode="auto">
          <a:xfrm>
            <a:off x="762000" y="575945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614" name="Text Box 98"/>
          <p:cNvSpPr txBox="1">
            <a:spLocks noChangeArrowheads="1"/>
          </p:cNvSpPr>
          <p:nvPr/>
        </p:nvSpPr>
        <p:spPr bwMode="auto">
          <a:xfrm>
            <a:off x="2286000" y="1676400"/>
            <a:ext cx="167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50000"/>
              </a:spcBef>
            </a:pPr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3615" name="Text Box 103"/>
          <p:cNvSpPr txBox="1">
            <a:spLocks noChangeArrowheads="1"/>
          </p:cNvSpPr>
          <p:nvPr/>
        </p:nvSpPr>
        <p:spPr bwMode="auto">
          <a:xfrm>
            <a:off x="2286000" y="4191000"/>
            <a:ext cx="16859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3616" name="Text Box 104"/>
          <p:cNvSpPr txBox="1">
            <a:spLocks noChangeArrowheads="1"/>
          </p:cNvSpPr>
          <p:nvPr/>
        </p:nvSpPr>
        <p:spPr bwMode="auto">
          <a:xfrm>
            <a:off x="2362200" y="5562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ôi, a, ôi chao, trời, trời ơi,...</a:t>
            </a:r>
          </a:p>
        </p:txBody>
      </p:sp>
      <p:sp>
        <p:nvSpPr>
          <p:cNvPr id="23617" name="Text Box 105"/>
          <p:cNvSpPr txBox="1">
            <a:spLocks noChangeArrowheads="1"/>
          </p:cNvSpPr>
          <p:nvPr/>
        </p:nvSpPr>
        <p:spPr bwMode="auto">
          <a:xfrm>
            <a:off x="3962400" y="1676400"/>
            <a:ext cx="99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</a:t>
            </a:r>
          </a:p>
        </p:txBody>
      </p:sp>
      <p:sp>
        <p:nvSpPr>
          <p:cNvPr id="23618" name="Text Box 106"/>
          <p:cNvSpPr txBox="1">
            <a:spLocks noChangeArrowheads="1"/>
          </p:cNvSpPr>
          <p:nvPr/>
        </p:nvSpPr>
        <p:spPr bwMode="auto">
          <a:xfrm>
            <a:off x="3886200" y="27432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hai chấm</a:t>
            </a:r>
          </a:p>
        </p:txBody>
      </p:sp>
      <p:sp>
        <p:nvSpPr>
          <p:cNvPr id="23619" name="Text Box 107"/>
          <p:cNvSpPr txBox="1">
            <a:spLocks noChangeArrowheads="1"/>
          </p:cNvSpPr>
          <p:nvPr/>
        </p:nvSpPr>
        <p:spPr bwMode="auto">
          <a:xfrm>
            <a:off x="3962400" y="4191000"/>
            <a:ext cx="106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than, dấu chấm</a:t>
            </a:r>
          </a:p>
        </p:txBody>
      </p:sp>
      <p:sp>
        <p:nvSpPr>
          <p:cNvPr id="23620" name="Text Box 111"/>
          <p:cNvSpPr txBox="1">
            <a:spLocks noChangeArrowheads="1"/>
          </p:cNvSpPr>
          <p:nvPr/>
        </p:nvSpPr>
        <p:spPr bwMode="auto">
          <a:xfrm>
            <a:off x="3929063" y="5668963"/>
            <a:ext cx="914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</a:p>
          <a:p>
            <a:r>
              <a:rPr lang="en-US" altLang="en-US" b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</a:p>
          <a:p>
            <a:r>
              <a:rPr lang="en-US" altLang="en-US" b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8AAA-1B9A-4F5E-8855-D2E1339A35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6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577"/>
            <a:ext cx="9144000" cy="341293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63A28AA-E9D9-4F5A-8503-260AA716CCF0}"/>
              </a:ext>
            </a:extLst>
          </p:cNvPr>
          <p:cNvSpPr txBox="1"/>
          <p:nvPr/>
        </p:nvSpPr>
        <p:spPr>
          <a:xfrm>
            <a:off x="3207434" y="19756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943"/>
            <a:ext cx="9144000" cy="5143016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3" y="1015754"/>
            <a:ext cx="4724108" cy="47241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142"/>
            <a:ext cx="9144000" cy="29350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217"/>
            <a:ext cx="9144000" cy="5143016"/>
          </a:xfrm>
          <a:prstGeom prst="rect">
            <a:avLst/>
          </a:prstGeom>
        </p:spPr>
      </p:pic>
      <p:pic>
        <p:nvPicPr>
          <p:cNvPr id="16" name="图形 44">
            <a:extLst>
              <a:ext uri="{FF2B5EF4-FFF2-40B4-BE49-F238E27FC236}">
                <a16:creationId xmlns="" xmlns:a16="http://schemas.microsoft.com/office/drawing/2014/main" id="{CA04C68F-75C7-4566-AE30-3343FFE2FF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164" y="2791929"/>
            <a:ext cx="2342072" cy="2654957"/>
          </a:xfrm>
          <a:prstGeom prst="rect">
            <a:avLst/>
          </a:prstGeom>
        </p:spPr>
      </p:pic>
      <p:pic>
        <p:nvPicPr>
          <p:cNvPr id="29" name="图片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09580" y="487341"/>
            <a:ext cx="5327583" cy="4274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842" y="2085381"/>
            <a:ext cx="4027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6000" dirty="0">
                <a:solidFill>
                  <a:srgbClr val="800000"/>
                </a:solidFill>
                <a:latin typeface="UTM Gradoo" panose="02040603050506020204" pitchFamily="18" charset="0"/>
              </a:rPr>
              <a:t>CHÚC CÁC EM </a:t>
            </a:r>
          </a:p>
          <a:p>
            <a:pPr algn="ctr" defTabSz="685800"/>
            <a:r>
              <a:rPr lang="en-US" sz="6000" dirty="0">
                <a:solidFill>
                  <a:srgbClr val="800000"/>
                </a:solidFill>
                <a:latin typeface="UTM Gradoo" panose="02040603050506020204" pitchFamily="18" charset="0"/>
              </a:rPr>
              <a:t>HỌC TỐT!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5592" y="2080106"/>
            <a:ext cx="4027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6000" dirty="0">
                <a:solidFill>
                  <a:srgbClr val="FF0000"/>
                </a:solidFill>
                <a:latin typeface="UTM Gradoo" panose="02040603050506020204" pitchFamily="18" charset="0"/>
              </a:rPr>
              <a:t>CHÚC CÁC EM </a:t>
            </a:r>
          </a:p>
          <a:p>
            <a:pPr algn="ctr" defTabSz="685800"/>
            <a:r>
              <a:rPr lang="en-US" sz="6000" dirty="0">
                <a:solidFill>
                  <a:srgbClr val="FF0000"/>
                </a:solidFill>
                <a:latin typeface="UTM Gradoo" panose="02040603050506020204" pitchFamily="18" charset="0"/>
              </a:rPr>
              <a:t>HỌC TỐT!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450" y="2092402"/>
            <a:ext cx="62616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000" b="1" dirty="0" err="1" smtClean="0">
                <a:solidFill>
                  <a:prstClr val="black"/>
                </a:solidFill>
                <a:latin typeface="UTM Isadora" panose="02040603050506020204" pitchFamily="18" charset="0"/>
              </a:rPr>
              <a:t>Khởi</a:t>
            </a:r>
            <a:r>
              <a:rPr lang="en-US" sz="10000" b="1" dirty="0" smtClean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10000" b="1" dirty="0" err="1" smtClean="0">
                <a:solidFill>
                  <a:prstClr val="black"/>
                </a:solidFill>
                <a:latin typeface="UTM Isadora" panose="02040603050506020204" pitchFamily="18" charset="0"/>
              </a:rPr>
              <a:t>động</a:t>
            </a:r>
            <a:endParaRPr lang="en-US" sz="10000" b="1" dirty="0">
              <a:solidFill>
                <a:prstClr val="black"/>
              </a:solidFill>
              <a:latin typeface="UTM Isadora" panose="02040603050506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5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6BA7A58-3A04-414B-AF57-F85667231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016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249865" y="487341"/>
            <a:ext cx="8644270" cy="4883431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87261" y="1783580"/>
            <a:ext cx="6676009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 smtClean="0">
                <a:latin typeface="Times New Roman" panose="02020603050405020304" pitchFamily="18" charset="0"/>
              </a:rPr>
              <a:t>Tìm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14400" y="2553070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19638" y="3466621"/>
            <a:ext cx="175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dịu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22738" y="2553070"/>
            <a:ext cx="5191957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</a:rPr>
              <a:t>Tặng</a:t>
            </a:r>
            <a:r>
              <a:rPr lang="en-US" altLang="en-US" sz="2800" b="0" dirty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nộp</a:t>
            </a:r>
            <a:r>
              <a:rPr lang="en-US" altLang="en-US" sz="2800" b="0" dirty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 smtClean="0">
                <a:latin typeface="Times New Roman" panose="02020603050405020304" pitchFamily="18" charset="0"/>
              </a:rPr>
              <a:t>dâng</a:t>
            </a:r>
            <a:r>
              <a:rPr lang="en-US" altLang="en-US" sz="2800" b="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biếu</a:t>
            </a:r>
            <a:r>
              <a:rPr lang="en-US" altLang="en-US" sz="2800" b="0" dirty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2800" b="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733212" y="3504721"/>
            <a:ext cx="498148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800" b="0" dirty="0">
                <a:latin typeface="Times New Roman" panose="02020603050405020304" pitchFamily="18" charset="0"/>
              </a:rPr>
              <a:t> ả,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ái</a:t>
            </a:r>
            <a:r>
              <a:rPr lang="en-US" altLang="en-US" sz="2800" b="0" dirty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</a:rPr>
              <a:t>đềm</a:t>
            </a:r>
            <a:r>
              <a:rPr lang="en-US" altLang="en-US" sz="2800" b="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ấm</a:t>
            </a:r>
            <a:r>
              <a:rPr lang="en-US" altLang="en-US" sz="2800" b="0" dirty="0">
                <a:latin typeface="Times New Roman" panose="020206030504050203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0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3361" y="1315391"/>
            <a:ext cx="85344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	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49405" y="599243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c:</a:t>
            </a: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60631" y="2920753"/>
            <a:ext cx="688774" cy="637658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76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8499" y="2084773"/>
            <a:ext cx="8915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5A.”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	Ai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	Ai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	Ai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18884" y="2580466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092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6BA7A58-3A04-414B-AF57-F85667231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016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-257453" y="-275206"/>
            <a:ext cx="8824404" cy="568149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0" y="1124876"/>
            <a:ext cx="758301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	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	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	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37919" y="3322033"/>
            <a:ext cx="513327" cy="480499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152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577"/>
            <a:ext cx="9144000" cy="341293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63A28AA-E9D9-4F5A-8503-260AA716CCF0}"/>
              </a:ext>
            </a:extLst>
          </p:cNvPr>
          <p:cNvSpPr txBox="1"/>
          <p:nvPr/>
        </p:nvSpPr>
        <p:spPr>
          <a:xfrm>
            <a:off x="3207434" y="19756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943"/>
            <a:ext cx="9144000" cy="5143016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3" y="1015754"/>
            <a:ext cx="4724108" cy="47241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142"/>
            <a:ext cx="9144000" cy="29350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217"/>
            <a:ext cx="9144000" cy="5143016"/>
          </a:xfrm>
          <a:prstGeom prst="rect">
            <a:avLst/>
          </a:prstGeom>
        </p:spPr>
      </p:pic>
      <p:pic>
        <p:nvPicPr>
          <p:cNvPr id="16" name="图形 44">
            <a:extLst>
              <a:ext uri="{FF2B5EF4-FFF2-40B4-BE49-F238E27FC236}">
                <a16:creationId xmlns="" xmlns:a16="http://schemas.microsoft.com/office/drawing/2014/main" id="{CA04C68F-75C7-4566-AE30-3343FFE2FF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164" y="2791929"/>
            <a:ext cx="2342072" cy="2654957"/>
          </a:xfrm>
          <a:prstGeom prst="rect">
            <a:avLst/>
          </a:prstGeom>
        </p:spPr>
      </p:pic>
      <p:pic>
        <p:nvPicPr>
          <p:cNvPr id="29" name="图片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09580" y="487341"/>
            <a:ext cx="5327583" cy="42742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8326" y="1711887"/>
            <a:ext cx="22669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250" b="1" u="sng" dirty="0" err="1">
                <a:solidFill>
                  <a:prstClr val="black"/>
                </a:solidFill>
                <a:latin typeface="UTM Isadora" panose="02040603050506020204" pitchFamily="18" charset="0"/>
              </a:rPr>
              <a:t>Luyện</a:t>
            </a:r>
            <a:r>
              <a:rPr lang="en-US" sz="2250" b="1" u="sng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2250" b="1" u="sng" dirty="0" err="1">
                <a:solidFill>
                  <a:prstClr val="black"/>
                </a:solidFill>
                <a:latin typeface="UTM Isadora" panose="02040603050506020204" pitchFamily="18" charset="0"/>
              </a:rPr>
              <a:t>từ</a:t>
            </a:r>
            <a:r>
              <a:rPr lang="en-US" sz="2250" b="1" u="sng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2250" b="1" u="sng" dirty="0" err="1">
                <a:solidFill>
                  <a:prstClr val="black"/>
                </a:solidFill>
                <a:latin typeface="UTM Isadora" panose="02040603050506020204" pitchFamily="18" charset="0"/>
              </a:rPr>
              <a:t>và</a:t>
            </a:r>
            <a:r>
              <a:rPr lang="en-US" sz="2250" b="1" u="sng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2250" b="1" u="sng" dirty="0" err="1">
                <a:solidFill>
                  <a:prstClr val="black"/>
                </a:solidFill>
                <a:latin typeface="UTM Isadora" panose="02040603050506020204" pitchFamily="18" charset="0"/>
              </a:rPr>
              <a:t>câu</a:t>
            </a:r>
            <a:endParaRPr lang="en-US" sz="2250" b="1" u="sng" dirty="0">
              <a:solidFill>
                <a:prstClr val="black"/>
              </a:solidFill>
              <a:latin typeface="UTM Isadora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70" y="2390487"/>
            <a:ext cx="4850110" cy="842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4875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</a:t>
            </a:r>
            <a:r>
              <a:rPr lang="en-US" sz="4875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75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895" y="3324717"/>
            <a:ext cx="1229632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875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endParaRPr lang="en-US" sz="18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257452" y="284364"/>
            <a:ext cx="8658399" cy="6391644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6" name="图片 27">
            <a:extLst>
              <a:ext uri="{FF2B5EF4-FFF2-40B4-BE49-F238E27FC236}">
                <a16:creationId xmlns="" xmlns:a16="http://schemas.microsoft.com/office/drawing/2014/main" id="{AABBCFEE-7718-442E-B004-DB942AAB8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0288" y="4478333"/>
            <a:ext cx="1997338" cy="2316171"/>
          </a:xfrm>
          <a:prstGeom prst="rect">
            <a:avLst/>
          </a:prstGeom>
        </p:spPr>
      </p:pic>
      <p:pic>
        <p:nvPicPr>
          <p:cNvPr id="7" name="图片 49">
            <a:extLst>
              <a:ext uri="{FF2B5EF4-FFF2-40B4-BE49-F238E27FC236}">
                <a16:creationId xmlns="" xmlns:a16="http://schemas.microsoft.com/office/drawing/2014/main" id="{72D8F01A-CC7A-4853-B2B7-EA629C11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2352">
            <a:off x="7520932" y="817529"/>
            <a:ext cx="3850481" cy="173593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937211">
            <a:off x="-113913" y="5818756"/>
            <a:ext cx="1481971" cy="992921"/>
          </a:xfrm>
          <a:prstGeom prst="rect">
            <a:avLst/>
          </a:prstGeom>
        </p:spPr>
      </p:pic>
      <p:graphicFrame>
        <p:nvGraphicFramePr>
          <p:cNvPr id="25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081072"/>
              </p:ext>
            </p:extLst>
          </p:nvPr>
        </p:nvGraphicFramePr>
        <p:xfrm>
          <a:off x="323374" y="721112"/>
          <a:ext cx="8915400" cy="5334001"/>
        </p:xfrm>
        <a:graphic>
          <a:graphicData uri="http://schemas.openxmlformats.org/drawingml/2006/table">
            <a:tbl>
              <a:tblPr/>
              <a:tblGrid>
                <a:gridCol w="1398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4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18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0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81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 từ đặc biệt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Dấu câu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123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81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365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28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551974" y="1635512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847374" y="1559312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hỏi về điều chưa biết.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114278" y="1547789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7476478" y="1559312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24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51974" y="2854712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1694974" y="2472125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476478" y="2527096"/>
            <a:ext cx="1667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b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551974" y="4059625"/>
            <a:ext cx="121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</a:t>
            </a: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1723378" y="3769112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nêu yêu cầu, đề nghị, mong muốn.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082860" y="3780274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nhờ,yêu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7486174" y="3778661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551974" y="5126425"/>
            <a:ext cx="121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1799578" y="5140712"/>
            <a:ext cx="2814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5182051" y="511456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a, </a:t>
            </a:r>
            <a:r>
              <a:rPr lang="en-US" altLang="en-US" sz="2400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7523290" y="5122578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956882" y="100217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3"/>
          <p:cNvSpPr/>
          <p:nvPr/>
        </p:nvSpPr>
        <p:spPr>
          <a:xfrm>
            <a:off x="365023" y="150921"/>
            <a:ext cx="8428703" cy="6276512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72722" y="3200883"/>
            <a:ext cx="1863218" cy="270031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5142" y="525659"/>
            <a:ext cx="862885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mẩu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dưới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Nghĩa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phàn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nàn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nay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kiểm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buồn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ạ?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Thưa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ngồi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lỗi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giống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thắc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mắc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cũng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cháu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cũng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”.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Trần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Mạnh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Thường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sưu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tầm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2462" y="4329045"/>
            <a:ext cx="723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a/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mẩu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-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-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-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-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khiến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b/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067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3607 0.0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09850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1350</Words>
  <Application>Microsoft Office PowerPoint</Application>
  <PresentationFormat>On-screen Show (4:3)</PresentationFormat>
  <Paragraphs>243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微软雅黑</vt:lpstr>
      <vt:lpstr>宋体</vt:lpstr>
      <vt:lpstr>.VnTime</vt:lpstr>
      <vt:lpstr>Arial</vt:lpstr>
      <vt:lpstr>Calibri</vt:lpstr>
      <vt:lpstr>Calibri Light</vt:lpstr>
      <vt:lpstr>Times New Roman</vt:lpstr>
      <vt:lpstr>UTM Gradoo</vt:lpstr>
      <vt:lpstr>UTM Isadora</vt:lpstr>
      <vt:lpstr>Wingdings</vt:lpstr>
      <vt:lpstr>等线</vt:lpstr>
      <vt:lpstr>等线 Light</vt:lpstr>
      <vt:lpstr>Office Theme</vt:lpstr>
      <vt:lpstr>Office 主题​​</vt:lpstr>
      <vt:lpstr>1_Office 主题​​</vt:lpstr>
      <vt:lpstr>2_Office 主题​​</vt:lpstr>
      <vt:lpstr>3_Office 主题​​</vt:lpstr>
      <vt:lpstr>5_Office 主题​​</vt:lpstr>
      <vt:lpstr>6_Office 主题​​</vt:lpstr>
      <vt:lpstr>7_Office 主题​​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KIỂU CÂU 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thang</dc:creator>
  <cp:lastModifiedBy>dientrieu</cp:lastModifiedBy>
  <cp:revision>42</cp:revision>
  <dcterms:created xsi:type="dcterms:W3CDTF">2022-12-18T14:24:57Z</dcterms:created>
  <dcterms:modified xsi:type="dcterms:W3CDTF">2024-01-09T13:49:16Z</dcterms:modified>
</cp:coreProperties>
</file>