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1" r:id="rId2"/>
    <p:sldId id="286" r:id="rId3"/>
    <p:sldId id="287" r:id="rId4"/>
    <p:sldId id="288" r:id="rId5"/>
    <p:sldId id="296" r:id="rId6"/>
    <p:sldId id="297" r:id="rId7"/>
    <p:sldId id="301" r:id="rId8"/>
    <p:sldId id="300" r:id="rId9"/>
    <p:sldId id="302" r:id="rId10"/>
    <p:sldId id="298" r:id="rId11"/>
    <p:sldId id="289" r:id="rId12"/>
    <p:sldId id="291" r:id="rId13"/>
    <p:sldId id="307" r:id="rId14"/>
    <p:sldId id="308" r:id="rId15"/>
    <p:sldId id="282" r:id="rId16"/>
    <p:sldId id="305" r:id="rId17"/>
    <p:sldId id="285" r:id="rId18"/>
    <p:sldId id="303" r:id="rId19"/>
    <p:sldId id="309" r:id="rId20"/>
    <p:sldId id="284" r:id="rId21"/>
    <p:sldId id="304" r:id="rId22"/>
    <p:sldId id="258" r:id="rId23"/>
    <p:sldId id="306" r:id="rId24"/>
    <p:sldId id="293" r:id="rId25"/>
    <p:sldId id="295" r:id="rId2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A45"/>
    <a:srgbClr val="FFCEA1"/>
    <a:srgbClr val="97633B"/>
    <a:srgbClr val="EFC650"/>
    <a:srgbClr val="5C9F9C"/>
    <a:srgbClr val="73A76D"/>
    <a:srgbClr val="BDC2CE"/>
    <a:srgbClr val="F07264"/>
    <a:srgbClr val="F19C1D"/>
    <a:srgbClr val="FF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6318" autoAdjust="0"/>
  </p:normalViewPr>
  <p:slideViewPr>
    <p:cSldViewPr snapToGrid="0" showGuides="1">
      <p:cViewPr varScale="1">
        <p:scale>
          <a:sx n="41" d="100"/>
          <a:sy n="41" d="100"/>
        </p:scale>
        <p:origin x="1608" y="4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4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016D85-5EC4-404B-90D1-31028D9A1891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D7C4291-9E55-4D36-9A91-DFAAA3C624BA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45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1CE2E70-C924-4C7C-98EA-3B83FDFA4DEE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189628C-5FB7-4DD4-A232-928A4CE82FCD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10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289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483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628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165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22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782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727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498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156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8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589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382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485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427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856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47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9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55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82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22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17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782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50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randomBar dir="vert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1981200" y="381000"/>
            <a:ext cx="81153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HỌC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 THCS ĐẠI CHÁNH</a:t>
            </a:r>
            <a:endParaRPr lang="en-US" b="1" kern="10" dirty="0">
              <a:ln w="9525">
                <a:solidFill>
                  <a:srgbClr val="FF00FF"/>
                </a:solidFill>
                <a:rou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3733800" y="3402014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Tổng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kết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vốn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từ</a:t>
            </a:r>
            <a:endParaRPr lang="en-US" altLang="vi-VN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54" name="Picture 10" descr="cartoon1%20(1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447801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20"/>
          <p:cNvSpPr>
            <a:spLocks noChangeArrowheads="1" noChangeShapeType="1" noTextEdit="1"/>
          </p:cNvSpPr>
          <p:nvPr/>
        </p:nvSpPr>
        <p:spPr bwMode="auto">
          <a:xfrm>
            <a:off x="4038600" y="16002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luyện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từ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–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5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</a:t>
            </a:r>
            <a:endParaRPr lang="en-US" altLang="vi-VN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392901315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0" y="1501724"/>
            <a:ext cx="975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13025" y="1947092"/>
            <a:ext cx="5334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6993393" y="1920591"/>
            <a:ext cx="115758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4387899" y="1936248"/>
            <a:ext cx="179250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Group 42"/>
          <p:cNvGraphicFramePr>
            <a:graphicFrameLocks noGrp="1"/>
          </p:cNvGraphicFramePr>
          <p:nvPr/>
        </p:nvGraphicFramePr>
        <p:xfrm>
          <a:off x="1600200" y="2082029"/>
          <a:ext cx="9067800" cy="47244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 đồng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trái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2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371600" y="28273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524000" y="3810001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600200" y="48847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600200" y="60277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3657600" y="25908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6934200" y="2590801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bạo,hung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,....</a:t>
            </a: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3657600" y="343486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6934200" y="3420793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nhút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.....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657600" y="450166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,.....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6858000" y="4529797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manh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3657600" y="563880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siêng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tần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.....</a:t>
            </a: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7010400" y="5781676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lãn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2023290"/>
            <a:ext cx="12192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endParaRPr lang="en-US" altLang="vi-V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1800" b="1" dirty="0">
                <a:latin typeface="Times New Roman" panose="02020603050405020304" pitchFamily="18" charset="0"/>
              </a:rPr>
              <a:t>      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phải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cô</a:t>
            </a:r>
            <a:r>
              <a:rPr lang="en-US" altLang="vi-VN" sz="1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gái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đẹp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nhưng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mà</a:t>
            </a:r>
            <a:r>
              <a:rPr lang="en-US" altLang="vi-VN" sz="1800" b="1" dirty="0">
                <a:latin typeface="Times New Roman" panose="02020603050405020304" pitchFamily="18" charset="0"/>
              </a:rPr>
              <a:t> ai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đã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gặp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thì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lẫn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lộn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bất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cứ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1800" b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1800" b="1" dirty="0">
                <a:latin typeface="Times New Roman" panose="02020603050405020304" pitchFamily="18" charset="0"/>
              </a:rPr>
              <a:t>      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Đôi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mắt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đã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1800" b="1" dirty="0">
                <a:latin typeface="Times New Roman" panose="02020603050405020304" pitchFamily="18" charset="0"/>
              </a:rPr>
              <a:t> ai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thì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dù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dù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1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trai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Bình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1800" b="1" dirty="0">
                <a:latin typeface="Times New Roman" panose="02020603050405020304" pitchFamily="18" charset="0"/>
              </a:rPr>
              <a:t> ở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tổ</a:t>
            </a:r>
            <a:r>
              <a:rPr lang="en-US" altLang="vi-VN" sz="1800" b="1" dirty="0">
                <a:latin typeface="Times New Roman" panose="02020603050405020304" pitchFamily="18" charset="0"/>
              </a:rPr>
              <a:t>, ai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kém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đắn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đo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quanh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quanh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mãi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chưa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1800" b="1" dirty="0">
                <a:latin typeface="Times New Roman" panose="02020603050405020304" pitchFamily="18" charset="0"/>
              </a:rPr>
              <a:t> ra,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ngay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xem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băng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đáng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mấy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nữa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vậy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hôm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bốn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cái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nhưng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ai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giận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vì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1800" b="1" dirty="0">
                <a:latin typeface="Times New Roman" panose="02020603050405020304" pitchFamily="18" charset="0"/>
              </a:rPr>
              <a:t> ta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biết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bụng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độc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địa</a:t>
            </a:r>
            <a:r>
              <a:rPr lang="en-US" altLang="vi-VN" sz="1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giờ</a:t>
            </a:r>
            <a:r>
              <a:rPr lang="en-US" altLang="vi-VN" sz="1800" b="1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latin typeface="Times New Roman" panose="02020603050405020304" pitchFamily="18" charset="0"/>
              </a:rPr>
              <a:t>     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cứ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xương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rồng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xương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rồng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chặt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ngang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chặt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dọc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cắm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xuống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cằn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sẽ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sẽ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lớn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lên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thì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cơm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lao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rất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khỏe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muộn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bà</a:t>
            </a:r>
            <a:r>
              <a:rPr lang="en-US" altLang="vi-VN" sz="1800" b="1" dirty="0">
                <a:latin typeface="Times New Roman" panose="02020603050405020304" pitchFamily="18" charset="0"/>
              </a:rPr>
              <a:t> Am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vi-VN" sz="1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dư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1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cuối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vã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hay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thực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cầu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chân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tay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bứt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rứt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sao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Tết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Nguyên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đán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ra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đồng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sớm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mồng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dẫu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bắt</a:t>
            </a:r>
            <a:r>
              <a:rPr lang="en-US" altLang="vi-VN" sz="1800" b="1" dirty="0">
                <a:latin typeface="Times New Roman" panose="02020603050405020304" pitchFamily="18" charset="0"/>
              </a:rPr>
              <a:t> ở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1800" b="1" dirty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1800" b="1" dirty="0">
                <a:latin typeface="Times New Roman" panose="02020603050405020304" pitchFamily="18" charset="0"/>
              </a:rPr>
              <a:t>     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đua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đòi</a:t>
            </a:r>
            <a:r>
              <a:rPr lang="en-US" altLang="vi-VN" sz="1800" b="1" dirty="0">
                <a:latin typeface="Times New Roman" panose="02020603050405020304" pitchFamily="18" charset="0"/>
              </a:rPr>
              <a:t> may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mặc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Mùa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hè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áo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cánh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nâu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Mùa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đông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rét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mấy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áo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cánh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nâu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mộc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mạc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hòn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Hòn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bầu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nắng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mưa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lúa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mọc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lên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hết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vụ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1800" b="1" dirty="0">
                <a:latin typeface="Times New Roman" panose="02020603050405020304" pitchFamily="18" charset="0"/>
              </a:rPr>
              <a:t> qua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vụ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hết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1800" b="1" dirty="0">
                <a:latin typeface="Times New Roman" panose="02020603050405020304" pitchFamily="18" charset="0"/>
              </a:rPr>
              <a:t> qua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1800" b="1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latin typeface="Times New Roman" panose="02020603050405020304" pitchFamily="18" charset="0"/>
              </a:rPr>
              <a:t>      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Nhưng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cô</a:t>
            </a:r>
            <a:r>
              <a:rPr lang="en-US" altLang="vi-VN" sz="1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gái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bề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ngoài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rắn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rỏi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1800" b="1" dirty="0">
                <a:latin typeface="Times New Roman" panose="02020603050405020304" pitchFamily="18" charset="0"/>
              </a:rPr>
              <a:t> hay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ngợi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dễ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cảm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xem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phim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ngộ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phim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khóc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gần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suốt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buổi</a:t>
            </a:r>
            <a:r>
              <a:rPr lang="en-US" altLang="vi-VN" sz="1800" b="1" dirty="0">
                <a:latin typeface="Times New Roman" panose="02020603050405020304" pitchFamily="18" charset="0"/>
              </a:rPr>
              <a:t>.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Đêm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ngủ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giấc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mơ</a:t>
            </a:r>
            <a:r>
              <a:rPr lang="en-US" altLang="vi-VN" sz="1800" b="1" dirty="0">
                <a:latin typeface="Times New Roman" panose="02020603050405020304" pitchFamily="18" charset="0"/>
              </a:rPr>
              <a:t>,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khóc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mất</a:t>
            </a:r>
            <a:r>
              <a:rPr lang="en-US" altLang="vi-VN" sz="1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1800" b="1" dirty="0"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</a:rPr>
              <a:t>mắt</a:t>
            </a:r>
            <a:r>
              <a:rPr lang="en-US" altLang="vi-VN" sz="1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800595" y="1256543"/>
            <a:ext cx="8991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	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latin typeface="Times New Roman" panose="02020603050405020304" pitchFamily="18" charset="0"/>
              </a:rPr>
              <a:t>        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0" y="1825625"/>
            <a:ext cx="114003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22528" y="2268187"/>
            <a:ext cx="14250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81200" y="2773793"/>
            <a:ext cx="104700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7508" y="2773794"/>
            <a:ext cx="10794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624" y="1555625"/>
            <a:ext cx="6601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26723" y="4762723"/>
            <a:ext cx="2006600" cy="651099"/>
            <a:chOff x="1439423" y="4762723"/>
            <a:chExt cx="2006600" cy="651099"/>
          </a:xfrm>
        </p:grpSpPr>
        <p:sp>
          <p:nvSpPr>
            <p:cNvPr id="19" name="Rectangle 18"/>
            <p:cNvSpPr/>
            <p:nvPr/>
          </p:nvSpPr>
          <p:spPr>
            <a:xfrm>
              <a:off x="1439423" y="4762723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6170" y="4826662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51243" y="2568479"/>
            <a:ext cx="2873866" cy="651099"/>
            <a:chOff x="6600335" y="2460046"/>
            <a:chExt cx="2873866" cy="651099"/>
          </a:xfrm>
        </p:grpSpPr>
        <p:sp>
          <p:nvSpPr>
            <p:cNvPr id="23" name="Rectangle 22"/>
            <p:cNvSpPr/>
            <p:nvPr/>
          </p:nvSpPr>
          <p:spPr>
            <a:xfrm>
              <a:off x="6600335" y="2460046"/>
              <a:ext cx="2873866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6980" y="2563134"/>
              <a:ext cx="15712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29337" y="3707461"/>
            <a:ext cx="3855583" cy="651099"/>
            <a:chOff x="6338372" y="2574700"/>
            <a:chExt cx="3855583" cy="651099"/>
          </a:xfrm>
        </p:grpSpPr>
        <p:sp>
          <p:nvSpPr>
            <p:cNvPr id="22" name="Rectangle 21"/>
            <p:cNvSpPr/>
            <p:nvPr/>
          </p:nvSpPr>
          <p:spPr>
            <a:xfrm>
              <a:off x="6426578" y="2574700"/>
              <a:ext cx="3767377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38372" y="2605298"/>
              <a:ext cx="3767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51243" y="4826662"/>
            <a:ext cx="2006600" cy="651099"/>
            <a:chOff x="6693740" y="4660900"/>
            <a:chExt cx="2006600" cy="651099"/>
          </a:xfrm>
        </p:grpSpPr>
        <p:sp>
          <p:nvSpPr>
            <p:cNvPr id="21" name="Rectangle 20"/>
            <p:cNvSpPr/>
            <p:nvPr/>
          </p:nvSpPr>
          <p:spPr>
            <a:xfrm>
              <a:off x="6693740" y="4660900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38" y="4762723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29337" y="6171462"/>
            <a:ext cx="2815862" cy="651099"/>
            <a:chOff x="6557029" y="5907562"/>
            <a:chExt cx="2815862" cy="651099"/>
          </a:xfrm>
        </p:grpSpPr>
        <p:sp>
          <p:nvSpPr>
            <p:cNvPr id="20" name="Rectangle 19"/>
            <p:cNvSpPr/>
            <p:nvPr/>
          </p:nvSpPr>
          <p:spPr>
            <a:xfrm>
              <a:off x="6557029" y="5907562"/>
              <a:ext cx="2693956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8935" y="5907562"/>
              <a:ext cx="2693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46200" y="3649723"/>
            <a:ext cx="2006600" cy="656951"/>
            <a:chOff x="3737091" y="6644685"/>
            <a:chExt cx="2006600" cy="656951"/>
          </a:xfrm>
        </p:grpSpPr>
        <p:sp>
          <p:nvSpPr>
            <p:cNvPr id="18" name="Rectangle 17"/>
            <p:cNvSpPr/>
            <p:nvPr/>
          </p:nvSpPr>
          <p:spPr>
            <a:xfrm>
              <a:off x="3737091" y="6650537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88320" y="6644685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46200" y="2574701"/>
            <a:ext cx="2006600" cy="651099"/>
            <a:chOff x="1346200" y="2574701"/>
            <a:chExt cx="2006600" cy="651099"/>
          </a:xfrm>
        </p:grpSpPr>
        <p:sp>
          <p:nvSpPr>
            <p:cNvPr id="15" name="Rectangle 14"/>
            <p:cNvSpPr/>
            <p:nvPr/>
          </p:nvSpPr>
          <p:spPr>
            <a:xfrm>
              <a:off x="1346200" y="2574701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80778" y="2702580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93001" y="6153740"/>
            <a:ext cx="2006600" cy="715039"/>
            <a:chOff x="1507301" y="6153740"/>
            <a:chExt cx="2006600" cy="715039"/>
          </a:xfrm>
        </p:grpSpPr>
        <p:sp>
          <p:nvSpPr>
            <p:cNvPr id="27" name="Rectangle 26"/>
            <p:cNvSpPr/>
            <p:nvPr/>
          </p:nvSpPr>
          <p:spPr>
            <a:xfrm>
              <a:off x="1507301" y="6217680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9695" y="6153740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95154" y="203904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54543" y="203904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4624" y="1555625"/>
            <a:ext cx="6601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26723" y="4762723"/>
            <a:ext cx="2006600" cy="651099"/>
            <a:chOff x="1439423" y="4762723"/>
            <a:chExt cx="2006600" cy="651099"/>
          </a:xfrm>
        </p:grpSpPr>
        <p:sp>
          <p:nvSpPr>
            <p:cNvPr id="19" name="Rectangle 18"/>
            <p:cNvSpPr/>
            <p:nvPr/>
          </p:nvSpPr>
          <p:spPr>
            <a:xfrm>
              <a:off x="1439423" y="4762723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6170" y="4826662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51243" y="2568479"/>
            <a:ext cx="2873866" cy="651099"/>
            <a:chOff x="6600335" y="2460046"/>
            <a:chExt cx="2873866" cy="651099"/>
          </a:xfrm>
        </p:grpSpPr>
        <p:sp>
          <p:nvSpPr>
            <p:cNvPr id="23" name="Rectangle 22"/>
            <p:cNvSpPr/>
            <p:nvPr/>
          </p:nvSpPr>
          <p:spPr>
            <a:xfrm>
              <a:off x="6600335" y="2460046"/>
              <a:ext cx="2873866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86980" y="2563134"/>
              <a:ext cx="15712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29337" y="3707461"/>
            <a:ext cx="3855583" cy="651099"/>
            <a:chOff x="6338372" y="2574700"/>
            <a:chExt cx="3855583" cy="651099"/>
          </a:xfrm>
        </p:grpSpPr>
        <p:sp>
          <p:nvSpPr>
            <p:cNvPr id="22" name="Rectangle 21"/>
            <p:cNvSpPr/>
            <p:nvPr/>
          </p:nvSpPr>
          <p:spPr>
            <a:xfrm>
              <a:off x="6426578" y="2574700"/>
              <a:ext cx="3767377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38372" y="2605298"/>
              <a:ext cx="3767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51243" y="4826662"/>
            <a:ext cx="2006600" cy="651099"/>
            <a:chOff x="6693740" y="4660900"/>
            <a:chExt cx="2006600" cy="651099"/>
          </a:xfrm>
        </p:grpSpPr>
        <p:sp>
          <p:nvSpPr>
            <p:cNvPr id="21" name="Rectangle 20"/>
            <p:cNvSpPr/>
            <p:nvPr/>
          </p:nvSpPr>
          <p:spPr>
            <a:xfrm>
              <a:off x="6693740" y="4660900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04238" y="4762723"/>
              <a:ext cx="12330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629337" y="6171462"/>
            <a:ext cx="2815862" cy="651099"/>
            <a:chOff x="6557029" y="5907562"/>
            <a:chExt cx="2815862" cy="651099"/>
          </a:xfrm>
        </p:grpSpPr>
        <p:sp>
          <p:nvSpPr>
            <p:cNvPr id="20" name="Rectangle 19"/>
            <p:cNvSpPr/>
            <p:nvPr/>
          </p:nvSpPr>
          <p:spPr>
            <a:xfrm>
              <a:off x="6557029" y="5907562"/>
              <a:ext cx="2693956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78935" y="5907562"/>
              <a:ext cx="26939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giàu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46200" y="3649723"/>
            <a:ext cx="2006600" cy="656951"/>
            <a:chOff x="3737091" y="6644685"/>
            <a:chExt cx="2006600" cy="656951"/>
          </a:xfrm>
        </p:grpSpPr>
        <p:sp>
          <p:nvSpPr>
            <p:cNvPr id="18" name="Rectangle 17"/>
            <p:cNvSpPr/>
            <p:nvPr/>
          </p:nvSpPr>
          <p:spPr>
            <a:xfrm>
              <a:off x="3737091" y="6650537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88320" y="6644685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46200" y="2574701"/>
            <a:ext cx="2006600" cy="651099"/>
            <a:chOff x="1346200" y="2574701"/>
            <a:chExt cx="2006600" cy="651099"/>
          </a:xfrm>
        </p:grpSpPr>
        <p:sp>
          <p:nvSpPr>
            <p:cNvPr id="15" name="Rectangle 14"/>
            <p:cNvSpPr/>
            <p:nvPr/>
          </p:nvSpPr>
          <p:spPr>
            <a:xfrm>
              <a:off x="1346200" y="2574701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80778" y="2702580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93001" y="6153740"/>
            <a:ext cx="2006600" cy="715039"/>
            <a:chOff x="1507301" y="6153740"/>
            <a:chExt cx="2006600" cy="715039"/>
          </a:xfrm>
        </p:grpSpPr>
        <p:sp>
          <p:nvSpPr>
            <p:cNvPr id="27" name="Rectangle 26"/>
            <p:cNvSpPr/>
            <p:nvPr/>
          </p:nvSpPr>
          <p:spPr>
            <a:xfrm>
              <a:off x="1507301" y="6217680"/>
              <a:ext cx="2006600" cy="6510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079695" y="6153740"/>
              <a:ext cx="1273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95154" y="203904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54543" y="203904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691163" y="3009900"/>
            <a:ext cx="2709637" cy="101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57863" y="6642100"/>
            <a:ext cx="21381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805463" y="5257800"/>
            <a:ext cx="24302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575767" y="3009900"/>
            <a:ext cx="2659933" cy="101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12" y="420688"/>
            <a:ext cx="117208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591789" y="1805683"/>
            <a:ext cx="54864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dị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Giàu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xúc</a:t>
            </a:r>
            <a:r>
              <a:rPr lang="en-US" altLang="vi-VN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endParaRPr lang="en-US" altLang="vi-VN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417" y="1661458"/>
            <a:ext cx="1098764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Đôi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đã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định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dirty="0">
                <a:latin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dù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nhìn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dù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trai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tổ</a:t>
            </a:r>
            <a:r>
              <a:rPr lang="en-US" altLang="vi-VN" sz="2800" b="1" dirty="0">
                <a:latin typeface="Times New Roman" panose="02020603050405020304" pitchFamily="18" charset="0"/>
              </a:rPr>
              <a:t>, ai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kém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đắn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đo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quanh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mãi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chưa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ra,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ngay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xem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băng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vậy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hôm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bốn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ai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giận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biết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bụng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độc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địa</a:t>
            </a:r>
            <a:r>
              <a:rPr lang="en-US" altLang="vi-VN" sz="2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giờ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1" y="304801"/>
            <a:ext cx="91297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vi-VN" sz="2600" b="1">
                <a:solidFill>
                  <a:srgbClr val="0000CC"/>
                </a:solidFill>
                <a:latin typeface="Times New Roman" panose="02020603050405020304" pitchFamily="18" charset="0"/>
              </a:rPr>
              <a:t>Cô Chấm trong bài văn sau là người có tính cách như thế nào?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0000CC"/>
                </a:solidFill>
                <a:latin typeface="Times New Roman" panose="02020603050405020304" pitchFamily="18" charset="0"/>
              </a:rPr>
              <a:t>Nêu những chi tiết và hình ảnh minh họa cho nhận xét của em</a:t>
            </a:r>
            <a:r>
              <a:rPr lang="en-US" altLang="vi-VN" sz="2600" b="1"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Group 49"/>
          <p:cNvGraphicFramePr>
            <a:graphicFrameLocks noGrp="1"/>
          </p:cNvGraphicFramePr>
          <p:nvPr/>
        </p:nvGraphicFramePr>
        <p:xfrm>
          <a:off x="1695450" y="1981200"/>
          <a:ext cx="8839200" cy="3792538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5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mắt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nhìn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ai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nhìn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nào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Bình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ở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tổ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ai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kém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ngay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băng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hôm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dám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nhận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khác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bốn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thế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nhưng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ai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giận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vì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ta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biết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bụng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gì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bao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giờ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695450" y="3429000"/>
            <a:ext cx="20574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thắn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579630"/>
            <a:ext cx="116355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chặt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ngang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chặt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cắm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xuống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cằn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sẽ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sẽ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lớn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thì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cơm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lao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khỏe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muộn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bà</a:t>
            </a:r>
            <a:r>
              <a:rPr lang="en-US" altLang="vi-VN" sz="2800" b="1" dirty="0">
                <a:latin typeface="Times New Roman" panose="02020603050405020304" pitchFamily="18" charset="0"/>
              </a:rPr>
              <a:t> Am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thường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cuối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vã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thực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cầu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chân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tay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bứt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rứt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sao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đán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ra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sớm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mồng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dẫu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bắt</a:t>
            </a:r>
            <a:r>
              <a:rPr lang="en-US" altLang="vi-VN" sz="2800" b="1" dirty="0">
                <a:latin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9418" y="308758"/>
            <a:ext cx="998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797" y="1318514"/>
            <a:ext cx="573105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797" y="2024456"/>
            <a:ext cx="5036956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955" y="2639037"/>
            <a:ext cx="7484741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3797" y="3253618"/>
            <a:ext cx="781288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/>
              <a:t>.</a:t>
            </a:r>
            <a:endParaRPr lang="en-GB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285" y="44622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3306" y="2215456"/>
            <a:ext cx="95269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thực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cảm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75117" y="2705594"/>
            <a:ext cx="1508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26882" y="2717470"/>
            <a:ext cx="150816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64375" y="9629"/>
            <a:ext cx="9105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1349333" y="1435517"/>
          <a:ext cx="9105900" cy="2666568"/>
        </p:xfrm>
        <a:graphic>
          <a:graphicData uri="http://schemas.openxmlformats.org/drawingml/2006/table">
            <a:tbl>
              <a:tblPr/>
              <a:tblGrid>
                <a:gridCol w="1662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431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94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3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22"/>
          <p:cNvSpPr txBox="1">
            <a:spLocks noChangeArrowheads="1"/>
          </p:cNvSpPr>
          <p:nvPr/>
        </p:nvSpPr>
        <p:spPr bwMode="auto">
          <a:xfrm>
            <a:off x="1242455" y="2659063"/>
            <a:ext cx="1790206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chỉ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68781" y="2046835"/>
            <a:ext cx="7386452" cy="1994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cơm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lao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động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hay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….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chân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tay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nó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bứt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rứt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Nguyên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Chấm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ra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đồng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từ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sớm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mồng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hai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dẫu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bắt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ở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nhà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cũng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được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1114" y="1723014"/>
            <a:ext cx="103641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đua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đòi</a:t>
            </a:r>
            <a:r>
              <a:rPr lang="en-US" altLang="vi-VN" sz="2800" b="1" dirty="0">
                <a:latin typeface="Times New Roman" panose="02020603050405020304" pitchFamily="18" charset="0"/>
              </a:rPr>
              <a:t> may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mặc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Mùa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hè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nâu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Mùa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đông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rét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cũng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chỉ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áo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cánh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nâu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mộc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mạc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Hòn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bầu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mưa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lúa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mọc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lên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2800" b="1" dirty="0">
                <a:latin typeface="Times New Roman" panose="02020603050405020304" pitchFamily="18" charset="0"/>
              </a:rPr>
              <a:t> qua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hết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này</a:t>
            </a:r>
            <a:r>
              <a:rPr lang="en-US" altLang="vi-VN" sz="2800" b="1" dirty="0">
                <a:latin typeface="Times New Roman" panose="02020603050405020304" pitchFamily="18" charset="0"/>
              </a:rPr>
              <a:t> qua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</a:rPr>
              <a:t>       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2"/>
          <p:cNvSpPr txBox="1">
            <a:spLocks noChangeArrowheads="1"/>
          </p:cNvSpPr>
          <p:nvPr/>
        </p:nvSpPr>
        <p:spPr bwMode="auto">
          <a:xfrm>
            <a:off x="1237508" y="226276"/>
            <a:ext cx="9105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7" name="Group 49"/>
          <p:cNvGraphicFramePr>
            <a:graphicFrameLocks noGrp="1"/>
          </p:cNvGraphicFramePr>
          <p:nvPr/>
        </p:nvGraphicFramePr>
        <p:xfrm>
          <a:off x="1370858" y="1968005"/>
          <a:ext cx="8839200" cy="2296934"/>
        </p:xfrm>
        <a:graphic>
          <a:graphicData uri="http://schemas.openxmlformats.org/drawingml/2006/table">
            <a:tbl>
              <a:tblPr/>
              <a:tblGrid>
                <a:gridCol w="2873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658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16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97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đua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đòi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may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mặc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hè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mạc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hòn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1818161" y="2659063"/>
            <a:ext cx="1294411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dị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图片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739224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5309" y="2246501"/>
            <a:ext cx="1044138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800" b="1" dirty="0" err="1">
                <a:latin typeface="Times New Roman" panose="02020603050405020304" pitchFamily="18" charset="0"/>
              </a:rPr>
              <a:t>Nhưng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cô</a:t>
            </a:r>
            <a:r>
              <a:rPr lang="en-US" altLang="vi-VN" sz="2800" b="1" dirty="0">
                <a:latin typeface="Times New Roman" panose="02020603050405020304" pitchFamily="18" charset="0"/>
              </a:rPr>
              <a:t> con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bề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ngoài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rắn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rỏi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800" b="1" dirty="0">
                <a:latin typeface="Times New Roman" panose="02020603050405020304" pitchFamily="18" charset="0"/>
              </a:rPr>
              <a:t> hay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nghĩ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ngợi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dễ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bữa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xem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phim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ngộ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phim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gần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suốt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buổi</a:t>
            </a:r>
            <a:r>
              <a:rPr lang="en-US" altLang="vi-VN" sz="2800" b="1" dirty="0">
                <a:latin typeface="Times New Roman" panose="02020603050405020304" pitchFamily="18" charset="0"/>
              </a:rPr>
              <a:t>.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ấy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ngủ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giấc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mơ</a:t>
            </a:r>
            <a:r>
              <a:rPr lang="en-US" altLang="vi-VN" sz="2800" b="1" dirty="0"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Chấm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khóc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mất</a:t>
            </a:r>
            <a:r>
              <a:rPr lang="en-US" altLang="vi-VN" sz="2800" b="1" dirty="0">
                <a:latin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nhiêu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vi-VN" sz="2800" b="1" dirty="0"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</a:rPr>
              <a:t>mắt</a:t>
            </a:r>
            <a:r>
              <a:rPr lang="en-US" altLang="vi-VN" sz="2800" b="1" dirty="0">
                <a:latin typeface="Times New Roman" panose="02020603050405020304" pitchFamily="18" charset="0"/>
              </a:rPr>
              <a:t>.</a:t>
            </a:r>
            <a:endParaRPr lang="en-GB" sz="2800" dirty="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264993" y="3074048"/>
          <a:ext cx="8839200" cy="2712444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8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 cách</a:t>
                      </a: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tiết và hình ảnh minh họa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93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Giàu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651" marB="456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hay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ngợi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dễ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thương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Cảnh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ngộ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phim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gần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suốt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buổi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Đêm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ấy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ngủ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giấc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mơ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lại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mất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bao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nhiêu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mắt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651" marB="456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264993" y="653788"/>
            <a:ext cx="91059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316171" y="1151906"/>
          <a:ext cx="10432201" cy="5691404"/>
        </p:xfrm>
        <a:graphic>
          <a:graphicData uri="http://schemas.openxmlformats.org/drawingml/2006/table">
            <a:tbl>
              <a:tblPr/>
              <a:tblGrid>
                <a:gridCol w="215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735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cách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Chi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tiết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ảnh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minh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họa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Trung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thẳng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thắn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Đôi mắt Chấm đã định nhìn ai thì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dám nhìn thẳng.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Nghĩ thế nào,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Chấm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dám nói thế.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Bình điểm ở tổ, ai làm hơn, làm kém, Chấm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nói ngay, nói thẳng băng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 có hôm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dám nhận hơn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người khác bốn năm điểm. Được cái thẳng như thế nhưng không ai giận, vì người ta biết trong bụng Chấm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không có gì độc địa bao giờ.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2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Chăm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chỉ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thì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cần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động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sống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….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tay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bứt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rứt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Tết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Nguyên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ra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sớm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mồng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dẫu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bắ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t ở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cũng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Giản dị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đua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đòi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may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mặc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hè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Mùa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đông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áo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nâu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mạc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như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hòn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đất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5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Giàu tình cảm,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dễ xúc động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hay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nghĩ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ngợi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dễ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cảm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thương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Cảnh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phim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gần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suốt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buổi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Đêm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ấy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ngủ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giấc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mơ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lại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khóc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bao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nhiêu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mắt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79899" y="0"/>
            <a:ext cx="1043220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chi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xét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69026" y="0"/>
            <a:ext cx="10134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1: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9" name="Group 42"/>
          <p:cNvGraphicFramePr>
            <a:graphicFrameLocks noGrp="1"/>
          </p:cNvGraphicFramePr>
          <p:nvPr/>
        </p:nvGraphicFramePr>
        <p:xfrm>
          <a:off x="888670" y="1056904"/>
          <a:ext cx="9067800" cy="5487783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3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 đồng nghĩa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trái nghĩa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6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................................................................................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...........................................................................................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6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................................................................................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...........................................................................................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6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................................................................................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............................................................................................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5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................................................................................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............................................................................................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0907" y="1888771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3361" y="3179290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b)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13361" y="4099803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8786" y="5300840"/>
            <a:ext cx="1911921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58150" y="1526898"/>
            <a:ext cx="975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6" name="Group 42"/>
          <p:cNvGraphicFramePr>
            <a:graphicFrameLocks noGrp="1"/>
          </p:cNvGraphicFramePr>
          <p:nvPr/>
        </p:nvGraphicFramePr>
        <p:xfrm>
          <a:off x="1668977" y="2133599"/>
          <a:ext cx="9067800" cy="4724401"/>
        </p:xfrm>
        <a:graphic>
          <a:graphicData uri="http://schemas.openxmlformats.org/drawingml/2006/table">
            <a:tbl>
              <a:tblPr/>
              <a:tblGrid>
                <a:gridCol w="20361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97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 đồng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trái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2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371600" y="28273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3657600" y="25908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6934200" y="2590801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bạo,hung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0" y="1600200"/>
            <a:ext cx="975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13025" y="2003364"/>
            <a:ext cx="5334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6993393" y="2075339"/>
            <a:ext cx="115758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4303491" y="2076926"/>
            <a:ext cx="179250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Group 42"/>
          <p:cNvGraphicFramePr>
            <a:graphicFrameLocks noGrp="1"/>
          </p:cNvGraphicFramePr>
          <p:nvPr/>
        </p:nvGraphicFramePr>
        <p:xfrm>
          <a:off x="1600200" y="2133601"/>
          <a:ext cx="9067800" cy="47244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 đồng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trái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2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371600" y="28273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524000" y="3810001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3657600" y="25908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6934200" y="2590801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bạo,hung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,....</a:t>
            </a: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3657600" y="35052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6993393" y="3446463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manh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0" y="1600200"/>
            <a:ext cx="975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13025" y="2003364"/>
            <a:ext cx="5334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6993393" y="2075339"/>
            <a:ext cx="115758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4303491" y="2076926"/>
            <a:ext cx="179250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Group 42"/>
          <p:cNvGraphicFramePr>
            <a:graphicFrameLocks noGrp="1"/>
          </p:cNvGraphicFramePr>
          <p:nvPr/>
        </p:nvGraphicFramePr>
        <p:xfrm>
          <a:off x="1600200" y="2133601"/>
          <a:ext cx="9067800" cy="47244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 đồng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trái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2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371600" y="28273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524000" y="3810001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600200" y="48847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3657600" y="25908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6934200" y="2590801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bạo,hung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,....</a:t>
            </a: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3657600" y="35052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7200900" y="4606927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nhút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.....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657600" y="457200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,.....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6993393" y="3446463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manh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0" y="1600200"/>
            <a:ext cx="9753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613025" y="2003364"/>
            <a:ext cx="533400" cy="158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6993393" y="2075339"/>
            <a:ext cx="1157581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4303491" y="2076926"/>
            <a:ext cx="1792509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6" name="Group 42"/>
          <p:cNvGraphicFramePr>
            <a:graphicFrameLocks noGrp="1"/>
          </p:cNvGraphicFramePr>
          <p:nvPr/>
        </p:nvGraphicFramePr>
        <p:xfrm>
          <a:off x="1600200" y="2133601"/>
          <a:ext cx="9067800" cy="47244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3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Từ đồng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0" lang="en-US" sz="27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Từ trái nghĩa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6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27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371600" y="28273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hậu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524000" y="3810001"/>
            <a:ext cx="251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600200" y="48847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7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endParaRPr lang="en-US" altLang="vi-VN" sz="27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600200" y="60277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d)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vi-VN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47"/>
          <p:cNvSpPr>
            <a:spLocks noChangeArrowheads="1"/>
          </p:cNvSpPr>
          <p:nvPr/>
        </p:nvSpPr>
        <p:spPr bwMode="auto">
          <a:xfrm>
            <a:off x="3657600" y="25908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đức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2" name="Rectangle 46"/>
          <p:cNvSpPr>
            <a:spLocks noChangeArrowheads="1"/>
          </p:cNvSpPr>
          <p:nvPr/>
        </p:nvSpPr>
        <p:spPr bwMode="auto">
          <a:xfrm>
            <a:off x="6934200" y="2590801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nhẫn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bạo,hung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,....</a:t>
            </a:r>
          </a:p>
        </p:txBody>
      </p:sp>
      <p:sp>
        <p:nvSpPr>
          <p:cNvPr id="23" name="Rectangle 47"/>
          <p:cNvSpPr>
            <a:spLocks noChangeArrowheads="1"/>
          </p:cNvSpPr>
          <p:nvPr/>
        </p:nvSpPr>
        <p:spPr bwMode="auto">
          <a:xfrm>
            <a:off x="3657600" y="3505201"/>
            <a:ext cx="3581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thắn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thà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4" name="Rectangle 47"/>
          <p:cNvSpPr>
            <a:spLocks noChangeArrowheads="1"/>
          </p:cNvSpPr>
          <p:nvPr/>
        </p:nvSpPr>
        <p:spPr bwMode="auto">
          <a:xfrm>
            <a:off x="6934200" y="350520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nhút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nhát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hèn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nhu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nhược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.....</a:t>
            </a:r>
          </a:p>
        </p:txBody>
      </p:sp>
      <p:sp>
        <p:nvSpPr>
          <p:cNvPr id="25" name="Rectangle 47"/>
          <p:cNvSpPr>
            <a:spLocks noChangeArrowheads="1"/>
          </p:cNvSpPr>
          <p:nvPr/>
        </p:nvSpPr>
        <p:spPr bwMode="auto">
          <a:xfrm>
            <a:off x="3657600" y="457200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bạo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gan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,.....</a:t>
            </a: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6858000" y="4572001"/>
            <a:ext cx="3886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trá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manh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lừa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lọc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,...</a:t>
            </a:r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3657600" y="5638801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siêng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tần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tảo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500" dirty="0">
                <a:solidFill>
                  <a:srgbClr val="0000CC"/>
                </a:solidFill>
                <a:latin typeface="Times New Roman" panose="02020603050405020304" pitchFamily="18" charset="0"/>
              </a:rPr>
              <a:t>, .....</a:t>
            </a: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7010400" y="5781676"/>
            <a:ext cx="3505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lười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biếng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nhác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5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lãn</a:t>
            </a:r>
            <a:r>
              <a:rPr lang="en-US" altLang="vi-VN" sz="2500" dirty="0">
                <a:solidFill>
                  <a:srgbClr val="FF0000"/>
                </a:solidFill>
                <a:latin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Ô GÁI LƯỜI BIẾNG - Phim hoạt hình - Truyện cổ tích - Chuyện cổ tích - Phim hoạt hình quà tặng 2021 00_00_06.40-00_01_24.9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452" y="154378"/>
            <a:ext cx="11917548" cy="670362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4937125"/>
            <a:ext cx="1285557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7710" y="1597382"/>
            <a:ext cx="6116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GB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934" y="3028727"/>
            <a:ext cx="6116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9" name="组合 3"/>
          <p:cNvGrpSpPr/>
          <p:nvPr/>
        </p:nvGrpSpPr>
        <p:grpSpPr>
          <a:xfrm>
            <a:off x="6807064" y="2847827"/>
            <a:ext cx="6168707" cy="4178595"/>
            <a:chOff x="5974725" y="2222205"/>
            <a:chExt cx="5877033" cy="3981019"/>
          </a:xfrm>
        </p:grpSpPr>
        <p:pic>
          <p:nvPicPr>
            <p:cNvPr id="20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058" b="21287"/>
            <a:stretch>
              <a:fillRect/>
            </a:stretch>
          </p:blipFill>
          <p:spPr>
            <a:xfrm>
              <a:off x="6858578" y="2908005"/>
              <a:ext cx="4993180" cy="3295219"/>
            </a:xfrm>
            <a:prstGeom prst="rect">
              <a:avLst/>
            </a:prstGeom>
          </p:spPr>
        </p:pic>
        <p:pic>
          <p:nvPicPr>
            <p:cNvPr id="21" name="图片 1"/>
            <p:cNvPicPr>
              <a:picLocks noChangeAspect="1"/>
            </p:cNvPicPr>
            <p:nvPr/>
          </p:nvPicPr>
          <p:blipFill rotWithShape="1">
            <a:blip r:embed="rId5"/>
            <a:srcRect l="15234" t="14238" r="13827" b="10650"/>
            <a:stretch>
              <a:fillRect/>
            </a:stretch>
          </p:blipFill>
          <p:spPr>
            <a:xfrm>
              <a:off x="5974725" y="2222205"/>
              <a:ext cx="4452270" cy="3389798"/>
            </a:xfrm>
            <a:prstGeom prst="rect">
              <a:avLst/>
            </a:prstGeom>
          </p:spPr>
        </p:pic>
      </p:grpSp>
      <p:grpSp>
        <p:nvGrpSpPr>
          <p:cNvPr id="22" name="组合 14"/>
          <p:cNvGrpSpPr/>
          <p:nvPr/>
        </p:nvGrpSpPr>
        <p:grpSpPr>
          <a:xfrm>
            <a:off x="317710" y="-564424"/>
            <a:ext cx="10707424" cy="1541243"/>
            <a:chOff x="-223283" y="519324"/>
            <a:chExt cx="10707424" cy="1541243"/>
          </a:xfrm>
        </p:grpSpPr>
        <p:pic>
          <p:nvPicPr>
            <p:cNvPr id="23" name="图片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10" t="52248" r="36735" b="36434"/>
            <a:stretch>
              <a:fillRect/>
            </a:stretch>
          </p:blipFill>
          <p:spPr>
            <a:xfrm>
              <a:off x="-223283" y="574158"/>
              <a:ext cx="5603357" cy="1486409"/>
            </a:xfrm>
            <a:prstGeom prst="rect">
              <a:avLst/>
            </a:prstGeom>
          </p:spPr>
        </p:pic>
        <p:pic>
          <p:nvPicPr>
            <p:cNvPr id="24" name="图片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45" t="52248" r="38754" b="36434"/>
            <a:stretch>
              <a:fillRect/>
            </a:stretch>
          </p:blipFill>
          <p:spPr>
            <a:xfrm>
              <a:off x="5380074" y="519324"/>
              <a:ext cx="2234223" cy="1486409"/>
            </a:xfrm>
            <a:prstGeom prst="rect">
              <a:avLst/>
            </a:prstGeom>
          </p:spPr>
        </p:pic>
        <p:pic>
          <p:nvPicPr>
            <p:cNvPr id="25" name="图片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24" t="52248" r="16969" b="36434"/>
            <a:stretch>
              <a:fillRect/>
            </a:stretch>
          </p:blipFill>
          <p:spPr>
            <a:xfrm>
              <a:off x="7614297" y="546741"/>
              <a:ext cx="2869844" cy="1486409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2466</Words>
  <Application>Microsoft Office PowerPoint</Application>
  <PresentationFormat>Widescreen</PresentationFormat>
  <Paragraphs>210</Paragraphs>
  <Slides>25</Slides>
  <Notes>24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Microsoft YaHei</vt:lpstr>
      <vt:lpstr>Microsoft YaHei</vt:lpstr>
      <vt:lpstr>Arial</vt:lpstr>
      <vt:lpstr>Calibri</vt:lpstr>
      <vt:lpstr>Times New Roman</vt:lpstr>
      <vt:lpstr>Wingdings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dientrieu</cp:lastModifiedBy>
  <cp:revision>71</cp:revision>
  <dcterms:created xsi:type="dcterms:W3CDTF">2019-10-17T09:10:00Z</dcterms:created>
  <dcterms:modified xsi:type="dcterms:W3CDTF">2024-01-09T13:53:13Z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31051AAFC6184079B5EF134155094E3F_12</vt:lpwstr>
  </property>
  <property fmtid="{D5CDD505-2E9C-101B-9397-08002B2CF9AE}" pid="3" name="KSOProductBuildVer">
    <vt:lpwstr>1033-12.2.0.13359</vt:lpwstr>
  </property>
</Properties>
</file>