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1"/>
  </p:notesMasterIdLst>
  <p:sldIdLst>
    <p:sldId id="523" r:id="rId4"/>
    <p:sldId id="352" r:id="rId5"/>
    <p:sldId id="509" r:id="rId6"/>
    <p:sldId id="353" r:id="rId7"/>
    <p:sldId id="470" r:id="rId8"/>
    <p:sldId id="475" r:id="rId9"/>
    <p:sldId id="480" r:id="rId10"/>
    <p:sldId id="494" r:id="rId11"/>
    <p:sldId id="510" r:id="rId12"/>
    <p:sldId id="474" r:id="rId13"/>
    <p:sldId id="511" r:id="rId14"/>
    <p:sldId id="512" r:id="rId15"/>
    <p:sldId id="522" r:id="rId16"/>
    <p:sldId id="506" r:id="rId17"/>
    <p:sldId id="515" r:id="rId18"/>
    <p:sldId id="473" r:id="rId19"/>
    <p:sldId id="514" r:id="rId20"/>
    <p:sldId id="479" r:id="rId21"/>
    <p:sldId id="495" r:id="rId22"/>
    <p:sldId id="496" r:id="rId23"/>
    <p:sldId id="516" r:id="rId24"/>
    <p:sldId id="517" r:id="rId25"/>
    <p:sldId id="518" r:id="rId26"/>
    <p:sldId id="520" r:id="rId27"/>
    <p:sldId id="497" r:id="rId28"/>
    <p:sldId id="519" r:id="rId29"/>
    <p:sldId id="52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500"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002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7864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9720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2024/1/12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2024/1/12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2024/1/12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2024/1/12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2024/1/12</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2024/1/12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2024/1/12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2024/1/12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2024/1/12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2024/1/12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2024/1/12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2024/1/12</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2024/1/12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2024/1/12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2024/1/12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2024/1/12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2024/1/12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2024/1/12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2024/1/12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2024/1/12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2024/1/12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2024/1/12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2024/1/12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hyperlink" Target="https://www.facebook.com/huongthaoGADT" TargetMode="Externa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6.png"/><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D1736F-E858-4884-A6DD-7602A7CBA2FB}"/>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613300" y="0"/>
            <a:ext cx="1483027" cy="625121"/>
          </a:xfrm>
          <a:prstGeom prst="rect">
            <a:avLst/>
          </a:prstGeom>
        </p:spPr>
      </p:pic>
      <p:pic>
        <p:nvPicPr>
          <p:cNvPr id="3" name="Picture 2">
            <a:extLst>
              <a:ext uri="{FF2B5EF4-FFF2-40B4-BE49-F238E27FC236}">
                <a16:creationId xmlns:a16="http://schemas.microsoft.com/office/drawing/2014/main" id="{95978583-8187-457C-AFCD-68E0DCD83F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048" y="125012"/>
            <a:ext cx="945944" cy="945944"/>
          </a:xfrm>
          <a:prstGeom prst="rect">
            <a:avLst/>
          </a:prstGeom>
        </p:spPr>
      </p:pic>
      <p:pic>
        <p:nvPicPr>
          <p:cNvPr id="4" name="Picture 3">
            <a:extLst>
              <a:ext uri="{FF2B5EF4-FFF2-40B4-BE49-F238E27FC236}">
                <a16:creationId xmlns:a16="http://schemas.microsoft.com/office/drawing/2014/main" id="{003CA56D-3920-4868-9B9C-1C14A3CF548F}"/>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592100" flipH="1">
            <a:off x="11183787" y="-100115"/>
            <a:ext cx="1037872" cy="825349"/>
          </a:xfrm>
          <a:prstGeom prst="rect">
            <a:avLst/>
          </a:prstGeom>
        </p:spPr>
      </p:pic>
      <p:pic>
        <p:nvPicPr>
          <p:cNvPr id="14" name="Picture 13">
            <a:extLst>
              <a:ext uri="{FF2B5EF4-FFF2-40B4-BE49-F238E27FC236}">
                <a16:creationId xmlns:a16="http://schemas.microsoft.com/office/drawing/2014/main" id="{E0FB614A-890B-44E8-B616-7CF873743ECD}"/>
              </a:ext>
            </a:extLst>
          </p:cNvPr>
          <p:cNvPicPr>
            <a:picLocks noChangeAspect="1"/>
          </p:cNvPicPr>
          <p:nvPr/>
        </p:nvPicPr>
        <p:blipFill>
          <a:blip r:embed="rId8"/>
          <a:stretch>
            <a:fillRect/>
          </a:stretch>
        </p:blipFill>
        <p:spPr>
          <a:xfrm>
            <a:off x="7772017" y="168489"/>
            <a:ext cx="4419983" cy="3859102"/>
          </a:xfrm>
          <a:prstGeom prst="rect">
            <a:avLst/>
          </a:prstGeom>
        </p:spPr>
      </p:pic>
    </p:spTree>
    <p:extLst>
      <p:ext uri="{BB962C8B-B14F-4D97-AF65-F5344CB8AC3E}">
        <p14:creationId xmlns:p14="http://schemas.microsoft.com/office/powerpoint/2010/main" val="33843482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32" presetClass="emph" presetSubtype="0" fill="hold" nodeType="withEffect">
                                  <p:stCondLst>
                                    <p:cond delay="0"/>
                                  </p:stCondLst>
                                  <p:childTnLst>
                                    <p:animRot by="120000">
                                      <p:cBhvr>
                                        <p:cTn id="16" dur="270" fill="hold">
                                          <p:stCondLst>
                                            <p:cond delay="0"/>
                                          </p:stCondLst>
                                        </p:cTn>
                                        <p:tgtEl>
                                          <p:spTgt spid="14"/>
                                        </p:tgtEl>
                                        <p:attrNameLst>
                                          <p:attrName>r</p:attrName>
                                        </p:attrNameLst>
                                      </p:cBhvr>
                                    </p:animRot>
                                    <p:animRot by="-240000">
                                      <p:cBhvr>
                                        <p:cTn id="17" dur="540" fill="hold">
                                          <p:stCondLst>
                                            <p:cond delay="540"/>
                                          </p:stCondLst>
                                        </p:cTn>
                                        <p:tgtEl>
                                          <p:spTgt spid="14"/>
                                        </p:tgtEl>
                                        <p:attrNameLst>
                                          <p:attrName>r</p:attrName>
                                        </p:attrNameLst>
                                      </p:cBhvr>
                                    </p:animRot>
                                    <p:animRot by="240000">
                                      <p:cBhvr>
                                        <p:cTn id="18" dur="540" fill="hold">
                                          <p:stCondLst>
                                            <p:cond delay="1080"/>
                                          </p:stCondLst>
                                        </p:cTn>
                                        <p:tgtEl>
                                          <p:spTgt spid="14"/>
                                        </p:tgtEl>
                                        <p:attrNameLst>
                                          <p:attrName>r</p:attrName>
                                        </p:attrNameLst>
                                      </p:cBhvr>
                                    </p:animRot>
                                    <p:animRot by="-240000">
                                      <p:cBhvr>
                                        <p:cTn id="19" dur="540" fill="hold">
                                          <p:stCondLst>
                                            <p:cond delay="1620"/>
                                          </p:stCondLst>
                                        </p:cTn>
                                        <p:tgtEl>
                                          <p:spTgt spid="14"/>
                                        </p:tgtEl>
                                        <p:attrNameLst>
                                          <p:attrName>r</p:attrName>
                                        </p:attrNameLst>
                                      </p:cBhvr>
                                    </p:animRot>
                                    <p:animRot by="120000">
                                      <p:cBhvr>
                                        <p:cTn id="20" dur="540" fill="hold">
                                          <p:stCondLst>
                                            <p:cond delay="216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lvl="0" algn="just" eaLnBrk="1" hangingPunct="1">
              <a:defRPr/>
            </a:pP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lvl="0" algn="just" eaLnBrk="1" hangingPunct="1">
              <a:defRPr/>
            </a:pP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Cho cậu này.</a:t>
            </a:r>
          </a:p>
          <a:p>
            <a:pPr lvl="0" algn="just" eaLnBrk="1" hangingPunct="1">
              <a:defRPr/>
            </a:pP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Ngày</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gặp</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lại</a:t>
            </a:r>
            <a:endPar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1" name="Straight Connector 30">
            <a:extLst>
              <a:ext uri="{FF2B5EF4-FFF2-40B4-BE49-F238E27FC236}">
                <a16:creationId xmlns:a16="http://schemas.microsoft.com/office/drawing/2014/main" id="{C656946E-C195-4ED7-BBB3-1C16363908D4}"/>
              </a:ext>
            </a:extLst>
          </p:cNvPr>
          <p:cNvCxnSpPr/>
          <p:nvPr/>
        </p:nvCxnSpPr>
        <p:spPr>
          <a:xfrm flipH="1">
            <a:off x="2549216" y="436464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B3B2E8E-696C-4C13-A48E-3A94799B81CE}"/>
              </a:ext>
            </a:extLst>
          </p:cNvPr>
          <p:cNvGrpSpPr/>
          <p:nvPr/>
        </p:nvGrpSpPr>
        <p:grpSpPr>
          <a:xfrm>
            <a:off x="7008074" y="4398397"/>
            <a:ext cx="181402" cy="539684"/>
            <a:chOff x="7046758" y="4314441"/>
            <a:chExt cx="181402" cy="539684"/>
          </a:xfrm>
        </p:grpSpPr>
        <p:cxnSp>
          <p:nvCxnSpPr>
            <p:cNvPr id="32" name="Straight Connector 31">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0140E3DE-06A0-470C-A5EA-83964EA3B561}"/>
              </a:ext>
            </a:extLst>
          </p:cNvPr>
          <p:cNvSpPr txBox="1"/>
          <p:nvPr/>
        </p:nvSpPr>
        <p:spPr>
          <a:xfrm>
            <a:off x="2509837" y="6149459"/>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https://www.facebook.com/huongthaoGADT</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Nhìn Sơn đen nhẻm, mắt lấp lánh khi kể chuyện, Chi chợt thấy buồn:</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Chi cười: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nhỉ.</a:t>
            </a:r>
            <a:endPar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00579" y="1910944"/>
            <a:ext cx="647700" cy="532706"/>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2</a:t>
            </a:r>
          </a:p>
        </p:txBody>
      </p:sp>
    </p:spTree>
    <p:extLst>
      <p:ext uri="{BB962C8B-B14F-4D97-AF65-F5344CB8AC3E}">
        <p14:creationId xmlns:p14="http://schemas.microsoft.com/office/powerpoint/2010/main" val="52238487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Cứ thế, hai bạn thi nhau kể những trải nghiệm mùa hè.</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Ngày mai đi học rồi, nhưng mùa hè chắc sẽ theo các bạn vào lớp học.</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toy, vector graphics&#10;&#10;Description automatically generated">
            <a:extLst>
              <a:ext uri="{FF2B5EF4-FFF2-40B4-BE49-F238E27FC236}">
                <a16:creationId xmlns:a16="http://schemas.microsoft.com/office/drawing/2014/main" id="{BF3FD4C1-C98D-4A41-818C-AA19A8AD3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13" name="Group 12">
            <a:extLst>
              <a:ext uri="{FF2B5EF4-FFF2-40B4-BE49-F238E27FC236}">
                <a16:creationId xmlns:a16="http://schemas.microsoft.com/office/drawing/2014/main" id="{89069873-60CA-45B3-A53D-106B84214A4D}"/>
              </a:ext>
            </a:extLst>
          </p:cNvPr>
          <p:cNvGrpSpPr/>
          <p:nvPr/>
        </p:nvGrpSpPr>
        <p:grpSpPr>
          <a:xfrm>
            <a:off x="6386847" y="3078741"/>
            <a:ext cx="3677724" cy="1043679"/>
            <a:chOff x="6410789" y="819970"/>
            <a:chExt cx="4322439" cy="1121761"/>
          </a:xfrm>
        </p:grpSpPr>
        <p:pic>
          <p:nvPicPr>
            <p:cNvPr id="14" name="Picture 13">
              <a:extLst>
                <a:ext uri="{FF2B5EF4-FFF2-40B4-BE49-F238E27FC236}">
                  <a16:creationId xmlns:a16="http://schemas.microsoft.com/office/drawing/2014/main" id="{A59D8824-6425-4D3B-A05A-E78DA91C1F7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5" name="TextBox 14">
              <a:extLst>
                <a:ext uri="{FF2B5EF4-FFF2-40B4-BE49-F238E27FC236}">
                  <a16:creationId xmlns:a16="http://schemas.microsoft.com/office/drawing/2014/main" id="{2AF14A29-9367-411B-B375-55E53BE00F21}"/>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tia</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8C235AE6-45A8-4E1F-B5FE-B0A77C1F335B}"/>
              </a:ext>
            </a:extLst>
          </p:cNvPr>
          <p:cNvGrpSpPr/>
          <p:nvPr/>
        </p:nvGrpSpPr>
        <p:grpSpPr>
          <a:xfrm>
            <a:off x="6358618" y="4243365"/>
            <a:ext cx="3781464" cy="1043679"/>
            <a:chOff x="6410789" y="2733385"/>
            <a:chExt cx="4322439" cy="1121761"/>
          </a:xfrm>
        </p:grpSpPr>
        <p:pic>
          <p:nvPicPr>
            <p:cNvPr id="18" name="Picture 17">
              <a:extLst>
                <a:ext uri="{FF2B5EF4-FFF2-40B4-BE49-F238E27FC236}">
                  <a16:creationId xmlns:a16="http://schemas.microsoft.com/office/drawing/2014/main" id="{33757805-6D76-4763-8B71-8E6C733D7627}"/>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id="{78305EC9-7443-4A5D-A1F4-574EDEFBDFB4}"/>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mừng</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rỡ</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19E2EB45-ABBB-4528-8C83-32E6635C0A33}"/>
              </a:ext>
            </a:extLst>
          </p:cNvPr>
          <p:cNvGrpSpPr/>
          <p:nvPr/>
        </p:nvGrpSpPr>
        <p:grpSpPr>
          <a:xfrm>
            <a:off x="6373577" y="5427073"/>
            <a:ext cx="3781464" cy="1043680"/>
            <a:chOff x="6404693" y="4731628"/>
            <a:chExt cx="4328535" cy="1121761"/>
          </a:xfrm>
        </p:grpSpPr>
        <p:pic>
          <p:nvPicPr>
            <p:cNvPr id="25" name="Picture 24">
              <a:extLst>
                <a:ext uri="{FF2B5EF4-FFF2-40B4-BE49-F238E27FC236}">
                  <a16:creationId xmlns:a16="http://schemas.microsoft.com/office/drawing/2014/main" id="{DC87E51F-5D4F-4D80-B2EB-4DBE14359B76}"/>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26" name="TextBox 25">
              <a:extLst>
                <a:ext uri="{FF2B5EF4-FFF2-40B4-BE49-F238E27FC236}">
                  <a16:creationId xmlns:a16="http://schemas.microsoft.com/office/drawing/2014/main" id="{D78AFCCA-5563-489F-BFC9-D4D5E8DDC507}"/>
                </a:ext>
              </a:extLst>
            </p:cNvPr>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lấp</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lánh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Rectangle 26">
            <a:extLst>
              <a:ext uri="{FF2B5EF4-FFF2-40B4-BE49-F238E27FC236}">
                <a16:creationId xmlns:a16="http://schemas.microsoft.com/office/drawing/2014/main" id="{C1DB8F4C-603B-433D-BEB9-6C7C9153E574}"/>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8" name="Group 27">
            <a:extLst>
              <a:ext uri="{FF2B5EF4-FFF2-40B4-BE49-F238E27FC236}">
                <a16:creationId xmlns:a16="http://schemas.microsoft.com/office/drawing/2014/main" id="{B9EF91E7-2D42-477D-B580-AD8FF80CE89B}"/>
              </a:ext>
            </a:extLst>
          </p:cNvPr>
          <p:cNvGrpSpPr/>
          <p:nvPr/>
        </p:nvGrpSpPr>
        <p:grpSpPr>
          <a:xfrm>
            <a:off x="6265427" y="1843888"/>
            <a:ext cx="3781463" cy="1121761"/>
            <a:chOff x="6410789" y="819970"/>
            <a:chExt cx="4322439" cy="1121761"/>
          </a:xfrm>
        </p:grpSpPr>
        <p:pic>
          <p:nvPicPr>
            <p:cNvPr id="29" name="Picture 28">
              <a:extLst>
                <a:ext uri="{FF2B5EF4-FFF2-40B4-BE49-F238E27FC236}">
                  <a16:creationId xmlns:a16="http://schemas.microsoft.com/office/drawing/2014/main" id="{B6F3FD1A-9B18-416F-83D3-533143510078}"/>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0" name="TextBox 29">
              <a:extLst>
                <a:ext uri="{FF2B5EF4-FFF2-40B4-BE49-F238E27FC236}">
                  <a16:creationId xmlns:a16="http://schemas.microsoft.com/office/drawing/2014/main" id="{2E8F9BB0-DB2E-47C9-B57E-1A8E656FA179}"/>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cửa</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sổ</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20241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righ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p:tgtEl>
                                          <p:spTgt spid="24"/>
                                        </p:tgtEl>
                                        <p:attrNameLst>
                                          <p:attrName>ppt_x</p:attrName>
                                        </p:attrNameLst>
                                      </p:cBhvr>
                                      <p:tavLst>
                                        <p:tav tm="0">
                                          <p:val>
                                            <p:strVal val="#ppt_x-#ppt_w*1.125000"/>
                                          </p:val>
                                        </p:tav>
                                        <p:tav tm="100000">
                                          <p:val>
                                            <p:strVal val="#ppt_x"/>
                                          </p:val>
                                        </p:tav>
                                      </p:tavLst>
                                    </p:anim>
                                    <p:animEffect transition="in" filter="wipe(right)">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1260726" y="3977586"/>
              <a:ext cx="3101008" cy="14465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4472C4">
                      <a:lumMod val="50000"/>
                    </a:srgbClr>
                  </a:solidFill>
                  <a:effectLst/>
                  <a:uLnTx/>
                  <a:uFillTx/>
                  <a:latin typeface="UTM Cookies" panose="02040603050506020204" pitchFamily="18" charset="0"/>
                </a:rPr>
                <a:t>LUYỆN ĐỌC NHÓM NHỎ</a:t>
              </a:r>
            </a:p>
          </p:txBody>
        </p:sp>
      </p:grpSp>
      <p:pic>
        <p:nvPicPr>
          <p:cNvPr id="10" name="Picture 9">
            <a:extLst>
              <a:ext uri="{FF2B5EF4-FFF2-40B4-BE49-F238E27FC236}">
                <a16:creationId xmlns:a16="http://schemas.microsoft.com/office/drawing/2014/main"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pic>
        <p:nvPicPr>
          <p:cNvPr id="11" name="Picture 10">
            <a:extLst>
              <a:ext uri="{FF2B5EF4-FFF2-40B4-BE49-F238E27FC236}">
                <a16:creationId xmlns:a16="http://schemas.microsoft.com/office/drawing/2014/main" id="{3E50B1D6-9460-4169-AD17-2DA899EB65AE}"/>
              </a:ext>
            </a:extLst>
          </p:cNvPr>
          <p:cNvPicPr>
            <a:picLocks noChangeAspect="1"/>
          </p:cNvPicPr>
          <p:nvPr/>
        </p:nvPicPr>
        <p:blipFill>
          <a:blip r:embed="rId5"/>
          <a:stretch>
            <a:fillRect/>
          </a:stretch>
        </p:blipFill>
        <p:spPr>
          <a:xfrm>
            <a:off x="5006556" y="3808348"/>
            <a:ext cx="6194073" cy="2608157"/>
          </a:xfrm>
          <a:prstGeom prst="rect">
            <a:avLst/>
          </a:prstGeom>
        </p:spPr>
      </p:pic>
    </p:spTree>
    <p:extLst>
      <p:ext uri="{BB962C8B-B14F-4D97-AF65-F5344CB8AC3E}">
        <p14:creationId xmlns:p14="http://schemas.microsoft.com/office/powerpoint/2010/main" val="188896579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a:t>
              </a:r>
              <a:r>
                <a:rPr lang="en-US" sz="2400" b="1" dirty="0">
                  <a:solidFill>
                    <a:srgbClr val="FF0000"/>
                  </a:solidFill>
                  <a:latin typeface="Coiny" panose="02000903060500060000" pitchFamily="2" charset="0"/>
                </a:rPr>
                <a:t>TRƯỚC LỚP</a:t>
              </a:r>
              <a:endPar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
        <p:nvSpPr>
          <p:cNvPr id="4" name="TextBox 3">
            <a:extLst>
              <a:ext uri="{FF2B5EF4-FFF2-40B4-BE49-F238E27FC236}">
                <a16:creationId xmlns:a16="http://schemas.microsoft.com/office/drawing/2014/main" id="{48C9BB18-7BDF-40A0-A89E-EE4B8852DF42}"/>
              </a:ext>
            </a:extLst>
          </p:cNvPr>
          <p:cNvSpPr txBox="1"/>
          <p:nvPr/>
        </p:nvSpPr>
        <p:spPr>
          <a:xfrm>
            <a:off x="-931221" y="4559198"/>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Times New Roman" panose="02020603050405020304" pitchFamily="18" charset="0"/>
                <a:cs typeface="Times New Roman" panose="02020603050405020304" pitchFamily="18" charset="0"/>
                <a:sym typeface="Arial"/>
              </a:rPr>
              <a:t>GMAIL: tranthao121004@gmail.com</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UTM Cookies" panose="02040603050506020204" pitchFamily="18"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487680" y="2408348"/>
            <a:ext cx="5014513" cy="1584531"/>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tiết</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thể</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hiện</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niềm</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vui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gặp</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lại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nhau</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9"/>
            <a:ext cx="5518641" cy="1584530"/>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đã</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trải</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nghiệm</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trong</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487680" y="4474629"/>
            <a:ext cx="5014513"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Trải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nghiệm</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khác</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với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83064"/>
            <a:ext cx="5518641"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 Theo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a:solidFill>
                  <a:schemeClr val="accent6">
                    <a:lumMod val="75000"/>
                  </a:schemeClr>
                </a:solidFill>
                <a:latin typeface="UTM Cookies" panose="02040603050506020204" pitchFamily="18" charset="0"/>
              </a:rPr>
              <a:t>Khởi</a:t>
            </a:r>
            <a:r>
              <a:rPr lang="en-US" sz="7200" b="1" dirty="0">
                <a:solidFill>
                  <a:schemeClr val="accent6">
                    <a:lumMod val="75000"/>
                  </a:schemeClr>
                </a:solidFill>
                <a:latin typeface="UTM Cookies" panose="02040603050506020204" pitchFamily="18" charset="0"/>
              </a:rPr>
              <a:t> </a:t>
            </a:r>
            <a:r>
              <a:rPr lang="en-US" sz="7200" b="1" dirty="0" err="1">
                <a:solidFill>
                  <a:schemeClr val="accent6">
                    <a:lumMod val="75000"/>
                  </a:schemeClr>
                </a:solidFill>
                <a:latin typeface="UTM Cookies" panose="02040603050506020204" pitchFamily="18" charset="0"/>
              </a:rPr>
              <a:t>động</a:t>
            </a:r>
            <a:endParaRPr lang="en-US" sz="7200" b="1" dirty="0">
              <a:solidFill>
                <a:schemeClr val="accent6">
                  <a:lumMod val="75000"/>
                </a:schemeClr>
              </a:solidFill>
              <a:latin typeface="UTM Cookies" panose="020406030505060202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417740"/>
              <a:ext cx="5843238" cy="1661993"/>
            </a:xfrm>
            <a:prstGeom prst="rect">
              <a:avLst/>
            </a:prstGeom>
          </p:spPr>
          <p:txBody>
            <a:bodyPr wrap="square">
              <a:spAutoFit/>
            </a:bodyPr>
            <a:lstStyle/>
            <a:p>
              <a:pPr algn="ctr"/>
              <a:r>
                <a:rPr lang="vi-VN" sz="3400" b="1" dirty="0">
                  <a:latin typeface="Arial-Rounded" panose="020B0500000000000000" pitchFamily="34" charset="0"/>
                  <a:ea typeface="Arial-Rounded" panose="020B0500000000000000" pitchFamily="34" charset="0"/>
                  <a:cs typeface="Arial-Rounded" panose="020B0500000000000000" pitchFamily="34" charset="0"/>
                </a:rPr>
                <a:t>1.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40620" y="4124124"/>
            <a:ext cx="9589485" cy="1754326"/>
          </a:xfrm>
          <a:prstGeom prst="rect">
            <a:avLst/>
          </a:prstGeom>
        </p:spPr>
        <p:txBody>
          <a:bodyPr wrap="none">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Sơn giơ chiếc diều rất xinh ra vẫy Chi rối rít.</a:t>
            </a:r>
          </a:p>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mừng rỡ chạy ra.</a:t>
            </a:r>
          </a:p>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mùa hè, Sơn được về quê ở cùng ông bà.</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được theo ông bà đi trồng rau, câu cá.</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Chiều chiều, cậu đi thả diều cùng bạn</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87122" y="3946604"/>
            <a:ext cx="8158436" cy="1754326"/>
          </a:xfrm>
          <a:prstGeom prst="rect">
            <a:avLst/>
          </a:prstGeom>
        </p:spPr>
        <p:txBody>
          <a:bodyPr wrap="square">
            <a:spAutoFit/>
          </a:bodyPr>
          <a:lstStyle/>
          <a:p>
            <a:pPr marL="457200" lvl="0" indent="-457200" algn="just">
              <a:buFont typeface="Arial" panose="020B0604020202020204" pitchFamily="34" charset="0"/>
              <a:buChar char="•"/>
            </a:pP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335280" y="-771524"/>
            <a:ext cx="9193530" cy="9031604"/>
            <a:chOff x="929679" y="-1054475"/>
            <a:chExt cx="7949254"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3183324"/>
            </a:xfrm>
            <a:prstGeom prst="rect">
              <a:avLst/>
            </a:prstGeom>
          </p:spPr>
          <p:txBody>
            <a:bodyPr wrap="square">
              <a:spAutoFit/>
            </a:bodyPr>
            <a:lstStyle/>
            <a:p>
              <a:pPr algn="ct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 Theo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vẫn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nhớ</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kể</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nghe</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kiến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ctr"/>
              <a:endPar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dịp</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qua.</a:t>
            </a:r>
            <a:endParaRPr kumimoji="0" lang="en-US" sz="44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oiny" panose="02000903060500060000" pitchFamily="2" charset="0"/>
                </a:rPr>
                <a:t>Luyện</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đọc</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lại</a:t>
              </a:r>
              <a:endPar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130ABED-CEB4-4426-9B50-C45268AD651B}"/>
              </a:ext>
            </a:extLst>
          </p:cNvPr>
          <p:cNvPicPr>
            <a:picLocks noChangeAspect="1"/>
          </p:cNvPicPr>
          <p:nvPr/>
        </p:nvPicPr>
        <p:blipFill>
          <a:blip r:embed="rId4">
            <a:duotone>
              <a:schemeClr val="accent4">
                <a:shade val="45000"/>
                <a:satMod val="135000"/>
              </a:schemeClr>
              <a:prstClr val="white"/>
            </a:duotone>
          </a:blip>
          <a:stretch>
            <a:fillRect/>
          </a:stretch>
        </p:blipFill>
        <p:spPr>
          <a:xfrm>
            <a:off x="2204786" y="1278739"/>
            <a:ext cx="7273158" cy="3475021"/>
          </a:xfrm>
          <a:prstGeom prst="rect">
            <a:avLst/>
          </a:prstGeom>
        </p:spPr>
      </p:pic>
    </p:spTree>
    <p:extLst>
      <p:ext uri="{BB962C8B-B14F-4D97-AF65-F5344CB8AC3E}">
        <p14:creationId xmlns:p14="http://schemas.microsoft.com/office/powerpoint/2010/main" val="3265245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 học">
            <a:hlinkClick r:id="" action="ppaction://media"/>
            <a:extLst>
              <a:ext uri="{FF2B5EF4-FFF2-40B4-BE49-F238E27FC236}">
                <a16:creationId xmlns:a16="http://schemas.microsoft.com/office/drawing/2014/main" id="{5EB75845-460D-465C-BCC7-ED2F46E9E2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8664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sau</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kì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dài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sẽ</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Gợi ý:</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Kì nghỉ của em diễn ra những gì?</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Có những gì ấn tượng trong kì nghỉ đó?</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Em cảm thấy như thế nào sau kì nghỉ?</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0CDD90BA-6471-4AEC-B23F-83DBECA0D85F}"/>
              </a:ext>
            </a:extLst>
          </p:cNvPr>
          <p:cNvSpPr txBox="1"/>
          <p:nvPr/>
        </p:nvSpPr>
        <p:spPr>
          <a:xfrm>
            <a:off x="2323321" y="2581527"/>
            <a:ext cx="721256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FF00"/>
                </a:solidFill>
                <a:effectLst/>
                <a:uLnTx/>
                <a:uFillTx/>
                <a:latin typeface="Pattaya" panose="00000500000000000000" pitchFamily="2" charset="-34"/>
                <a:cs typeface="Pattaya" panose="00000500000000000000" pitchFamily="2" charset="-34"/>
              </a:rPr>
              <a:t>Bài</a:t>
            </a:r>
            <a:r>
              <a:rPr kumimoji="0" lang="en-US" sz="6600" b="0" i="0" u="none" strike="noStrike" kern="1200" cap="none" spc="0" normalizeH="0" baseline="0" noProof="0" dirty="0">
                <a:ln>
                  <a:noFill/>
                </a:ln>
                <a:solidFill>
                  <a:srgbClr val="FFFF00"/>
                </a:solidFill>
                <a:effectLst/>
                <a:uLnTx/>
                <a:uFillTx/>
                <a:latin typeface="Pattaya" panose="00000500000000000000" pitchFamily="2" charset="-34"/>
                <a:cs typeface="Pattaya" panose="00000500000000000000" pitchFamily="2" charset="-34"/>
              </a:rPr>
              <a:t> 1: </a:t>
            </a:r>
            <a:r>
              <a:rPr kumimoji="0" lang="en-US" sz="6600" b="0" i="0" u="none" strike="noStrike" kern="1200" cap="none" spc="0" normalizeH="0" baseline="0" noProof="0" dirty="0" err="1">
                <a:ln>
                  <a:noFill/>
                </a:ln>
                <a:solidFill>
                  <a:srgbClr val="FFFF00"/>
                </a:solidFill>
                <a:effectLst/>
                <a:uLnTx/>
                <a:uFillTx/>
                <a:latin typeface="Pattaya" panose="00000500000000000000" pitchFamily="2" charset="-34"/>
                <a:cs typeface="Pattaya" panose="00000500000000000000" pitchFamily="2" charset="-34"/>
              </a:rPr>
              <a:t>Ngày</a:t>
            </a:r>
            <a:r>
              <a:rPr kumimoji="0" lang="en-US" sz="6600" b="0" i="0" u="none" strike="noStrike" kern="1200" cap="none" spc="0" normalizeH="0" baseline="0" noProof="0" dirty="0">
                <a:ln>
                  <a:noFill/>
                </a:ln>
                <a:solidFill>
                  <a:srgbClr val="FFFF00"/>
                </a:solidFill>
                <a:effectLst/>
                <a:uLnTx/>
                <a:uFillTx/>
                <a:latin typeface="Pattaya" panose="00000500000000000000" pitchFamily="2" charset="-34"/>
                <a:cs typeface="Pattaya" panose="00000500000000000000" pitchFamily="2" charset="-34"/>
              </a:rPr>
              <a:t> </a:t>
            </a:r>
            <a:r>
              <a:rPr kumimoji="0" lang="en-US" sz="6600" b="0" i="0" u="none" strike="noStrike" kern="1200" cap="none" spc="0" normalizeH="0" baseline="0" noProof="0" dirty="0" err="1">
                <a:ln>
                  <a:noFill/>
                </a:ln>
                <a:solidFill>
                  <a:srgbClr val="FFFF00"/>
                </a:solidFill>
                <a:effectLst/>
                <a:uLnTx/>
                <a:uFillTx/>
                <a:latin typeface="Pattaya" panose="00000500000000000000" pitchFamily="2" charset="-34"/>
                <a:cs typeface="Pattaya" panose="00000500000000000000" pitchFamily="2" charset="-34"/>
              </a:rPr>
              <a:t>gặp</a:t>
            </a:r>
            <a:r>
              <a:rPr kumimoji="0" lang="en-US" sz="6600" b="0" i="0" u="none" strike="noStrike" kern="1200" cap="none" spc="0" normalizeH="0" baseline="0" noProof="0" dirty="0">
                <a:ln>
                  <a:noFill/>
                </a:ln>
                <a:solidFill>
                  <a:srgbClr val="FFFF00"/>
                </a:solidFill>
                <a:effectLst/>
                <a:uLnTx/>
                <a:uFillTx/>
                <a:latin typeface="Pattaya" panose="00000500000000000000" pitchFamily="2" charset="-34"/>
                <a:cs typeface="Pattaya" panose="00000500000000000000" pitchFamily="2" charset="-34"/>
              </a:rPr>
              <a:t> </a:t>
            </a:r>
            <a:r>
              <a:rPr kumimoji="0" lang="en-US" sz="6600" b="0" i="0" u="none" strike="noStrike" kern="1200" cap="none" spc="0" normalizeH="0" baseline="0" noProof="0" dirty="0" err="1">
                <a:ln>
                  <a:noFill/>
                </a:ln>
                <a:solidFill>
                  <a:srgbClr val="FFFF00"/>
                </a:solidFill>
                <a:effectLst/>
                <a:uLnTx/>
                <a:uFillTx/>
                <a:latin typeface="Pattaya" panose="00000500000000000000" pitchFamily="2" charset="-34"/>
                <a:cs typeface="Pattaya" panose="00000500000000000000" pitchFamily="2" charset="-34"/>
              </a:rPr>
              <a:t>lại</a:t>
            </a:r>
            <a:endParaRPr kumimoji="0" lang="en-US" sz="6600" b="0" i="0" u="none" strike="noStrike" kern="1200" cap="none" spc="0" normalizeH="0" baseline="0" noProof="0" dirty="0">
              <a:ln>
                <a:noFill/>
              </a:ln>
              <a:solidFill>
                <a:srgbClr val="FFFF00"/>
              </a:solidFill>
              <a:effectLst/>
              <a:uLnTx/>
              <a:uFillTx/>
              <a:latin typeface="Pattaya" panose="00000500000000000000" pitchFamily="2" charset="-34"/>
              <a:cs typeface="Pattaya" panose="00000500000000000000" pitchFamily="2" charset="-34"/>
            </a:endParaRPr>
          </a:p>
        </p:txBody>
      </p:sp>
      <p:sp>
        <p:nvSpPr>
          <p:cNvPr id="4" name="TextBox 3">
            <a:extLst>
              <a:ext uri="{FF2B5EF4-FFF2-40B4-BE49-F238E27FC236}">
                <a16:creationId xmlns:a16="http://schemas.microsoft.com/office/drawing/2014/main" id="{CF6B203D-A5CB-4F9F-AADA-780DC0B6D0BC}"/>
              </a:ext>
            </a:extLst>
          </p:cNvPr>
          <p:cNvSpPr txBox="1"/>
          <p:nvPr/>
        </p:nvSpPr>
        <p:spPr>
          <a:xfrm>
            <a:off x="4721290" y="1716833"/>
            <a:ext cx="29484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err="1">
                <a:ln>
                  <a:noFill/>
                </a:ln>
                <a:solidFill>
                  <a:prstClr val="white"/>
                </a:solidFill>
                <a:effectLst/>
                <a:uLnTx/>
                <a:uFillTx/>
                <a:latin typeface="Coiny" panose="02000903060500060000" pitchFamily="2" charset="0"/>
                <a:cs typeface="+mn-cs"/>
              </a:rPr>
              <a:t>Tiếng</a:t>
            </a:r>
            <a:r>
              <a:rPr kumimoji="0" lang="en-US" sz="4000" b="0" i="0" u="sng" strike="noStrike" kern="1200" cap="none" spc="0" normalizeH="0" baseline="0" noProof="0" dirty="0">
                <a:ln>
                  <a:noFill/>
                </a:ln>
                <a:solidFill>
                  <a:prstClr val="white"/>
                </a:solidFill>
                <a:effectLst/>
                <a:uLnTx/>
                <a:uFillTx/>
                <a:latin typeface="Coiny" panose="02000903060500060000" pitchFamily="2" charset="0"/>
                <a:cs typeface="+mn-cs"/>
              </a:rPr>
              <a:t> </a:t>
            </a:r>
            <a:r>
              <a:rPr kumimoji="0" lang="en-US" sz="4000" b="0" i="0" u="sng" strike="noStrike" kern="1200" cap="none" spc="0" normalizeH="0" baseline="0" noProof="0" dirty="0" err="1">
                <a:ln>
                  <a:noFill/>
                </a:ln>
                <a:solidFill>
                  <a:prstClr val="white"/>
                </a:solidFill>
                <a:effectLst/>
                <a:uLnTx/>
                <a:uFillTx/>
                <a:latin typeface="Coiny" panose="02000903060500060000" pitchFamily="2" charset="0"/>
                <a:cs typeface="+mn-cs"/>
              </a:rPr>
              <a:t>Việt</a:t>
            </a:r>
            <a:endParaRPr kumimoji="0" lang="en-US" sz="4000" b="0" i="0" u="sng" strike="noStrike" kern="1200" cap="none" spc="0" normalizeH="0" baseline="0" noProof="0" dirty="0">
              <a:ln>
                <a:noFill/>
              </a:ln>
              <a:solidFill>
                <a:prstClr val="white"/>
              </a:solidFill>
              <a:effectLst/>
              <a:uLnTx/>
              <a:uFillTx/>
              <a:latin typeface="Coiny" panose="02000903060500060000" pitchFamily="2" charset="0"/>
              <a:cs typeface="+mn-cs"/>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B9EAE9A-B4B5-4DDC-9F0C-44680EE79203}"/>
              </a:ext>
            </a:extLst>
          </p:cNvPr>
          <p:cNvGrpSpPr/>
          <p:nvPr/>
        </p:nvGrpSpPr>
        <p:grpSpPr>
          <a:xfrm>
            <a:off x="3130643" y="201459"/>
            <a:ext cx="5818792" cy="823718"/>
            <a:chOff x="3130643" y="201459"/>
            <a:chExt cx="5818792" cy="823718"/>
          </a:xfrm>
        </p:grpSpPr>
        <p:sp>
          <p:nvSpPr>
            <p:cNvPr id="10" name="Google Shape;1244;p45">
              <a:extLst>
                <a:ext uri="{FF2B5EF4-FFF2-40B4-BE49-F238E27FC236}">
                  <a16:creationId xmlns:a16="http://schemas.microsoft.com/office/drawing/2014/main" id="{4E80BE65-D746-428C-B6B7-65B5C6671A78}"/>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BACA34C1-E7F4-4B6B-87A5-AF1796979451}"/>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FF00"/>
                  </a:solidFill>
                  <a:latin typeface="Coiny" panose="02000903060500060000" pitchFamily="2" charset="0"/>
                </a:rPr>
                <a:t>LẮNG NGHE ĐỌC MẪU</a:t>
              </a:r>
            </a:p>
          </p:txBody>
        </p:sp>
      </p:grpSp>
      <p:sp>
        <p:nvSpPr>
          <p:cNvPr id="13" name="TextBox 28">
            <a:extLst>
              <a:ext uri="{FF2B5EF4-FFF2-40B4-BE49-F238E27FC236}">
                <a16:creationId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14" name="TextBox 28">
            <a:extLst>
              <a:ext uri="{FF2B5EF4-FFF2-40B4-BE49-F238E27FC236}">
                <a16:creationId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15" name="TextBox 28">
            <a:extLst>
              <a:ext uri="{FF2B5EF4-FFF2-40B4-BE49-F238E27FC236}">
                <a16:creationId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023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strVal val="#ppt_w*0.70"/>
                                          </p:val>
                                        </p:tav>
                                        <p:tav tm="100000">
                                          <p:val>
                                            <p:strVal val="#ppt_w"/>
                                          </p:val>
                                        </p:tav>
                                      </p:tavLst>
                                    </p:anim>
                                    <p:anim calcmode="lin" valueType="num">
                                      <p:cBhvr>
                                        <p:cTn id="13" dur="250" fill="hold"/>
                                        <p:tgtEl>
                                          <p:spTgt spid="6"/>
                                        </p:tgtEl>
                                        <p:attrNameLst>
                                          <p:attrName>ppt_h</p:attrName>
                                        </p:attrNameLst>
                                      </p:cBhvr>
                                      <p:tavLst>
                                        <p:tav tm="0">
                                          <p:val>
                                            <p:strVal val="#ppt_h"/>
                                          </p:val>
                                        </p:tav>
                                        <p:tav tm="100000">
                                          <p:val>
                                            <p:strVal val="#ppt_h"/>
                                          </p:val>
                                        </p:tav>
                                      </p:tavLst>
                                    </p:anim>
                                    <p:animEffect transition="in" filter="fade">
                                      <p:cBhvr>
                                        <p:cTn id="14" dur="250"/>
                                        <p:tgtEl>
                                          <p:spTgt spid="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fltVal val="0.5"/>
                                          </p:val>
                                        </p:tav>
                                        <p:tav tm="100000">
                                          <p:val>
                                            <p:strVal val="#ppt_x"/>
                                          </p:val>
                                        </p:tav>
                                      </p:tavLst>
                                    </p:anim>
                                    <p:anim calcmode="lin" valueType="num">
                                      <p:cBhvr>
                                        <p:cTn id="26" dur="500" fill="hold"/>
                                        <p:tgtEl>
                                          <p:spTgt spid="15"/>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fltVal val="0.5"/>
                                          </p:val>
                                        </p:tav>
                                        <p:tav tm="100000">
                                          <p:val>
                                            <p:strVal val="#ppt_x"/>
                                          </p:val>
                                        </p:tav>
                                      </p:tavLst>
                                    </p:anim>
                                    <p:anim calcmode="lin" valueType="num">
                                      <p:cBhvr>
                                        <p:cTn id="5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gặp</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Cho cậu này.</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Chi cười: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Ừ nhỉ.</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algn="r"/>
            <a:r>
              <a:rPr lang="vi-VN" sz="2000" b="1" dirty="0">
                <a:latin typeface="Arial-Rounded" panose="020B0500000000000000" pitchFamily="34" charset="0"/>
                <a:ea typeface="Arial-Rounded" panose="020B0500000000000000" pitchFamily="34" charset="0"/>
                <a:cs typeface="Arial-Rounded" panose="020B0500000000000000" pitchFamily="34" charset="0"/>
              </a:rPr>
              <a:t>(Minh Dương)</a:t>
            </a:r>
          </a:p>
          <a:p>
            <a:pPr algn="just"/>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
        <p:nvSpPr>
          <p:cNvPr id="8" name="Rounded Rectangle 15">
            <a:extLst>
              <a:ext uri="{FF2B5EF4-FFF2-40B4-BE49-F238E27FC236}">
                <a16:creationId xmlns:a16="http://schemas.microsoft.com/office/drawing/2014/main" id="{EAFDAE7C-371E-42B5-8570-35253C451E06}"/>
              </a:ext>
            </a:extLst>
          </p:cNvPr>
          <p:cNvSpPr/>
          <p:nvPr/>
        </p:nvSpPr>
        <p:spPr>
          <a:xfrm>
            <a:off x="114300" y="1298764"/>
            <a:ext cx="12020550" cy="190163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21">
            <a:extLst>
              <a:ext uri="{FF2B5EF4-FFF2-40B4-BE49-F238E27FC236}">
                <a16:creationId xmlns:a16="http://schemas.microsoft.com/office/drawing/2014/main" id="{3EA3B56C-2730-4DBF-9BCC-627FC17D9090}"/>
              </a:ext>
            </a:extLst>
          </p:cNvPr>
          <p:cNvSpPr/>
          <p:nvPr/>
        </p:nvSpPr>
        <p:spPr>
          <a:xfrm>
            <a:off x="114299" y="3200400"/>
            <a:ext cx="11963401" cy="209549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3" name="Rounded Rectangle 23">
            <a:extLst>
              <a:ext uri="{FF2B5EF4-FFF2-40B4-BE49-F238E27FC236}">
                <a16:creationId xmlns:a16="http://schemas.microsoft.com/office/drawing/2014/main" id="{66B7A250-AAD2-4ABF-9804-CADFCC5A2A0C}"/>
              </a:ext>
            </a:extLst>
          </p:cNvPr>
          <p:cNvSpPr/>
          <p:nvPr/>
        </p:nvSpPr>
        <p:spPr>
          <a:xfrm>
            <a:off x="0" y="5362995"/>
            <a:ext cx="12134850" cy="120925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2196</Words>
  <Application>Microsoft Office PowerPoint</Application>
  <PresentationFormat>Màn hình rộng</PresentationFormat>
  <Paragraphs>185</Paragraphs>
  <Slides>27</Slides>
  <Notes>25</Notes>
  <HiddenSlides>0</HiddenSlides>
  <MMClips>1</MMClips>
  <ScaleCrop>false</ScaleCrop>
  <HeadingPairs>
    <vt:vector size="6" baseType="variant">
      <vt:variant>
        <vt:lpstr>Phông được Dùng</vt:lpstr>
      </vt:variant>
      <vt:variant>
        <vt:i4>11</vt:i4>
      </vt:variant>
      <vt:variant>
        <vt:lpstr>Chủ đề</vt:lpstr>
      </vt:variant>
      <vt:variant>
        <vt:i4>3</vt:i4>
      </vt:variant>
      <vt:variant>
        <vt:lpstr>Tiêu đề Bản chiếu</vt:lpstr>
      </vt:variant>
      <vt:variant>
        <vt:i4>27</vt:i4>
      </vt:variant>
    </vt:vector>
  </HeadingPairs>
  <TitlesOfParts>
    <vt:vector size="41" baseType="lpstr">
      <vt:lpstr>等线</vt:lpstr>
      <vt:lpstr>Arial</vt:lpstr>
      <vt:lpstr>Arial-Rounded</vt:lpstr>
      <vt:lpstr>Calibri</vt:lpstr>
      <vt:lpstr>Coiny</vt:lpstr>
      <vt:lpstr>iCiel Cadena</vt:lpstr>
      <vt:lpstr>Pattaya</vt:lpstr>
      <vt:lpstr>Times New Roman</vt:lpstr>
      <vt:lpstr>UTM Cookies</vt:lpstr>
      <vt:lpstr>Wingdings</vt:lpstr>
      <vt:lpstr>华康方圆体W7</vt:lpstr>
      <vt:lpstr>千图网拥有20W+精美PPT模板 更多PPT模板下载至：www.58pic.com/office/ppt​​</vt:lpstr>
      <vt:lpstr>自定义设计方案</vt:lpstr>
      <vt:lpstr>1_自定义设计方案</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ĐẠI NHÂN</cp:lastModifiedBy>
  <cp:revision>51</cp:revision>
  <dcterms:created xsi:type="dcterms:W3CDTF">2022-04-20T14:22:21Z</dcterms:created>
  <dcterms:modified xsi:type="dcterms:W3CDTF">2024-01-12T12:29:05Z</dcterms:modified>
</cp:coreProperties>
</file>