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8" r:id="rId3"/>
    <p:sldId id="261" r:id="rId4"/>
    <p:sldId id="265" r:id="rId5"/>
    <p:sldId id="301" r:id="rId6"/>
    <p:sldId id="302" r:id="rId7"/>
    <p:sldId id="304" r:id="rId8"/>
    <p:sldId id="303" r:id="rId9"/>
    <p:sldId id="266" r:id="rId10"/>
    <p:sldId id="267" r:id="rId11"/>
    <p:sldId id="275" r:id="rId12"/>
    <p:sldId id="264" r:id="rId13"/>
    <p:sldId id="262" r:id="rId14"/>
    <p:sldId id="268" r:id="rId15"/>
    <p:sldId id="277" r:id="rId16"/>
    <p:sldId id="271" r:id="rId17"/>
    <p:sldId id="272" r:id="rId18"/>
    <p:sldId id="279" r:id="rId19"/>
    <p:sldId id="278" r:id="rId20"/>
    <p:sldId id="291" r:id="rId21"/>
    <p:sldId id="274" r:id="rId22"/>
    <p:sldId id="286" r:id="rId23"/>
    <p:sldId id="287" r:id="rId24"/>
    <p:sldId id="288" r:id="rId25"/>
    <p:sldId id="289" r:id="rId26"/>
    <p:sldId id="293" r:id="rId27"/>
    <p:sldId id="300" r:id="rId28"/>
    <p:sldId id="295" r:id="rId29"/>
    <p:sldId id="296" r:id="rId30"/>
    <p:sldId id="297" r:id="rId31"/>
    <p:sldId id="307" r:id="rId32"/>
    <p:sldId id="308" r:id="rId33"/>
    <p:sldId id="299" r:id="rId34"/>
    <p:sldId id="280" r:id="rId35"/>
    <p:sldId id="282" r:id="rId36"/>
    <p:sldId id="283" r:id="rId37"/>
    <p:sldId id="284" r:id="rId38"/>
    <p:sldId id="285" r:id="rId39"/>
    <p:sldId id="306" r:id="rId40"/>
    <p:sldId id="2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964904-B332-4A97-88B2-5DBEFAE5EB6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D2C6E5-76C7-4476-B7A0-58E54577C07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3426C9-F746-47DB-ACD1-D9C99125ECC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075E0E-A397-483B-99D3-97A43891B7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6FBADA-2FC2-46C4-BCF6-3A8A83FF74FA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166A59-33EF-4463-90D7-8029140D512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196DE6-0570-4696-8E6C-594016B286B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77648F-E536-4B59-8306-6519FAA405B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83332E-24A7-444C-B834-C58DA8A7307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1DC6CD-B442-417B-A18A-7600E81E104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A04D52-DC7B-44E1-AD02-560E43A4702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24032-DB89-4C6A-8A6E-6476F9676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A67BF-9DC8-4B20-9A12-B77C1AAB77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2282E6-7341-401F-B6C8-15F1F0DB864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slide" Target="slide4.xml"/><Relationship Id="rId9" Type="http://schemas.microsoft.com/office/2007/relationships/hdphoto" Target="../media/hdphoto1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99" y="1075927"/>
            <a:ext cx="4224526" cy="2069966"/>
          </a:xfrm>
          <a:prstGeom prst="rect">
            <a:avLst/>
          </a:prstGeom>
        </p:spPr>
      </p:pic>
      <p:sp>
        <p:nvSpPr>
          <p:cNvPr id="21" name="矩形 36"/>
          <p:cNvSpPr>
            <a:spLocks noChangeArrowheads="1"/>
          </p:cNvSpPr>
          <p:nvPr/>
        </p:nvSpPr>
        <p:spPr bwMode="auto">
          <a:xfrm>
            <a:off x="4277535" y="2484327"/>
            <a:ext cx="4750964" cy="7734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6780" tIns="48390" rIns="96780" bIns="48390">
            <a:spAutoFit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 sử lớp 5</a:t>
            </a:r>
            <a:endParaRPr lang="zh-CN" altLang="en-US" sz="4400" b="1" dirty="0">
              <a:solidFill>
                <a:srgbClr val="FF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357">
            <a:off x="2534073" y="2609951"/>
            <a:ext cx="3520357" cy="1799644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9" y="4964253"/>
            <a:ext cx="12202669" cy="1876584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47" y="5038048"/>
            <a:ext cx="884075" cy="1527983"/>
          </a:xfrm>
          <a:prstGeom prst="rect">
            <a:avLst/>
          </a:prstGeom>
        </p:spPr>
      </p:pic>
      <p:pic>
        <p:nvPicPr>
          <p:cNvPr id="25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53" y="840680"/>
            <a:ext cx="3044571" cy="6017320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55" y="5372602"/>
            <a:ext cx="655880" cy="1133584"/>
          </a:xfrm>
          <a:prstGeom prst="rect">
            <a:avLst/>
          </a:prstGeom>
        </p:spPr>
      </p:pic>
      <p:pic>
        <p:nvPicPr>
          <p:cNvPr id="28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67" y="4879277"/>
            <a:ext cx="884075" cy="1527983"/>
          </a:xfrm>
          <a:prstGeom prst="rect">
            <a:avLst/>
          </a:prstGeom>
        </p:spPr>
      </p:pic>
      <p:pic>
        <p:nvPicPr>
          <p:cNvPr id="29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50" y="5262383"/>
            <a:ext cx="655880" cy="1133584"/>
          </a:xfrm>
          <a:prstGeom prst="rect">
            <a:avLst/>
          </a:prstGeom>
        </p:spPr>
      </p:pic>
      <p:pic>
        <p:nvPicPr>
          <p:cNvPr id="30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50" y="5335753"/>
            <a:ext cx="655880" cy="113358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392" y="4819864"/>
            <a:ext cx="884075" cy="1527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14" y="42478"/>
            <a:ext cx="6058485" cy="6815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478"/>
            <a:ext cx="6006905" cy="68155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20" y="1502248"/>
            <a:ext cx="4132580" cy="3186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3813" y="147256"/>
            <a:ext cx="12271350" cy="6872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9259" y="2456913"/>
            <a:ext cx="11932610" cy="192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62" tIns="36631" rIns="73262" bIns="3663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QUYẾT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RA ĐI TÌM ĐƯỜNG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 NƯỚC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41" descr="未标题-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" y="5196032"/>
            <a:ext cx="12132872" cy="182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9086" y="1933694"/>
            <a:ext cx="2730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Quê hương và thời niên thiếu của Nguyễn Tất Thành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91450" y="722981"/>
            <a:ext cx="2625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Mục đích ra nước ngoài Nguyễn Tất Thành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1538" y="4775028"/>
            <a:ext cx="2625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Quá trình tìm đường cứu nước của Nguyễn Tất Thành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69" y="2533858"/>
            <a:ext cx="1622862" cy="21115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933700"/>
            <a:ext cx="11277600" cy="327660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58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</a:t>
            </a:r>
          </a:p>
          <a:p>
            <a:pPr eaLnBrk="1" hangingPunct="1">
              <a:defRPr/>
            </a:pPr>
            <a:r>
              <a:rPr lang="en-US" altLang="en-US" sz="58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TẤT THÀNH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ion by Dara Rodriguez | Dribbb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2873"/>
            <a:ext cx="3403084" cy="342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047501" y="1739127"/>
            <a:ext cx="633499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dirty="0"/>
              <a:t>     </a:t>
            </a:r>
            <a:r>
              <a:rPr lang="en-US" altLang="en-US" sz="3600" dirty="0" err="1"/>
              <a:t>Hãy</a:t>
            </a:r>
            <a:r>
              <a:rPr lang="en-US" altLang="en-US" sz="3600" dirty="0"/>
              <a:t> chia </a:t>
            </a:r>
            <a:r>
              <a:rPr lang="en-US" altLang="en-US" sz="3600" dirty="0" err="1"/>
              <a:t>sẻ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với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bạn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những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thông</a:t>
            </a:r>
            <a:r>
              <a:rPr lang="en-US" altLang="en-US" sz="3600" dirty="0"/>
              <a:t> tin </a:t>
            </a:r>
            <a:r>
              <a:rPr lang="en-US" altLang="en-US" sz="3600" dirty="0" err="1"/>
              <a:t>em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biết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về</a:t>
            </a:r>
            <a:r>
              <a:rPr lang="en-US" altLang="en-US" sz="3600" dirty="0"/>
              <a:t> </a:t>
            </a:r>
            <a:r>
              <a:rPr lang="en-US" altLang="en-US" sz="3600" dirty="0" err="1"/>
              <a:t>quê</a:t>
            </a:r>
            <a:r>
              <a:rPr lang="en-US" altLang="en-US" sz="3600" dirty="0"/>
              <a:t> </a:t>
            </a:r>
            <a:r>
              <a:rPr lang="en-US" altLang="en-US" sz="3600" dirty="0" err="1"/>
              <a:t>hương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gia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đình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và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thời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niên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thiếu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của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Nguyễn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Tất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Thành</a:t>
            </a:r>
            <a:r>
              <a:rPr lang="en-US" altLang="en-US" sz="3600" dirty="0"/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992837" cy="555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56" y="0"/>
            <a:ext cx="5945944" cy="55567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8828" y="5688449"/>
            <a:ext cx="522316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800" kern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Làng</a:t>
            </a:r>
            <a:r>
              <a:rPr lang="en-US" altLang="en-US" sz="2800" kern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Sen - Quê </a:t>
            </a:r>
            <a:r>
              <a:rPr lang="en-US" altLang="en-US" sz="2800" kern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nội</a:t>
            </a:r>
            <a:r>
              <a:rPr lang="en-US" altLang="en-US" sz="2800" kern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</a:p>
          <a:p>
            <a:pPr algn="ctr"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800" kern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của </a:t>
            </a:r>
            <a:r>
              <a:rPr lang="en-US" altLang="en-US" sz="28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Nguyễn</a:t>
            </a:r>
            <a:r>
              <a:rPr lang="en-US" altLang="en-US" sz="28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Tất</a:t>
            </a:r>
            <a:r>
              <a:rPr lang="en-US" altLang="en-US" sz="28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Thành</a:t>
            </a:r>
            <a:endParaRPr lang="en-US" altLang="en-US" sz="2800" kern="0" dirty="0">
              <a:solidFill>
                <a:srgbClr val="5C1D14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865034" y="5796170"/>
            <a:ext cx="50925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8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Hoàng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Trù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- </a:t>
            </a:r>
            <a:r>
              <a:rPr lang="en-US" altLang="en-US" sz="28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Quê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ngoại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Nguyễn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Tất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Thành</a:t>
            </a:r>
            <a:endParaRPr lang="en-US" altLang="en-US" sz="2800" kern="0" dirty="0">
              <a:solidFill>
                <a:srgbClr val="000000"/>
              </a:solidFill>
              <a:latin typeface="VNI-Times" pitchFamily="2" charset="0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8129" y="6068793"/>
            <a:ext cx="107477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dung những thành viên trong gia đình của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Tất Thành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126999"/>
            <a:ext cx="12073007" cy="56688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332" y="69962"/>
            <a:ext cx="1201589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và thời niên thiếu của Nguyễn Tất Thành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ction Button: Help 6">
            <a:hlinkClick r:id="" action="ppaction://noaction" highlightClick="1"/>
          </p:cNvPr>
          <p:cNvSpPr/>
          <p:nvPr/>
        </p:nvSpPr>
        <p:spPr>
          <a:xfrm>
            <a:off x="-232" y="1628839"/>
            <a:ext cx="423128" cy="441867"/>
          </a:xfrm>
          <a:prstGeom prst="actionButtonHelp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vi-VN" sz="2665"/>
          </a:p>
        </p:txBody>
      </p:sp>
      <p:pic>
        <p:nvPicPr>
          <p:cNvPr id="8" name="Picture 5" descr="hinh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" y="1628840"/>
            <a:ext cx="3815080" cy="414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892127" y="1131791"/>
            <a:ext cx="8200813" cy="469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73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Tên thật là Nguyễn Sinh Cung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73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Sinh ngày 19-5-1890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73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Quê: xã Kim Liên, huyện Nam Đàn, tỉnh Nghệ An.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73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Cha: Nguyễn Sinh </a:t>
            </a:r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</a:rPr>
              <a:t>Sắc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sz="373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Mẹ: Hoàng </a:t>
            </a:r>
            <a:r>
              <a:rPr lang="en-US" sz="3735" b="1">
                <a:solidFill>
                  <a:srgbClr val="FF0000"/>
                </a:solidFill>
                <a:latin typeface="Times New Roman" panose="02020603050405020304" pitchFamily="18" charset="0"/>
              </a:rPr>
              <a:t>Thị Loan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57200" y="2933700"/>
            <a:ext cx="11277600" cy="327660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58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RA NƯỚC NGOÀI </a:t>
            </a:r>
          </a:p>
          <a:p>
            <a:pPr eaLnBrk="1" hangingPunct="1">
              <a:defRPr/>
            </a:pPr>
            <a:r>
              <a:rPr lang="en-US" altLang="en-US" sz="5865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NGUYỄN TẤT THÀNH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" y="0"/>
            <a:ext cx="11919507" cy="6752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248" y="1376289"/>
            <a:ext cx="11032800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7200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49" y="345440"/>
            <a:ext cx="11937003" cy="229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649" y="2303725"/>
            <a:ext cx="11825351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 Tất Thành được sinh ra trong một gia đình như thế nào?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66649" y="4120356"/>
            <a:ext cx="1391813" cy="464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5748" y="3460652"/>
            <a:ext cx="9973994" cy="169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 Tất Thành được sinh ra trong một gia đình yêu nước và quê hương có truyền thống yêu nước.</a:t>
            </a:r>
            <a:endParaRPr lang="en-US" sz="28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9" y="0"/>
            <a:ext cx="11937003" cy="229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006" y="2461846"/>
            <a:ext cx="106061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Nêu suy nghĩ của Nguyễn Tất Thành về hoàn cảnh đất nước lúc đó?</a:t>
            </a:r>
          </a:p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3006" y="4310202"/>
            <a:ext cx="10226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Phong trào đấu tranh của các bậc tiền bối lúc bấy giờ  thế nào?</a:t>
            </a:r>
          </a:p>
          <a:p>
            <a:pPr>
              <a:lnSpc>
                <a:spcPct val="150000"/>
              </a:lnSpc>
            </a:pP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9330" y="2912017"/>
            <a:ext cx="173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 1 và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90740" y="4864199"/>
            <a:ext cx="130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 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4886" y="1674055"/>
            <a:ext cx="4417256" cy="3080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8342142" y="0"/>
            <a:ext cx="3849858" cy="16740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42142" y="4754880"/>
            <a:ext cx="3849858" cy="21031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0" y="0"/>
            <a:ext cx="3924886" cy="16740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4754880"/>
            <a:ext cx="3924886" cy="21031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45723" y="886265"/>
            <a:ext cx="173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45723" y="5008099"/>
            <a:ext cx="173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42142" y="2691247"/>
            <a:ext cx="780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9636" y="2737527"/>
            <a:ext cx="67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3612" y="283030"/>
            <a:ext cx="385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kiến cá nhân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11016" y="2768304"/>
            <a:ext cx="385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kiến cá nhân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3612" y="5685804"/>
            <a:ext cx="385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kiến cá nhân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01090" y="2691247"/>
            <a:ext cx="289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kiến cá nhân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01" y="116428"/>
            <a:ext cx="11943099" cy="229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901" y="2408723"/>
            <a:ext cx="11943099" cy="61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 nhân do đâu Nguyễn Tất Thành ra đi tìm đường cứu nước?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65760" y="3601329"/>
            <a:ext cx="1026942" cy="80186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93895" y="4403188"/>
            <a:ext cx="1350499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3895" y="4403188"/>
            <a:ext cx="998807" cy="8862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97612" y="3319975"/>
            <a:ext cx="853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đình yêu nước và quê hương có truyền thống yêu nước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0905" y="4191006"/>
            <a:ext cx="853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 Tất Thành sớm có lòng yêu nước, thương dân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97612" y="5104786"/>
            <a:ext cx="828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 đó phong trào yêu nước của các vị tiền bối đều bị thất bại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0" y="1159411"/>
            <a:ext cx="2083191" cy="2083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015" y="3432517"/>
            <a:ext cx="11873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Nguyễn Tất Thành lại muốn tìm con đường cứu nước mới?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0936" y="1411435"/>
            <a:ext cx="8569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657" rIns="91314" bIns="45657"/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000" kern="0">
                <a:solidFill>
                  <a:srgbClr val="3333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/>
              <a:buNone/>
            </a:pPr>
            <a:endParaRPr lang="en-US" altLang="en-US" sz="2000" kern="0">
              <a:solidFill>
                <a:srgbClr val="0D0D0D"/>
              </a:solidFill>
              <a:latin typeface="VNI-Times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314736" y="420835"/>
            <a:ext cx="4346986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-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Sớm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thấu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hiểu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tình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cảnh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đất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nỗi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thống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khổ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nhân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mất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4736" y="4784740"/>
            <a:ext cx="42009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-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Yêu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thương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ý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chí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đánh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đuổi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giặc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Pháp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90935" y="2303077"/>
            <a:ext cx="4270787" cy="223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-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Khâm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phục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lòng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yêu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nhưng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không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tán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thành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con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đường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cứu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của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các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nhà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yêu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tiền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bối</a:t>
            </a:r>
            <a:r>
              <a:rPr lang="en-US" altLang="en-US" sz="2400" b="1" kern="0" dirty="0">
                <a:solidFill>
                  <a:srgbClr val="5C1D14">
                    <a:lumMod val="75000"/>
                  </a:srgbClr>
                </a:solidFill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6" name="AutoShape 17"/>
          <p:cNvSpPr/>
          <p:nvPr/>
        </p:nvSpPr>
        <p:spPr bwMode="auto">
          <a:xfrm>
            <a:off x="5469656" y="820476"/>
            <a:ext cx="609600" cy="5205046"/>
          </a:xfrm>
          <a:prstGeom prst="rightBrace">
            <a:avLst>
              <a:gd name="adj1" fmla="val 69792"/>
              <a:gd name="adj2" fmla="val 50000"/>
            </a:avLst>
          </a:prstGeom>
          <a:noFill/>
          <a:ln w="28575">
            <a:solidFill>
              <a:srgbClr val="5C1D14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6620523" y="2065204"/>
            <a:ext cx="5182889" cy="2645173"/>
          </a:xfrm>
          <a:prstGeom prst="rightArrow">
            <a:avLst>
              <a:gd name="adj1" fmla="val 50000"/>
              <a:gd name="adj2" fmla="val 85978"/>
            </a:avLst>
          </a:prstGeom>
          <a:solidFill>
            <a:srgbClr val="FFFFFF"/>
          </a:solidFill>
          <a:ln w="28575">
            <a:solidFill>
              <a:srgbClr val="5C1D14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6791467" y="3011635"/>
            <a:ext cx="43375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Ra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tìm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đường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có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thể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cứu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cứu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altLang="en-US" sz="2400" b="1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8600" y="1265238"/>
            <a:ext cx="8458200" cy="519112"/>
          </a:xfrm>
          <a:prstGeom prst="rect">
            <a:avLst/>
          </a:prstGeom>
          <a:solidFill>
            <a:srgbClr val="FFFFFF"/>
          </a:solidFill>
          <a:ln w="38100" cmpd="dbl">
            <a:noFill/>
            <a:miter lim="800000"/>
          </a:ln>
          <a:effectLst/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800" b="0" i="1" u="none" strike="noStrike" kern="0" cap="none" spc="0" normalizeH="0" baseline="0" noProof="0">
              <a:ln>
                <a:noFill/>
              </a:ln>
              <a:solidFill>
                <a:srgbClr val="99FF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-38100" y="7620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* Đóng cảnh Nguyễn Tất Thành và T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Lê.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" y="1714500"/>
            <a:ext cx="7517674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Một bạn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óng vai Nguyễn Tất Thành.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Một bạn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óng vai T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Lê.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Một bạn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óng vai người dẫn chuyện.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2004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FF660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-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Nêu những khó kh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ă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 của Nguyễn Tất Thành khi dự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ịnh ra n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ớc ngoài.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5105400"/>
            <a:ext cx="8915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Wingdings 2" panose="05020102010507070707" pitchFamily="18" charset="2"/>
              </a:rPr>
              <a:t>  </a:t>
            </a: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Tại sao Nguyễn Tất Thành quyết chí ra </a:t>
            </a:r>
            <a:r>
              <a:rPr kumimoji="0" lang="vi-V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đ</a:t>
            </a: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i tìm </a:t>
            </a:r>
            <a:r>
              <a:rPr kumimoji="0" lang="vi-V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đư</a:t>
            </a: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ờng cứu n</a:t>
            </a:r>
            <a:r>
              <a:rPr kumimoji="0" lang="vi-V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ớc? </a:t>
            </a:r>
            <a:endParaRPr kumimoji="0" lang="en-US" altLang="en-US" sz="28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0" y="4183063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Người đã định hướng giải quyết những khó khăn đó ra sao? 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91440"/>
            <a:ext cx="1181535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Ý CHÍ QUYẾT TÂM RA ĐI TÌM ĐƯỜNG CỨU NƯỚC CỦA NGUYỄN TẤT THÀNH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306532" y="83126"/>
            <a:ext cx="5317055" cy="1554946"/>
          </a:xfrm>
          <a:prstGeom prst="downArrowCallout">
            <a:avLst/>
          </a:prstGeom>
          <a:solidFill>
            <a:srgbClr val="FFFF01"/>
          </a:solidFill>
          <a:ln w="25400" cap="flat" cmpd="sng" algn="ctr">
            <a:solidFill>
              <a:srgbClr val="FFFF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khó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khăn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dự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định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ngoài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6874945" y="83126"/>
            <a:ext cx="5317055" cy="1554946"/>
          </a:xfrm>
          <a:prstGeom prst="downArrowCallout">
            <a:avLst/>
          </a:prstGeom>
          <a:solidFill>
            <a:srgbClr val="FFFF01"/>
          </a:solidFill>
          <a:ln w="25400" cap="flat" cmpd="sng" algn="ctr">
            <a:solidFill>
              <a:srgbClr val="FFFF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Định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hướng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giải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quyết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khó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khăn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đó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6532" y="2171631"/>
            <a:ext cx="5214803" cy="990898"/>
          </a:xfrm>
          <a:prstGeom prst="roundRect">
            <a:avLst/>
          </a:prstGeom>
          <a:solidFill>
            <a:srgbClr val="2EF80C"/>
          </a:solidFill>
          <a:ln w="25400" cap="flat" cmpd="sng" algn="ctr">
            <a:solidFill>
              <a:srgbClr val="2EF80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mạo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hiểm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nhất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ốm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74945" y="2171630"/>
            <a:ext cx="5214803" cy="990898"/>
          </a:xfrm>
          <a:prstGeom prst="roundRect">
            <a:avLst/>
          </a:prstGeom>
          <a:solidFill>
            <a:srgbClr val="2EF80C"/>
          </a:solidFill>
          <a:ln w="25400" cap="flat" cmpd="sng" algn="ctr">
            <a:solidFill>
              <a:srgbClr val="2EF80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Rủ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Lê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cùng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6532" y="3858699"/>
            <a:ext cx="5214803" cy="990898"/>
          </a:xfrm>
          <a:prstGeom prst="roundRect">
            <a:avLst/>
          </a:prstGeom>
          <a:solidFill>
            <a:srgbClr val="15DAEF"/>
          </a:solidFill>
          <a:ln w="25400" cap="flat" cmpd="sng" algn="ctr">
            <a:solidFill>
              <a:srgbClr val="15DAE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Không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tiền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74945" y="3838371"/>
            <a:ext cx="5214803" cy="990898"/>
          </a:xfrm>
          <a:prstGeom prst="roundRect">
            <a:avLst/>
          </a:prstGeom>
          <a:solidFill>
            <a:srgbClr val="15DAEF"/>
          </a:solidFill>
          <a:ln w="25400" cap="flat" cmpd="sng" algn="ctr">
            <a:solidFill>
              <a:srgbClr val="15DAE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Làm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bất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việc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gì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sống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 flipV="1">
            <a:off x="5521335" y="2667079"/>
            <a:ext cx="1353610" cy="1"/>
          </a:xfrm>
          <a:prstGeom prst="straightConnector1">
            <a:avLst/>
          </a:prstGeom>
          <a:noFill/>
          <a:ln w="25400" cap="flat" cmpd="sng" algn="ctr">
            <a:solidFill>
              <a:srgbClr val="5C1D14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V="1">
            <a:off x="5521337" y="4356687"/>
            <a:ext cx="1353610" cy="1"/>
          </a:xfrm>
          <a:prstGeom prst="straightConnector1">
            <a:avLst/>
          </a:prstGeom>
          <a:noFill/>
          <a:ln w="25400" cap="flat" cmpd="sng" algn="ctr">
            <a:solidFill>
              <a:srgbClr val="5C1D14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Rectangle 9"/>
          <p:cNvSpPr/>
          <p:nvPr/>
        </p:nvSpPr>
        <p:spPr>
          <a:xfrm>
            <a:off x="459906" y="5367912"/>
            <a:ext cx="113498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Những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điều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đó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cho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thấy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Người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có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ý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chí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và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quyết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tâm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cao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đi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tìm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ra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con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đường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cứu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nước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và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giải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phóng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dân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tộc</a:t>
            </a:r>
            <a:r>
              <a:rPr lang="en-US" altLang="en-US" sz="2800" kern="0" dirty="0">
                <a:solidFill>
                  <a:srgbClr val="0000CC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.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Người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có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được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quyết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tâm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đó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vì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Người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có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lòng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yêu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nước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,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yêu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đồng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bào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sâu</a:t>
            </a:r>
            <a:r>
              <a:rPr lang="en-US" altLang="en-US" sz="2800" kern="0" dirty="0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800" kern="0" dirty="0" err="1">
                <a:solidFill>
                  <a:srgbClr val="FF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sắc</a:t>
            </a:r>
            <a:r>
              <a:rPr lang="en-US" altLang="en-US" sz="28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Wingdings 2" panose="05020102010507070707" pitchFamily="18" charset="2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8133" y="511289"/>
            <a:ext cx="9048674" cy="1964807"/>
          </a:xfrm>
          <a:prstGeom prst="roundRect">
            <a:avLst/>
          </a:prstGeom>
          <a:solidFill>
            <a:srgbClr val="C9403B"/>
          </a:solidFill>
          <a:ln w="25400" cap="flat" cmpd="sng" algn="ctr">
            <a:solidFill>
              <a:srgbClr val="C940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1775984" y="642994"/>
            <a:ext cx="88729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32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Nguyễn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Tất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Thành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ra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tìm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đường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cứu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từ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đâu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?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Trên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tàu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nào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?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ngày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tháng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năm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nào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?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Với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tên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gọi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là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200" b="1" kern="0" dirty="0" err="1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gì</a:t>
            </a:r>
            <a:r>
              <a:rPr lang="en-US" altLang="en-US" sz="3200" b="1" kern="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95018" y="3518872"/>
            <a:ext cx="1060298" cy="609242"/>
          </a:xfrm>
          <a:prstGeom prst="rightArrow">
            <a:avLst/>
          </a:prstGeom>
          <a:solidFill>
            <a:srgbClr val="C9403B"/>
          </a:solidFill>
          <a:ln w="25400" cap="flat" cmpd="sng" algn="ctr">
            <a:solidFill>
              <a:srgbClr val="C940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24579" y="3518872"/>
            <a:ext cx="93122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Ngày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5-6-1911,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Nguyễn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Tất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Thành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với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tên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gọi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Văn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Ba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đã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ra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đi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tìm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con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đường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cứu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tại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bến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cảng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Nhà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Rồng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(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Sài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Gòn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),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trên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tàu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Đô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đốc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La-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tu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-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sơ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Tờ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-</a:t>
            </a:r>
            <a:r>
              <a:rPr lang="en-US" altLang="en-US" sz="3600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rê</a:t>
            </a:r>
            <a:r>
              <a:rPr lang="en-US" altLang="en-US" sz="36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-vin.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bldLvl="0" autoUpdateAnimBg="0"/>
      <p:bldP spid="5" grpId="1" bldLvl="0" autoUpdateAnimBg="0"/>
      <p:bldP spid="5" grpId="2" bldLvl="0" autoUpdateAnimBg="0"/>
      <p:bldP spid="5" grpId="3" bldLvl="0" autoUpdateAnimBg="0"/>
      <p:bldP spid="5" grpId="4" bldLvl="0" autoUpdateAnimBg="0"/>
      <p:bldP spid="5" grpId="5" bldLvl="0" autoUpdateAnimBg="0"/>
      <p:bldP spid="5" grpId="6" bldLvl="0" autoUpdateAnimBg="0"/>
      <p:bldP spid="5" grpId="7" bldLvl="0" autoUpdateAnimBg="0"/>
      <p:bldP spid="5" grpId="8" bldLvl="0" autoUpdateAnimBg="0"/>
      <p:bldP spid="5" grpId="9" bldLvl="0" autoUpdateAnimBg="0"/>
      <p:bldP spid="5" grpId="10" bldLvl="0" autoUpdateAnimBg="0"/>
      <p:bldP spid="5" grpId="11" bldLvl="0" autoUpdateAnimBg="0"/>
      <p:bldP spid="5" grpId="1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UYỄN TẤT THÀNH LÀM PHỤ BẾP TRÊN TÀU ĐÔ ĐỐC NGƯỜI PH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26" y="-1"/>
            <a:ext cx="4060874" cy="334811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TÀU ĐÔ ĐỐC NGƯỜI PHÁP NƠI NGUYỄN TẤT THÀNH LÀM PHỤ BẾP ĐỂ RA NƯỚC NGOÀI TÌM ĐƯỜNG CỨU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43" y="0"/>
            <a:ext cx="3488788" cy="334811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8525022" y="3620975"/>
            <a:ext cx="3399205" cy="162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1800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Nguyễn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Tất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Thành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(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Văn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Ba)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làm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phụ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bếp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trên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tàu</a:t>
            </a:r>
            <a:endParaRPr lang="en-US" altLang="en-US" sz="2000" b="1" kern="0" dirty="0">
              <a:solidFill>
                <a:srgbClr val="5C1D14"/>
              </a:solidFill>
              <a:cs typeface="Arial" panose="020B0604020202020204"/>
              <a:sym typeface="Wingdings 2" panose="05020102010507070707" pitchFamily="18" charset="2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endParaRPr lang="en-US" altLang="en-US" sz="2200" kern="0" dirty="0">
              <a:solidFill>
                <a:srgbClr val="5C1D14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139838" y="3628669"/>
            <a:ext cx="41576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Tàu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Đô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đốc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 La-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tu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-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sơ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 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Tờ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-</a:t>
            </a:r>
            <a:r>
              <a:rPr lang="en-US" altLang="en-US" sz="2000" b="1" kern="0" dirty="0" err="1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rê</a:t>
            </a:r>
            <a:r>
              <a:rPr lang="en-US" altLang="en-US" sz="2000" b="1" kern="0" dirty="0">
                <a:solidFill>
                  <a:srgbClr val="5C1D14"/>
                </a:solidFill>
                <a:cs typeface="Arial" panose="020B0604020202020204"/>
                <a:sym typeface="Wingdings 2" panose="05020102010507070707" pitchFamily="18" charset="2"/>
              </a:rPr>
              <a:t>-vin</a:t>
            </a: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US" altLang="en-US" sz="2200" kern="0" dirty="0">
              <a:solidFill>
                <a:srgbClr val="5C1D14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69"/>
            <a:ext cx="4032738" cy="611944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593766" y="4786667"/>
            <a:ext cx="611055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Tại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đây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bến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cảng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Nhà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Rồng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–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nơi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Nguyễn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Tất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Thành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đã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ra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đi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tìm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đường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cứu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kern="0" dirty="0" err="1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ngày</a:t>
            </a:r>
            <a:r>
              <a:rPr lang="en-US" altLang="en-US" kern="0" dirty="0">
                <a:solidFill>
                  <a:srgbClr val="5C1D14"/>
                </a:solidFill>
                <a:cs typeface="Arial" panose="020B0604020202020204"/>
                <a:sym typeface="Arial" panose="020B0604020202020204"/>
              </a:rPr>
              <a:t> 5 – 6 1911.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063796" y="5031104"/>
            <a:ext cx="127900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287" tIns="44143" rIns="88287" bIns="44143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300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Sài</a:t>
            </a:r>
            <a:r>
              <a:rPr lang="en-US" altLang="en-US" sz="2300" kern="0" dirty="0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300" kern="0" dirty="0" err="1">
                <a:solidFill>
                  <a:srgbClr val="FF0000"/>
                </a:solidFill>
                <a:cs typeface="Arial" panose="020B0604020202020204"/>
                <a:sym typeface="Arial" panose="020B0604020202020204"/>
              </a:rPr>
              <a:t>Gòn</a:t>
            </a:r>
            <a:endParaRPr lang="en-US" altLang="en-US" sz="2300" kern="0" dirty="0">
              <a:solidFill>
                <a:srgbClr val="FF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Line 21"/>
          <p:cNvSpPr>
            <a:spLocks noChangeShapeType="1"/>
          </p:cNvSpPr>
          <p:nvPr/>
        </p:nvSpPr>
        <p:spPr bwMode="auto">
          <a:xfrm flipH="1">
            <a:off x="2370395" y="5446361"/>
            <a:ext cx="3003463" cy="769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vi-VN"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807" y="3064307"/>
            <a:ext cx="3111075" cy="2333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391" y="2013069"/>
            <a:ext cx="1826400" cy="182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341" y="3762559"/>
            <a:ext cx="2234850" cy="2011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250" y="3257367"/>
            <a:ext cx="3021750" cy="302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250" y="2434935"/>
            <a:ext cx="859500" cy="1010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435" y="27537"/>
            <a:ext cx="2445512" cy="1834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3338" y="-1026942"/>
            <a:ext cx="2567100" cy="3099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958" y="-475086"/>
            <a:ext cx="2271750" cy="22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18" y="-89986"/>
            <a:ext cx="2121600" cy="2121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25" y="1763527"/>
            <a:ext cx="4596169" cy="184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799" y="182563"/>
            <a:ext cx="11425647" cy="808037"/>
          </a:xfrm>
          <a:prstGeom prst="rect">
            <a:avLst/>
          </a:prstGeom>
          <a:solidFill>
            <a:schemeClr val="bg1">
              <a:alpha val="3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>
                <a:solidFill>
                  <a:srgbClr val="FF3300"/>
                </a:solidFill>
                <a:latin typeface="VNI-Times" pitchFamily="2" charset="0"/>
              </a:rPr>
              <a:t>QUYEÁT CHÍ RA ÑI TÌM ÑÖÔØNG CÖÙU NÖÔÙC.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02351" y="1828801"/>
            <a:ext cx="8830491" cy="10763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miter lim="800000"/>
          </a:ln>
          <a:effectLst/>
          <a:scene3d>
            <a:camera prst="legacyObliqueTopRight"/>
            <a:lightRig rig="legacyFlat2" dir="t"/>
          </a:scene3d>
          <a:sp3d extrusionH="430200" prstMaterial="legacyMetal">
            <a:bevelT w="13500" h="13500" prst="angle"/>
            <a:bevelB w="13500" h="13500" prst="angle"/>
            <a:extrusionClr>
              <a:schemeClr val="accent1"/>
            </a:extrusionClr>
            <a:contourClr>
              <a:schemeClr val="bg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205175" dir="14891915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eaLnBrk="0" hangingPunct="0"/>
            <a:r>
              <a:rPr lang="en-US" altLang="en-US" sz="3200" b="1">
                <a:latin typeface="VNI-Times" pitchFamily="2" charset="0"/>
              </a:rPr>
              <a:t>Thoâng qua baøi hoïc em hieåu Baùc Hoà laø ngöôøi nhö theá naøo ?</a:t>
            </a:r>
          </a:p>
        </p:txBody>
      </p:sp>
      <p:grpSp>
        <p:nvGrpSpPr>
          <p:cNvPr id="4" name="Group 4"/>
          <p:cNvGrpSpPr/>
          <p:nvPr/>
        </p:nvGrpSpPr>
        <p:grpSpPr bwMode="auto">
          <a:xfrm>
            <a:off x="755786" y="3557588"/>
            <a:ext cx="10523623" cy="1524000"/>
            <a:chOff x="431" y="2241"/>
            <a:chExt cx="5040" cy="96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431" y="2241"/>
              <a:ext cx="5040" cy="960"/>
            </a:xfrm>
            <a:prstGeom prst="flowChartPredefinedProcess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57150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127" y="2358"/>
              <a:ext cx="3648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3200" b="1">
                  <a:solidFill>
                    <a:srgbClr val="FF0000"/>
                  </a:solidFill>
                  <a:latin typeface="VNI-Times" pitchFamily="2" charset="0"/>
                </a:rPr>
                <a:t>Baùc laø ngöôøi suy nghó vaø haønh ñoäng vì ñaát nöôùc vì nhaân daân.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4800" y="182563"/>
            <a:ext cx="11517086" cy="808037"/>
          </a:xfrm>
          <a:prstGeom prst="rect">
            <a:avLst/>
          </a:prstGeom>
          <a:solidFill>
            <a:srgbClr val="FFFFFF">
              <a:alpha val="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VNI-Times" pitchFamily="2" charset="0"/>
                <a:ea typeface="+mj-ea"/>
                <a:cs typeface="+mj-cs"/>
              </a:rPr>
              <a:t>QUYEÁT CHÍ RA ÑI TÌM ÑÖÔØNG CÖÙU NÖÔÙC.</a:t>
            </a:r>
          </a:p>
        </p:txBody>
      </p:sp>
      <p:grpSp>
        <p:nvGrpSpPr>
          <p:cNvPr id="3" name="Group 3"/>
          <p:cNvGrpSpPr/>
          <p:nvPr/>
        </p:nvGrpSpPr>
        <p:grpSpPr bwMode="auto">
          <a:xfrm>
            <a:off x="2103121" y="1220287"/>
            <a:ext cx="7733210" cy="3431177"/>
            <a:chOff x="288" y="2256"/>
            <a:chExt cx="5040" cy="960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288" y="2256"/>
              <a:ext cx="5040" cy="960"/>
            </a:xfrm>
            <a:prstGeom prst="flowChartPredefinedProcess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808080"/>
                </a:gs>
              </a:gsLst>
              <a:lin ang="5400000" scaled="1"/>
            </a:gradFill>
            <a:ln w="57150">
              <a:solidFill>
                <a:srgbClr val="000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960" y="2385"/>
              <a:ext cx="3648" cy="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just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VNI-Times" pitchFamily="2" charset="0"/>
                </a:rPr>
                <a:t>Neáu khoâng coù Baùc Hoà ra ñi tìm ñöôøng cöùu nöôùc thì nöôùc ta seõ nhö theá naøo ?</a:t>
              </a:r>
            </a:p>
          </p:txBody>
        </p:sp>
      </p:grp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19200" y="5029200"/>
            <a:ext cx="9818914" cy="1323439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Ñaát nöôùc khoâng ñöôïc ñoäc laäp,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</a:rPr>
              <a:t>nhaân daân vaãn chòu caûnh soáng noâ leä.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3403210" y="1628374"/>
            <a:ext cx="7865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b="1" kern="0" dirty="0" err="1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Quyết</a:t>
            </a:r>
            <a:r>
              <a:rPr lang="en-US" altLang="en-US" b="1" kern="0" dirty="0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chí</a:t>
            </a:r>
            <a:r>
              <a:rPr lang="en-US" altLang="en-US" b="1" kern="0" dirty="0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ra</a:t>
            </a:r>
            <a:r>
              <a:rPr lang="en-US" altLang="en-US" b="1" kern="0" dirty="0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đi</a:t>
            </a:r>
            <a:r>
              <a:rPr lang="en-US" altLang="en-US" b="1" kern="0" dirty="0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tìm</a:t>
            </a:r>
            <a:r>
              <a:rPr lang="en-US" altLang="en-US" b="1" kern="0" dirty="0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đường</a:t>
            </a:r>
            <a:r>
              <a:rPr lang="en-US" altLang="en-US" b="1" kern="0" dirty="0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cứu</a:t>
            </a:r>
            <a:r>
              <a:rPr lang="en-US" altLang="en-US" b="1" kern="0" dirty="0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cs typeface="Arial" panose="020B0604020202020204"/>
                <a:sym typeface="Arial" panose="020B0604020202020204"/>
              </a:rPr>
              <a:t>nước</a:t>
            </a:r>
            <a:endParaRPr lang="en-US" altLang="en-US" b="1" kern="0" dirty="0">
              <a:solidFill>
                <a:srgbClr val="FF33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776068" y="3765368"/>
            <a:ext cx="10492154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3600" u="sng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Bài</a:t>
            </a:r>
            <a:r>
              <a:rPr lang="en-US" altLang="en-US" sz="3600" u="sng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u="sng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học</a:t>
            </a:r>
            <a:r>
              <a:rPr lang="en-US" altLang="en-US" sz="3600" u="sng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:</a:t>
            </a:r>
          </a:p>
          <a:p>
            <a:pPr algn="just"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    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Năm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1911,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với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lòng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yêu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thương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dân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,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Nguyễn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Tất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Thành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đã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từ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cảng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Nhà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Rồng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quyết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chí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ra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đi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tìm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đường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cứu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3600" kern="0" dirty="0" err="1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nước</a:t>
            </a:r>
            <a:r>
              <a:rPr lang="en-US" altLang="en-US" sz="3600" kern="0" dirty="0">
                <a:solidFill>
                  <a:srgbClr val="0000FF"/>
                </a:solidFill>
                <a:cs typeface="Arial" panose="020B0604020202020204"/>
                <a:sym typeface="Arial" panose="020B0604020202020204"/>
              </a:rPr>
              <a:t>.</a:t>
            </a:r>
          </a:p>
        </p:txBody>
      </p:sp>
      <p:pic>
        <p:nvPicPr>
          <p:cNvPr id="4" name="Picture 13" descr="10481081241925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2112" r="10176" b="21312"/>
          <a:stretch>
            <a:fillRect/>
          </a:stretch>
        </p:blipFill>
        <p:spPr bwMode="auto">
          <a:xfrm>
            <a:off x="-1" y="-21022"/>
            <a:ext cx="2997337" cy="329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6886" y="148589"/>
            <a:ext cx="11955114" cy="6533565"/>
            <a:chOff x="236886" y="148589"/>
            <a:chExt cx="8763286" cy="44252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047" y="662939"/>
              <a:ext cx="2143125" cy="2143125"/>
            </a:xfrm>
            <a:prstGeom prst="rect">
              <a:avLst/>
            </a:prstGeom>
          </p:spPr>
        </p:pic>
        <p:sp>
          <p:nvSpPr>
            <p:cNvPr id="3" name="Hexagon 2"/>
            <p:cNvSpPr/>
            <p:nvPr/>
          </p:nvSpPr>
          <p:spPr>
            <a:xfrm>
              <a:off x="236886" y="1034414"/>
              <a:ext cx="2059505" cy="177165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4000" b="1" dirty="0" err="1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Hãy</a:t>
              </a:r>
              <a:endPara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" name="Hexagon 3"/>
            <p:cNvSpPr/>
            <p:nvPr/>
          </p:nvSpPr>
          <p:spPr>
            <a:xfrm>
              <a:off x="1853945" y="148589"/>
              <a:ext cx="2055116" cy="177165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36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chọn</a:t>
              </a:r>
              <a:endParaRPr lang="en-US" sz="3600" dirty="0"/>
            </a:p>
          </p:txBody>
        </p:sp>
        <p:sp>
          <p:nvSpPr>
            <p:cNvPr id="5" name="Hexagon 4"/>
            <p:cNvSpPr/>
            <p:nvPr/>
          </p:nvSpPr>
          <p:spPr>
            <a:xfrm>
              <a:off x="5088061" y="1920239"/>
              <a:ext cx="2055116" cy="177165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4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đúng</a:t>
              </a:r>
              <a:endPara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6" name="Hexagon 5"/>
            <p:cNvSpPr/>
            <p:nvPr/>
          </p:nvSpPr>
          <p:spPr>
            <a:xfrm>
              <a:off x="3471003" y="1034414"/>
              <a:ext cx="2055116" cy="177165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5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ý</a:t>
              </a:r>
              <a:endParaRPr lang="en-US" sz="50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1532" y="2577467"/>
              <a:ext cx="1987529" cy="19963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68" y="2283529"/>
            <a:ext cx="2696579" cy="2696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828" y="912341"/>
            <a:ext cx="1889187" cy="1889187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2349175" y="1068741"/>
            <a:ext cx="6623922" cy="118705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699" y="1138812"/>
            <a:ext cx="1510009" cy="1516719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600264" y="4980108"/>
            <a:ext cx="2697183" cy="1068999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19/5/1890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141" y="2283529"/>
            <a:ext cx="2744663" cy="2744663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4457882" y="4980109"/>
            <a:ext cx="2744776" cy="106899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6/5/1911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939" y="2424473"/>
            <a:ext cx="2555635" cy="2555635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8315498" y="4980109"/>
            <a:ext cx="2910519" cy="106899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5/6/1911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15562" y="1138812"/>
            <a:ext cx="6077201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buClr>
                <a:srgbClr val="000000"/>
              </a:buClr>
            </a:pPr>
            <a:r>
              <a:rPr lang="en-US" altLang="en-US" kern="0">
                <a:solidFill>
                  <a:srgbClr val="0000CC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Câu 1:</a:t>
            </a:r>
            <a:r>
              <a:rPr lang="en-US" sz="2000" b="1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Nguyễn Tất Thành sinh ngày tháng năm nào?</a:t>
            </a:r>
            <a:endParaRPr lang="en-US" altLang="en-US" sz="2400" b="1" kern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06" y="1716258"/>
            <a:ext cx="3266702" cy="3470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217" y="656218"/>
            <a:ext cx="2143125" cy="2143125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2989401" y="871975"/>
            <a:ext cx="5880259" cy="137827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2: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Nguyễn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Thành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ra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tìm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cứu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từ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?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Vào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ngày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tháng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năm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nào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?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432" y="876811"/>
            <a:ext cx="1514710" cy="1521441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623738" y="4963396"/>
            <a:ext cx="3204735" cy="794392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A.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từ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cảng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Rồng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vào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ngày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6-5-1911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171" y="1716258"/>
            <a:ext cx="3111180" cy="3538047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4164036" y="4963396"/>
            <a:ext cx="3530991" cy="889566"/>
          </a:xfrm>
          <a:prstGeom prst="roundRect">
            <a:avLst>
              <a:gd name="adj" fmla="val 50000"/>
            </a:avLst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B.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từ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cảng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Rồng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vào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ngày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5-6-1911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325" y="1919910"/>
            <a:ext cx="3335276" cy="3335276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8080587" y="5017184"/>
            <a:ext cx="3054752" cy="781990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C.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từ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làng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Kim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Liên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vào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ngày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19-5-1890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631" y="2399155"/>
            <a:ext cx="3108758" cy="3108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202" y="733680"/>
            <a:ext cx="2143125" cy="2143125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2705788" y="980015"/>
            <a:ext cx="5880259" cy="137827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3: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Nguyễn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Thành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ra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tìm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cứu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với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tên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gọi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gì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420" y="980015"/>
            <a:ext cx="1479020" cy="1485593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1033685" y="5260486"/>
            <a:ext cx="3116284" cy="494855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A.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Nguyễn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Sinh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Cung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555" y="2408176"/>
            <a:ext cx="3224717" cy="3224717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8682743" y="5250065"/>
            <a:ext cx="2374463" cy="546648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Văn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Ba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036" y="2408176"/>
            <a:ext cx="3214519" cy="3214519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4986456" y="5280346"/>
            <a:ext cx="3080825" cy="516367"/>
          </a:xfrm>
          <a:prstGeom prst="roundRect">
            <a:avLst/>
          </a:prstGeom>
          <a:solidFill>
            <a:srgbClr val="DEEBF7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B.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Nguyễn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Thành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28600" y="973541"/>
            <a:ext cx="1074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1.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Quê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hương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,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gia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đình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và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thời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niên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thiếu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của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Nguyễn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Tất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Thành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52400" y="3923116"/>
            <a:ext cx="876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2.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Mục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đích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ra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nước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ngoài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</a:t>
            </a: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52400" y="4461705"/>
            <a:ext cx="9427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0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Ra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tìm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con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đường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mới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để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có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thể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cứu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,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cứu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dân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.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52400" y="5171731"/>
            <a:ext cx="861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3. 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Ý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chí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quyết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tâm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ra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tìm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đường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cứu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u="sng" kern="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nước</a:t>
            </a:r>
            <a:r>
              <a:rPr lang="en-US" altLang="en-US" sz="2400" b="1" u="sng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90500" y="5881757"/>
            <a:ext cx="93514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Quyết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tâm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làm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bất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cứ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việc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gì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để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sống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và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đi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ra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ngoài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.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228600" y="1469856"/>
            <a:ext cx="114616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-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Nguyễn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Tất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Thành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sinh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ngày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19-5-1890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trong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một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gia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đình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nhà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nho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yêu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ở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xã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Kim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Liên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,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huyện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Nam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Đàn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,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tỉnh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Nghệ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An. 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2400" y="2736016"/>
            <a:ext cx="118192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-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Thấu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hiểu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tình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cảnh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đất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nước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và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nỗi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thống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khổ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của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nhân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dân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nên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sớm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có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ý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chí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đánh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đuổi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thực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dân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Pháp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,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giải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phóng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đồng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sz="2400" b="1" kern="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bào</a:t>
            </a:r>
            <a:r>
              <a:rPr lang="en-US" altLang="en-US" sz="2400" b="1" kern="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.</a:t>
            </a:r>
          </a:p>
        </p:txBody>
      </p:sp>
      <p:pic>
        <p:nvPicPr>
          <p:cNvPr id="10" name="Picture 6" descr="Lá Cờ Tổ Quốc Việt Nam GIF - LáCờ Quốc Kỳ Việt Nam - Descubre &amp;amp; Comparte  GIF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26706"/>
            <a:ext cx="1800665" cy="10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247900" y="88633"/>
            <a:ext cx="98670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US" altLang="en-US" b="1" kern="0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Quyết</a:t>
            </a:r>
            <a:r>
              <a:rPr lang="en-US" altLang="en-US" b="1" kern="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chí</a:t>
            </a:r>
            <a:r>
              <a:rPr lang="en-US" altLang="en-US" b="1" kern="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ra</a:t>
            </a:r>
            <a:r>
              <a:rPr lang="en-US" altLang="en-US" b="1" kern="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đi</a:t>
            </a:r>
            <a:r>
              <a:rPr lang="en-US" altLang="en-US" b="1" kern="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tìm</a:t>
            </a:r>
            <a:r>
              <a:rPr lang="en-US" altLang="en-US" b="1" kern="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đường</a:t>
            </a:r>
            <a:r>
              <a:rPr lang="en-US" altLang="en-US" b="1" kern="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cứu</a:t>
            </a:r>
            <a:r>
              <a:rPr lang="en-US" altLang="en-US" b="1" kern="0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altLang="en-US" b="1" kern="0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nước</a:t>
            </a:r>
            <a:endParaRPr lang="en-US" altLang="en-US" b="1" kern="0" dirty="0">
              <a:solidFill>
                <a:srgbClr val="FF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ho-cd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t1s.com - Dấu Chân Phía TrướcNhạc cách mạng.mp4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82880"/>
            <a:ext cx="12192000" cy="7040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65760" y="0"/>
          <a:ext cx="11493305" cy="2153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CorelDRAW" r:id="rId4" imgW="1828800" imgH="755650" progId="">
                  <p:embed/>
                </p:oleObj>
              </mc:Choice>
              <mc:Fallback>
                <p:oleObj name="CorelDRAW" r:id="rId4" imgW="1828800" imgH="75565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" y="0"/>
                        <a:ext cx="11493305" cy="21537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8475" y="2467807"/>
            <a:ext cx="12093526" cy="231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Sưu tầm những bức tranh, bài thơ, bài hát ca ngợi Bác Hồ.</a:t>
            </a:r>
          </a:p>
          <a:p>
            <a:pPr eaLnBrk="1" hangingPunct="1">
              <a:lnSpc>
                <a:spcPct val="150000"/>
              </a:lnSpc>
            </a:pPr>
            <a:r>
              <a:rPr lang="en-US" sz="3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Tìm đọc các tài liệu nói về sự kiện thành lập Đảng.</a:t>
            </a:r>
          </a:p>
          <a:p>
            <a:pPr eaLnBrk="1" hangingPunct="1">
              <a:lnSpc>
                <a:spcPct val="150000"/>
              </a:lnSpc>
            </a:pPr>
            <a:r>
              <a:rPr lang="en-US" sz="3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-Chuẩn bị bài 7: “Đảng Cộng sản Việt Nam ra đời”.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2412" y="893642"/>
            <a:ext cx="2421020" cy="7001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 DÒ</a:t>
            </a: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>
            <a:fillRect/>
          </a:stretch>
        </p:blipFill>
        <p:spPr>
          <a:xfrm>
            <a:off x="98475" y="5053161"/>
            <a:ext cx="1885070" cy="156289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>
            <a:fillRect/>
          </a:stretch>
        </p:blipFill>
        <p:spPr>
          <a:xfrm>
            <a:off x="7343334" y="4937761"/>
            <a:ext cx="4164037" cy="1888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35" y="2405698"/>
            <a:ext cx="3743501" cy="3369151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487" y="-154451"/>
            <a:ext cx="6850850" cy="5138138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858" y="741375"/>
            <a:ext cx="5187073" cy="62636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39957" y="3192020"/>
            <a:ext cx="3038479" cy="2420990"/>
            <a:chOff x="701322" y="2356540"/>
            <a:chExt cx="2365728" cy="20044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4797" y="1509901"/>
            <a:ext cx="1744450" cy="1744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7163" y="3639325"/>
            <a:ext cx="1761647" cy="1761647"/>
          </a:xfrm>
          <a:prstGeom prst="rect">
            <a:avLst/>
          </a:prstGeom>
        </p:spPr>
      </p:pic>
      <p:sp>
        <p:nvSpPr>
          <p:cNvPr id="10" name="Right Arrow 9">
            <a:hlinkClick r:id="rId14" action="ppaction://hlinksldjump"/>
          </p:cNvPr>
          <p:cNvSpPr/>
          <p:nvPr/>
        </p:nvSpPr>
        <p:spPr>
          <a:xfrm>
            <a:off x="9173725" y="557305"/>
            <a:ext cx="1370170" cy="36813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172871" y="1712448"/>
            <a:ext cx="8229600" cy="857250"/>
          </a:xfrm>
          <a:prstGeom prst="rect">
            <a:avLst/>
          </a:prstGeom>
          <a:solidFill>
            <a:srgbClr val="F7964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biết gì về Phan Bội Châu?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672882" y="3160248"/>
            <a:ext cx="9229579" cy="2945130"/>
          </a:xfrm>
          <a:prstGeom prst="rect">
            <a:avLst/>
          </a:prstGeom>
          <a:solidFill>
            <a:srgbClr val="F7964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b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Phan Bội Châu sinh năm 1867 trong 1 gia đình nhà nho nghèo tại làng Đan Nhiệm, nay là xã Xuân Hòa, huyện Nam Đàn, tỉnh Nghệ An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318" y="-55766"/>
            <a:ext cx="1964682" cy="1768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716280" y="1704975"/>
            <a:ext cx="8229600" cy="857250"/>
          </a:xfrm>
          <a:prstGeom prst="rect">
            <a:avLst/>
          </a:prstGeom>
          <a:solidFill>
            <a:srgbClr val="F79646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Tên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tuổi của Phan Bội Châu gắn liền với phong trào nào?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716280" y="3708888"/>
            <a:ext cx="8229600" cy="857250"/>
          </a:xfrm>
          <a:prstGeom prst="rect">
            <a:avLst/>
          </a:prstGeom>
          <a:solidFill>
            <a:srgbClr val="F7964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trào Đông Du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71" y="-618099"/>
            <a:ext cx="3668932" cy="2751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526472" y="1684313"/>
            <a:ext cx="8229600" cy="857250"/>
          </a:xfrm>
          <a:prstGeom prst="rect">
            <a:avLst/>
          </a:prstGeom>
          <a:solidFill>
            <a:srgbClr val="F79646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Vì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sao phong trào Đông Du thất bại?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526472" y="3666684"/>
            <a:ext cx="8229600" cy="1988527"/>
          </a:xfrm>
          <a:prstGeom prst="rect">
            <a:avLst/>
          </a:prstGeom>
          <a:solidFill>
            <a:srgbClr val="F7964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en-US" kern="0">
                <a:cs typeface="Arial" panose="020B0604020202020204"/>
                <a:sym typeface="Arial" panose="020B0604020202020204"/>
              </a:rPr>
              <a:t>Vì Phan Bội Châu muốn dựa vào Nhật để đánh đuổi giặc Pháp.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047" y="-1121020"/>
            <a:ext cx="2837012" cy="3425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9618" cy="666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566" y="0"/>
            <a:ext cx="62554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28" y="2874690"/>
            <a:ext cx="6325772" cy="3983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67754" cy="37840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6228" y="337625"/>
            <a:ext cx="6147581" cy="23493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093698"/>
            <a:ext cx="5655212" cy="25579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1211</Words>
  <Application>Microsoft Office PowerPoint</Application>
  <PresentationFormat>Widescreen</PresentationFormat>
  <Paragraphs>115</Paragraphs>
  <Slides>39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Tahoma</vt:lpstr>
      <vt:lpstr>Times New Roman</vt:lpstr>
      <vt:lpstr>VNI-Times</vt:lpstr>
      <vt:lpstr>Wingdings</vt:lpstr>
      <vt:lpstr>Office Theme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55</cp:revision>
  <dcterms:created xsi:type="dcterms:W3CDTF">2022-10-04T15:13:00Z</dcterms:created>
  <dcterms:modified xsi:type="dcterms:W3CDTF">2023-10-06T02:53:19Z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3DAB0DFE89334DC2BD79C774BFBD04EA</vt:lpwstr>
  </property>
  <property fmtid="{D5CDD505-2E9C-101B-9397-08002B2CF9AE}" pid="3" name="KSOProductBuildVer">
    <vt:lpwstr>1033-11.2.0.11341</vt:lpwstr>
  </property>
</Properties>
</file>