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3"/>
  </p:notesMasterIdLst>
  <p:sldIdLst>
    <p:sldId id="461" r:id="rId2"/>
    <p:sldId id="440" r:id="rId3"/>
    <p:sldId id="259" r:id="rId4"/>
    <p:sldId id="262" r:id="rId5"/>
    <p:sldId id="441" r:id="rId6"/>
    <p:sldId id="442" r:id="rId7"/>
    <p:sldId id="444" r:id="rId8"/>
    <p:sldId id="260" r:id="rId9"/>
    <p:sldId id="261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270" r:id="rId18"/>
    <p:sldId id="426" r:id="rId19"/>
    <p:sldId id="427" r:id="rId20"/>
    <p:sldId id="452" r:id="rId21"/>
    <p:sldId id="453" r:id="rId22"/>
    <p:sldId id="454" r:id="rId23"/>
    <p:sldId id="460" r:id="rId24"/>
    <p:sldId id="432" r:id="rId25"/>
    <p:sldId id="455" r:id="rId26"/>
    <p:sldId id="457" r:id="rId27"/>
    <p:sldId id="458" r:id="rId28"/>
    <p:sldId id="435" r:id="rId29"/>
    <p:sldId id="456" r:id="rId30"/>
    <p:sldId id="459" r:id="rId31"/>
    <p:sldId id="43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173" autoAdjust="0"/>
  </p:normalViewPr>
  <p:slideViewPr>
    <p:cSldViewPr snapToGrid="0">
      <p:cViewPr varScale="1">
        <p:scale>
          <a:sx n="71" d="100"/>
          <a:sy n="71" d="100"/>
        </p:scale>
        <p:origin x="7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D80F5-17B0-4C59-A7C8-06967B529C4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91DC8-5CC2-478D-B139-636E77C1C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1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91DC8-5CC2-478D-B139-636E77C1CD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0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F4F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CBFAC99-F106-983E-7038-222C011383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0"/>
            <a:ext cx="2019300" cy="18644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10B3DB-F06C-2F8B-A3DF-9134E79F42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639962"/>
            <a:ext cx="2362200" cy="12392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55B8588-1478-9A3D-A3E9-469372EC38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71171" y="-771171"/>
            <a:ext cx="1353262" cy="289560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B810799-3F1B-0F7B-5B75-3F1BC8130F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7" b="36976"/>
          <a:stretch/>
        </p:blipFill>
        <p:spPr>
          <a:xfrm>
            <a:off x="10385932" y="5512842"/>
            <a:ext cx="1806068" cy="136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rgbClr val="EFC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637DE5-3D00-7089-7A10-1C039DF79D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272"/>
            <a:ext cx="12192000" cy="53896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9755C6-CBE7-3DDB-1ECC-573145A82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0" r="7801" b="1318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D6ED33F-6D51-71D7-B75F-C0788A9E9C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304"/>
            <a:ext cx="3593980" cy="43027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D041C48-6121-8CCF-F3DD-C585655590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124" y="0"/>
            <a:ext cx="2475876" cy="2286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41D321-48BC-BE54-7CFB-7BCCB1AF82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37" y="4204009"/>
            <a:ext cx="3766163" cy="265399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B85BC1-4FD0-7962-75AF-6780167B1A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309695" cy="17709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546B12C-FA51-8A20-79FA-D98779E95B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5053" y="-2781012"/>
            <a:ext cx="1313008" cy="6858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0102E6B-7CB5-1990-60CE-ED634A0F5E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10"/>
          <a:stretch/>
        </p:blipFill>
        <p:spPr>
          <a:xfrm>
            <a:off x="1974666" y="4841236"/>
            <a:ext cx="8687089" cy="201676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EDF7025-2387-7461-304C-C0C5DB00A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06" b="24042"/>
          <a:stretch/>
        </p:blipFill>
        <p:spPr>
          <a:xfrm>
            <a:off x="6788333" y="1648774"/>
            <a:ext cx="5403667" cy="520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rgbClr val="F4F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5DC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EC8651C5-C7D6-CCEC-45D1-ABDA90655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34442" b="9097"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24FDA1-E06D-BFB3-EB37-C55921865F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232400"/>
            <a:ext cx="6413500" cy="16256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EC336DC-B721-5A9A-7A02-B8AE3FD613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8" y="1269994"/>
            <a:ext cx="6096012" cy="609601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F1720EF-52A5-F3C8-AD8F-AFFCDA67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5" b="50000"/>
          <a:stretch/>
        </p:blipFill>
        <p:spPr>
          <a:xfrm flipV="1">
            <a:off x="-1" y="-2"/>
            <a:ext cx="2645897" cy="157479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FD00071-2E70-9DA9-ED0C-EB318B05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5" b="-1"/>
          <a:stretch/>
        </p:blipFill>
        <p:spPr>
          <a:xfrm>
            <a:off x="9143994" y="-2"/>
            <a:ext cx="2724160" cy="205582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AA115E3-B859-A46A-818E-9B3DD278E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7"/>
          <a:stretch/>
        </p:blipFill>
        <p:spPr>
          <a:xfrm>
            <a:off x="7413617" y="-2"/>
            <a:ext cx="1997077" cy="14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bg>
      <p:bgPr>
        <a:solidFill>
          <a:srgbClr val="F4F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831D3B3-BAD0-4D98-AD34-909A480CA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917"/>
            <a:ext cx="12192000" cy="55161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D765A4E-73F2-FA71-F4B4-298B9E3E2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242" y="-14765"/>
            <a:ext cx="3450758" cy="18103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8CBA20D-3FAE-C55F-413D-1A9CAD273C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1233939" y="3476295"/>
            <a:ext cx="2165335" cy="463321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681B8BC-A37E-D8F6-6E49-AE7416F737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0" y="1509805"/>
            <a:ext cx="3450757" cy="53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bg>
      <p:bgPr>
        <a:solidFill>
          <a:srgbClr val="F4F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831D3B3-BAD0-4D98-AD34-909A480CA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84"/>
            <a:ext cx="12192000" cy="67672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D765A4E-73F2-FA71-F4B4-298B9E3E2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242" y="-14765"/>
            <a:ext cx="3450758" cy="18103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8CBA20D-3FAE-C55F-413D-1A9CAD273C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45937" y="4545168"/>
            <a:ext cx="1484463" cy="317633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8060790-E03B-F77E-C31D-57CBCB4118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12" y="4813210"/>
            <a:ext cx="2538048" cy="25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0829925" y="0"/>
            <a:ext cx="1362075" cy="11001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6263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3AC1781-7026-414D-B4A4-521B29D3B2B2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1781-7026-414D-B4A4-521B29D3B2B2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3ADFE9DF-B781-4A66-AAB6-ED680DA5E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53AC1781-7026-414D-B4A4-521B29D3B2B2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12/3/2023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6ECECF-ACB2-4F6F-A4B1-968CEED4C7A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238125"/>
            <a:ext cx="1314152" cy="1314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668" r:id="rId17"/>
    <p:sldLayoutId id="2147483774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hac%20tre\nh&#7841;c%20thi&#7871;u%20nhi\Hoang%20Yen%20-%20Thao%20Vy%20-%20Truc%20Huynh%20-%20Co%20La%20Tat%20Ca.mp3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2" name="Picture 21" descr="bloem20"/>
          <p:cNvPicPr>
            <a:picLocks noChangeAspect="1" noChangeArrowheads="1" noCrop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5" y="4657002"/>
            <a:ext cx="2207491" cy="220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4298" y="2718009"/>
            <a:ext cx="7784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2023- 2024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GVCN: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 Văn Nhân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1" y="675124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TRƯỜNG TH </a:t>
            </a:r>
            <a:r>
              <a:rPr lang="vi-VN" sz="4000" dirty="0">
                <a:latin typeface="UTM Avo" panose="02040603050506020204" pitchFamily="18" charset="0"/>
              </a:rPr>
              <a:t>VÀ THCS ĐẠI CHÁNH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9" name="Picture 8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5" y="1697895"/>
            <a:ext cx="2380615" cy="2380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08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7"/>
    </mc:Choice>
    <mc:Fallback xmlns="">
      <p:transition spd="slow" advTm="4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18" y="109182"/>
            <a:ext cx="12208587" cy="65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32263" y="682388"/>
            <a:ext cx="464024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63774" y="3403809"/>
            <a:ext cx="464024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7219666" y="136478"/>
            <a:ext cx="4858604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Chia </a:t>
            </a:r>
            <a:r>
              <a:rPr lang="en-US" sz="3200" dirty="0" err="1"/>
              <a:t>đoạn</a:t>
            </a:r>
            <a:r>
              <a:rPr lang="en-US" sz="3200" dirty="0"/>
              <a:t>- </a:t>
            </a:r>
            <a:r>
              <a:rPr lang="en-US" sz="3200" dirty="0" err="1"/>
              <a:t>Luyện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17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0" y="395786"/>
            <a:ext cx="11636651" cy="62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864157" y="1009932"/>
            <a:ext cx="464024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4" name="Oval 3"/>
          <p:cNvSpPr/>
          <p:nvPr/>
        </p:nvSpPr>
        <p:spPr>
          <a:xfrm>
            <a:off x="5968957" y="3400565"/>
            <a:ext cx="464024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7096836" y="136478"/>
            <a:ext cx="4981434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Chia </a:t>
            </a:r>
            <a:r>
              <a:rPr lang="en-US" sz="3200" dirty="0" err="1"/>
              <a:t>đoạn</a:t>
            </a:r>
            <a:r>
              <a:rPr lang="en-US" sz="3200" dirty="0"/>
              <a:t>- </a:t>
            </a:r>
            <a:r>
              <a:rPr lang="en-US" sz="3200" dirty="0" err="1"/>
              <a:t>Luyện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73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4" b="21814"/>
          <a:stretch/>
        </p:blipFill>
        <p:spPr>
          <a:xfrm>
            <a:off x="82965" y="143664"/>
            <a:ext cx="1002831" cy="838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5424" y="24155"/>
            <a:ext cx="106134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xưa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Hồng</a:t>
            </a:r>
            <a:r>
              <a:rPr lang="en-US" sz="3200" dirty="0"/>
              <a:t> </a:t>
            </a:r>
            <a:r>
              <a:rPr lang="en-US" sz="3200" dirty="0" err="1"/>
              <a:t>Lĩnh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bỏ</a:t>
            </a:r>
            <a:r>
              <a:rPr lang="en-US" sz="3200" dirty="0"/>
              <a:t> </a:t>
            </a:r>
            <a:r>
              <a:rPr lang="en-US" sz="3200" dirty="0" err="1"/>
              <a:t>nghề</a:t>
            </a:r>
            <a:r>
              <a:rPr lang="en-US" sz="3200" dirty="0"/>
              <a:t> </a:t>
            </a:r>
            <a:r>
              <a:rPr lang="en-US" sz="3200" dirty="0" err="1"/>
              <a:t>đánh</a:t>
            </a:r>
            <a:r>
              <a:rPr lang="en-US" sz="3200" dirty="0"/>
              <a:t> </a:t>
            </a:r>
            <a:r>
              <a:rPr lang="en-US" sz="3200" dirty="0" err="1"/>
              <a:t>cá</a:t>
            </a:r>
            <a:r>
              <a:rPr lang="en-US" sz="3200" dirty="0"/>
              <a:t>,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củi</a:t>
            </a:r>
            <a:r>
              <a:rPr lang="en-US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8823" y="1752685"/>
            <a:ext cx="104769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200" dirty="0" err="1">
                <a:solidFill>
                  <a:srgbClr val="FF0000"/>
                </a:solidFill>
              </a:rPr>
              <a:t>Vì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kiếm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 err="1">
                <a:solidFill>
                  <a:srgbClr val="FF0000"/>
                </a:solidFill>
              </a:rPr>
              <a:t>Vì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vùng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biển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xuyên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bão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lớn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 err="1">
                <a:solidFill>
                  <a:srgbClr val="FF0000"/>
                </a:solidFill>
              </a:rPr>
              <a:t>Vì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thuyền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bão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cuốn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mất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680912" y="2815040"/>
            <a:ext cx="516601" cy="50730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5796" y="192400"/>
            <a:ext cx="107877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Câu</a:t>
            </a:r>
            <a:r>
              <a:rPr lang="en-US" sz="3200" dirty="0"/>
              <a:t> 2: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ý </a:t>
            </a:r>
            <a:r>
              <a:rPr lang="en-US" sz="3200" dirty="0" err="1"/>
              <a:t>định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đá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bậc</a:t>
            </a:r>
            <a:r>
              <a:rPr lang="en-US" sz="3200" dirty="0"/>
              <a:t> </a:t>
            </a:r>
            <a:r>
              <a:rPr lang="en-US" sz="3200" dirty="0" err="1"/>
              <a:t>thang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82965" y="143664"/>
            <a:ext cx="1002831" cy="838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380" y="1680741"/>
            <a:ext cx="109466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   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ý </a:t>
            </a:r>
            <a:r>
              <a:rPr lang="en-US" sz="3200" dirty="0" err="1">
                <a:solidFill>
                  <a:srgbClr val="FF0000"/>
                </a:solidFill>
              </a:rPr>
              <a:t>định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ghép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thành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bậc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kiếm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bán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bà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phía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sườn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dựng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đứng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vòng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muốn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ghép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thành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bậc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vượt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dốc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muốn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4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494" y="198862"/>
            <a:ext cx="10149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3: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82965" y="143664"/>
            <a:ext cx="1002831" cy="838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5742" y="1612680"/>
            <a:ext cx="110501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     </a:t>
            </a:r>
            <a:r>
              <a:rPr lang="en-US" sz="3200" dirty="0" err="1">
                <a:solidFill>
                  <a:srgbClr val="FF0000"/>
                </a:solidFill>
              </a:rPr>
              <a:t>Công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việc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diễn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nặng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nhưng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góp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sức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ủng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hộ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thiên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người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</a:rPr>
              <a:t>Thấy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đói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vượn</a:t>
            </a:r>
            <a:r>
              <a:rPr lang="en-US" sz="3200" dirty="0">
                <a:solidFill>
                  <a:srgbClr val="FF0000"/>
                </a:solidFill>
              </a:rPr>
              <a:t> ở </a:t>
            </a:r>
            <a:r>
              <a:rPr lang="en-US" sz="3200" dirty="0" err="1">
                <a:solidFill>
                  <a:srgbClr val="FF0000"/>
                </a:solidFill>
              </a:rPr>
              <a:t>gần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mang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hoa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</a:rPr>
              <a:t>Chim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chóc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mệt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9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82965" y="143664"/>
            <a:ext cx="1002831" cy="838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5796" y="143664"/>
            <a:ext cx="1082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4: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"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bậc</a:t>
            </a:r>
            <a:r>
              <a:rPr lang="en-US" sz="3200" dirty="0"/>
              <a:t> </a:t>
            </a:r>
            <a:r>
              <a:rPr lang="en-US" sz="3200" dirty="0" err="1"/>
              <a:t>đá</a:t>
            </a:r>
            <a:r>
              <a:rPr lang="en-US" sz="3200" dirty="0"/>
              <a:t> </a:t>
            </a:r>
            <a:r>
              <a:rPr lang="en-US" sz="3200" dirty="0" err="1"/>
              <a:t>chạm</a:t>
            </a:r>
            <a:r>
              <a:rPr lang="en-US" sz="3200" dirty="0"/>
              <a:t> </a:t>
            </a:r>
            <a:r>
              <a:rPr lang="en-US" sz="3200" dirty="0" err="1"/>
              <a:t>mây</a:t>
            </a:r>
            <a:r>
              <a:rPr lang="en-US" sz="3200" dirty="0"/>
              <a:t>"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2846" y="2162117"/>
            <a:ext cx="9809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    </a:t>
            </a:r>
            <a:r>
              <a:rPr lang="en-US" sz="3200" dirty="0" err="1">
                <a:solidFill>
                  <a:srgbClr val="FF0000"/>
                </a:solidFill>
              </a:rPr>
              <a:t>Hình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ảnh</a:t>
            </a:r>
            <a:r>
              <a:rPr lang="en-US" sz="3200" dirty="0">
                <a:solidFill>
                  <a:srgbClr val="FF0000"/>
                </a:solidFill>
              </a:rPr>
              <a:t> "</a:t>
            </a: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bậc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chạm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mây</a:t>
            </a:r>
            <a:r>
              <a:rPr lang="en-US" sz="3200" dirty="0">
                <a:solidFill>
                  <a:srgbClr val="FF0000"/>
                </a:solidFill>
              </a:rPr>
              <a:t>" </a:t>
            </a:r>
            <a:r>
              <a:rPr lang="en-US" sz="3200" dirty="0" err="1">
                <a:solidFill>
                  <a:srgbClr val="FF0000"/>
                </a:solidFill>
              </a:rPr>
              <a:t>nói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ý </a:t>
            </a:r>
            <a:r>
              <a:rPr lang="en-US" sz="3200" dirty="0" err="1">
                <a:solidFill>
                  <a:srgbClr val="FF0000"/>
                </a:solidFill>
              </a:rPr>
              <a:t>chí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lực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tạo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ở </a:t>
            </a:r>
            <a:r>
              <a:rPr lang="en-US" sz="3200" dirty="0" err="1">
                <a:solidFill>
                  <a:srgbClr val="FF0000"/>
                </a:solidFill>
              </a:rPr>
              <a:t>dốc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chạm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mây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90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82965" y="143664"/>
            <a:ext cx="1002831" cy="838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239598"/>
            <a:ext cx="10681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5:</a:t>
            </a:r>
            <a:r>
              <a:rPr lang="en-US" sz="3200" dirty="0"/>
              <a:t> </a:t>
            </a:r>
            <a:r>
              <a:rPr lang="en-US" sz="3200" dirty="0" err="1"/>
              <a:t>Đóng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xóm</a:t>
            </a:r>
            <a:r>
              <a:rPr lang="en-US" sz="3200" dirty="0"/>
              <a:t>,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thiệu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890" y="1592631"/>
            <a:ext cx="109902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Tôi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Xuân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nhà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phía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Hồng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Lĩnh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kia</a:t>
            </a:r>
            <a:r>
              <a:rPr lang="en-US" sz="3200" dirty="0">
                <a:solidFill>
                  <a:srgbClr val="FF0000"/>
                </a:solidFill>
              </a:rPr>
              <a:t>. Con </a:t>
            </a:r>
            <a:r>
              <a:rPr lang="en-US" sz="3200" dirty="0" err="1">
                <a:solidFill>
                  <a:srgbClr val="FF0000"/>
                </a:solidFill>
              </a:rPr>
              <a:t>trai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kiếm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nuôi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đình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Mấy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ròng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phải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vòng</a:t>
            </a:r>
            <a:r>
              <a:rPr lang="en-US" sz="3200" dirty="0">
                <a:solidFill>
                  <a:srgbClr val="FF0000"/>
                </a:solidFill>
              </a:rPr>
              <a:t>, nay may </a:t>
            </a:r>
            <a:r>
              <a:rPr lang="en-US" sz="3200" dirty="0" err="1">
                <a:solidFill>
                  <a:srgbClr val="FF0000"/>
                </a:solidFill>
              </a:rPr>
              <a:t>nhờ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đứng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ghép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thành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bậc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thang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gia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mới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khấm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chút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lão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nghèo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hễ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gặp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việc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khó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đảm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gánh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vác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Quý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lắm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thay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 err="1">
                <a:solidFill>
                  <a:srgbClr val="FF0000"/>
                </a:solidFill>
              </a:rPr>
              <a:t>Giờ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hoàn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thành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vượt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rồi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lắm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tặng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mới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Ghép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cháu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sức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ấy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1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B8AE4DD-9705-83F2-5BCA-3BA9A8A6C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955"/>
            <a:ext cx="9869612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7C07B1-0933-2101-1E74-8CB649683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8022" y="1625653"/>
            <a:ext cx="6839630" cy="358832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6A0C1D-4D23-4E1E-954C-A8E54563A4FA}"/>
              </a:ext>
            </a:extLst>
          </p:cNvPr>
          <p:cNvSpPr/>
          <p:nvPr/>
        </p:nvSpPr>
        <p:spPr>
          <a:xfrm>
            <a:off x="1398517" y="355415"/>
            <a:ext cx="10534982" cy="1063952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1DA41B-651D-4EE9-AD37-B9CD40689512}"/>
              </a:ext>
            </a:extLst>
          </p:cNvPr>
          <p:cNvSpPr txBox="1"/>
          <p:nvPr/>
        </p:nvSpPr>
        <p:spPr>
          <a:xfrm>
            <a:off x="2051176" y="456504"/>
            <a:ext cx="988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ED0C19D0-151F-46F4-BB74-DF35558FCB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" y="140431"/>
            <a:ext cx="1189645" cy="1357440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89281FE7-30FA-4C8C-B595-95B08BBD8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5779" r="12858" b="11553"/>
          <a:stretch/>
        </p:blipFill>
        <p:spPr>
          <a:xfrm>
            <a:off x="8429928" y="1856096"/>
            <a:ext cx="4081317" cy="5363570"/>
          </a:xfrm>
          <a:prstGeom prst="rect">
            <a:avLst/>
          </a:prstGeom>
        </p:spPr>
      </p:pic>
      <p:pic>
        <p:nvPicPr>
          <p:cNvPr id="21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BFBE3D53-B47F-424D-A4DB-8E3F453595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39736" y="7219666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4577" y="1856096"/>
            <a:ext cx="8169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    </a:t>
            </a:r>
            <a:r>
              <a:rPr lang="en-US" sz="3200" dirty="0" err="1">
                <a:solidFill>
                  <a:schemeClr val="bg1"/>
                </a:solidFill>
              </a:rPr>
              <a:t>Câu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chuyện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về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Đương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người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hùng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được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mọi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người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yêu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quý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2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1.85185E-6 L -1.875E-6 -0.07222 " pathEditMode="relative" rAng="0" ptsTypes="AA">
                                      <p:cBhvr>
                                        <p:cTn id="29" dur="1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71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7" grpId="0"/>
      <p:bldP spid="17" grpId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4716"/>
            <a:ext cx="3971498" cy="68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3647" y="1555843"/>
            <a:ext cx="12178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minh </a:t>
            </a:r>
            <a:r>
              <a:rPr lang="en-US" sz="3200" dirty="0" err="1"/>
              <a:t>họa</a:t>
            </a:r>
            <a:r>
              <a:rPr lang="en-US" sz="3200" dirty="0"/>
              <a:t>,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3215" y="361244"/>
            <a:ext cx="5210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bậc</a:t>
            </a:r>
            <a:r>
              <a:rPr lang="en-US" sz="3200" b="1" dirty="0"/>
              <a:t> </a:t>
            </a:r>
            <a:r>
              <a:rPr lang="en-US" sz="3200" b="1" dirty="0" err="1"/>
              <a:t>đá</a:t>
            </a:r>
            <a:r>
              <a:rPr lang="en-US" sz="3200" b="1" dirty="0"/>
              <a:t> </a:t>
            </a:r>
            <a:r>
              <a:rPr lang="en-US" sz="3200" b="1" dirty="0" err="1"/>
              <a:t>chạm</a:t>
            </a:r>
            <a:r>
              <a:rPr lang="en-US" sz="3200" b="1" dirty="0"/>
              <a:t> </a:t>
            </a:r>
            <a:r>
              <a:rPr lang="en-US" sz="3200" b="1" dirty="0" err="1"/>
              <a:t>mây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3" y="2140618"/>
            <a:ext cx="9498842" cy="472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5219" y="2140619"/>
            <a:ext cx="103040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B050"/>
                </a:solidFill>
              </a:rPr>
              <a:t>Tranh</a:t>
            </a:r>
            <a:r>
              <a:rPr lang="en-US" sz="3200" dirty="0">
                <a:solidFill>
                  <a:srgbClr val="00B050"/>
                </a:solidFill>
              </a:rPr>
              <a:t> 1: </a:t>
            </a:r>
            <a:r>
              <a:rPr lang="en-US" sz="3200" dirty="0" err="1">
                <a:solidFill>
                  <a:srgbClr val="00B050"/>
                </a:solidFill>
              </a:rPr>
              <a:t>Một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cơn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bão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đã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cuốn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trôi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hết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nhà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cửa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thuyền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bè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của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dân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làng</a:t>
            </a:r>
            <a:r>
              <a:rPr lang="en-US" sz="3200" dirty="0">
                <a:solidFill>
                  <a:srgbClr val="00B050"/>
                </a:solidFill>
              </a:rPr>
              <a:t>.</a:t>
            </a:r>
          </a:p>
          <a:p>
            <a:pPr algn="just"/>
            <a:r>
              <a:rPr lang="en-US" sz="3200" dirty="0" err="1">
                <a:solidFill>
                  <a:srgbClr val="00B050"/>
                </a:solidFill>
              </a:rPr>
              <a:t>Tranh</a:t>
            </a:r>
            <a:r>
              <a:rPr lang="en-US" sz="3200" dirty="0">
                <a:solidFill>
                  <a:srgbClr val="00B050"/>
                </a:solidFill>
              </a:rPr>
              <a:t> 2: </a:t>
            </a:r>
            <a:r>
              <a:rPr lang="en-US" sz="3200" dirty="0" err="1">
                <a:solidFill>
                  <a:srgbClr val="00B050"/>
                </a:solidFill>
              </a:rPr>
              <a:t>Người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dân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trong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làng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phải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kiếm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củi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để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tìm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kế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sinh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nhai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nhưng</a:t>
            </a:r>
            <a:r>
              <a:rPr lang="en-US" sz="3200" dirty="0">
                <a:solidFill>
                  <a:srgbClr val="00B050"/>
                </a:solidFill>
              </a:rPr>
              <a:t> do </a:t>
            </a:r>
            <a:r>
              <a:rPr lang="en-US" sz="3200" dirty="0" err="1">
                <a:solidFill>
                  <a:srgbClr val="00B050"/>
                </a:solidFill>
              </a:rPr>
              <a:t>đường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cạnh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sườn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núi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dốc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họ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phải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đường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vòng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rất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xa</a:t>
            </a:r>
            <a:r>
              <a:rPr lang="en-US" sz="3200" dirty="0">
                <a:solidFill>
                  <a:srgbClr val="00B050"/>
                </a:solidFill>
              </a:rPr>
              <a:t>.</a:t>
            </a:r>
          </a:p>
          <a:p>
            <a:pPr algn="just"/>
            <a:r>
              <a:rPr lang="en-US" sz="3200" dirty="0" err="1">
                <a:solidFill>
                  <a:srgbClr val="00B050"/>
                </a:solidFill>
              </a:rPr>
              <a:t>Tranh</a:t>
            </a:r>
            <a:r>
              <a:rPr lang="en-US" sz="3200" dirty="0">
                <a:solidFill>
                  <a:srgbClr val="00B050"/>
                </a:solidFill>
              </a:rPr>
              <a:t> 3: </a:t>
            </a:r>
            <a:r>
              <a:rPr lang="en-US" sz="3200" dirty="0" err="1">
                <a:solidFill>
                  <a:srgbClr val="00B050"/>
                </a:solidFill>
              </a:rPr>
              <a:t>Cố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Đương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ghép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đá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làm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đường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cho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mọi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người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có</a:t>
            </a:r>
            <a:r>
              <a:rPr lang="en-US" sz="3200" dirty="0">
                <a:solidFill>
                  <a:srgbClr val="00B050"/>
                </a:solidFill>
              </a:rPr>
              <a:t> con </a:t>
            </a:r>
            <a:r>
              <a:rPr lang="en-US" sz="3200" dirty="0" err="1">
                <a:solidFill>
                  <a:srgbClr val="00B050"/>
                </a:solidFill>
              </a:rPr>
              <a:t>đường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ngắn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để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đi</a:t>
            </a:r>
            <a:r>
              <a:rPr lang="en-US" sz="3200" dirty="0">
                <a:solidFill>
                  <a:srgbClr val="00B050"/>
                </a:solidFill>
              </a:rPr>
              <a:t>. </a:t>
            </a:r>
          </a:p>
          <a:p>
            <a:pPr algn="just"/>
            <a:r>
              <a:rPr lang="en-US" sz="3200" dirty="0" err="1">
                <a:solidFill>
                  <a:srgbClr val="00B050"/>
                </a:solidFill>
              </a:rPr>
              <a:t>Tranh</a:t>
            </a:r>
            <a:r>
              <a:rPr lang="en-US" sz="3200" dirty="0">
                <a:solidFill>
                  <a:srgbClr val="00B050"/>
                </a:solidFill>
              </a:rPr>
              <a:t> 4: </a:t>
            </a:r>
            <a:r>
              <a:rPr lang="en-US" sz="3200" dirty="0" err="1">
                <a:solidFill>
                  <a:srgbClr val="00B050"/>
                </a:solidFill>
              </a:rPr>
              <a:t>Người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dân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phụ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giúp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cố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Đương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hoàn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thành</a:t>
            </a:r>
            <a:r>
              <a:rPr lang="en-US" sz="3200" dirty="0">
                <a:solidFill>
                  <a:srgbClr val="00B050"/>
                </a:solidFill>
              </a:rPr>
              <a:t> con </a:t>
            </a:r>
            <a:r>
              <a:rPr lang="en-US" sz="3200" dirty="0" err="1">
                <a:solidFill>
                  <a:srgbClr val="00B050"/>
                </a:solidFill>
              </a:rPr>
              <a:t>đường</a:t>
            </a:r>
            <a:r>
              <a:rPr lang="en-US" sz="3200" dirty="0">
                <a:solidFill>
                  <a:srgbClr val="00B050"/>
                </a:solidFill>
              </a:rPr>
              <a:t>, con </a:t>
            </a:r>
            <a:r>
              <a:rPr lang="en-US" sz="3200" dirty="0" err="1">
                <a:solidFill>
                  <a:srgbClr val="00B050"/>
                </a:solidFill>
              </a:rPr>
              <a:t>đường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đã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chạm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mây</a:t>
            </a:r>
            <a:r>
              <a:rPr lang="en-US" sz="3200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2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82" y="0"/>
            <a:ext cx="12091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đoạn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2220" y="1462038"/>
            <a:ext cx="109782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B050"/>
                </a:solidFill>
              </a:rPr>
              <a:t>- </a:t>
            </a:r>
            <a:r>
              <a:rPr lang="en-US" sz="3200" dirty="0" err="1">
                <a:solidFill>
                  <a:srgbClr val="00B050"/>
                </a:solidFill>
              </a:rPr>
              <a:t>Đoạn</a:t>
            </a:r>
            <a:r>
              <a:rPr lang="en-US" sz="3200" dirty="0">
                <a:solidFill>
                  <a:srgbClr val="00B050"/>
                </a:solidFill>
              </a:rPr>
              <a:t> 1 – </a:t>
            </a:r>
            <a:r>
              <a:rPr lang="en-US" sz="3200" dirty="0" err="1">
                <a:solidFill>
                  <a:srgbClr val="00B050"/>
                </a:solidFill>
              </a:rPr>
              <a:t>Tranh</a:t>
            </a:r>
            <a:r>
              <a:rPr lang="en-US" sz="3200" dirty="0">
                <a:solidFill>
                  <a:srgbClr val="00B050"/>
                </a:solidFill>
              </a:rPr>
              <a:t> 1:</a:t>
            </a:r>
          </a:p>
          <a:p>
            <a:pPr algn="just"/>
            <a:r>
              <a:rPr lang="en-US" sz="3200" dirty="0">
                <a:solidFill>
                  <a:srgbClr val="00B050"/>
                </a:solidFill>
              </a:rPr>
              <a:t>     </a:t>
            </a:r>
            <a:r>
              <a:rPr lang="en-US" sz="3200" dirty="0" err="1">
                <a:solidFill>
                  <a:srgbClr val="00B050"/>
                </a:solidFill>
              </a:rPr>
              <a:t>Ngày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xưa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dưới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chân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núi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Hồng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Lĩnh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có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một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xóm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nhỏ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người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dân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sống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bằng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nghề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đánh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cá</a:t>
            </a:r>
            <a:r>
              <a:rPr lang="en-US" sz="3200" dirty="0">
                <a:solidFill>
                  <a:srgbClr val="00B050"/>
                </a:solidFill>
              </a:rPr>
              <a:t>. </a:t>
            </a:r>
            <a:r>
              <a:rPr lang="en-US" sz="3200" dirty="0" err="1">
                <a:solidFill>
                  <a:srgbClr val="00B050"/>
                </a:solidFill>
              </a:rPr>
              <a:t>Một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ngày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kia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một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trận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bão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cuốn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phăng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thuyền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bè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chài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lưới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của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họ</a:t>
            </a:r>
            <a:r>
              <a:rPr lang="en-US" sz="32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2220" y="3672975"/>
            <a:ext cx="112221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Đoạn</a:t>
            </a:r>
            <a:r>
              <a:rPr lang="en-US" sz="3200" dirty="0"/>
              <a:t> 2 – </a:t>
            </a:r>
            <a:r>
              <a:rPr lang="en-US" sz="3200" dirty="0" err="1"/>
              <a:t>Tranh</a:t>
            </a:r>
            <a:r>
              <a:rPr lang="en-US" sz="3200" dirty="0"/>
              <a:t> 2:</a:t>
            </a:r>
          </a:p>
          <a:p>
            <a:pPr algn="just"/>
            <a:r>
              <a:rPr lang="en-US" sz="3200" dirty="0"/>
              <a:t>  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làng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củi</a:t>
            </a:r>
            <a:r>
              <a:rPr lang="en-US" sz="3200" dirty="0"/>
              <a:t> </a:t>
            </a:r>
            <a:r>
              <a:rPr lang="en-US" sz="3200" dirty="0" err="1"/>
              <a:t>đem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chợ</a:t>
            </a:r>
            <a:r>
              <a:rPr lang="en-US" sz="3200" dirty="0"/>
              <a:t> </a:t>
            </a:r>
            <a:r>
              <a:rPr lang="en-US" sz="3200" dirty="0" err="1"/>
              <a:t>bán</a:t>
            </a:r>
            <a:r>
              <a:rPr lang="en-US" sz="3200" dirty="0"/>
              <a:t>. </a:t>
            </a:r>
            <a:r>
              <a:rPr lang="en-US" sz="3200" dirty="0" err="1"/>
              <a:t>Sườn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phía</a:t>
            </a:r>
            <a:r>
              <a:rPr lang="en-US" sz="3200" dirty="0"/>
              <a:t> </a:t>
            </a:r>
            <a:r>
              <a:rPr lang="en-US" sz="3200" dirty="0" err="1"/>
              <a:t>họ</a:t>
            </a:r>
            <a:r>
              <a:rPr lang="en-US" sz="3200" dirty="0"/>
              <a:t> ở </a:t>
            </a:r>
            <a:r>
              <a:rPr lang="en-US" sz="3200" dirty="0" err="1"/>
              <a:t>vách</a:t>
            </a:r>
            <a:r>
              <a:rPr lang="en-US" sz="3200" dirty="0"/>
              <a:t> </a:t>
            </a:r>
            <a:r>
              <a:rPr lang="en-US" sz="3200" dirty="0" err="1"/>
              <a:t>dựng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, </a:t>
            </a:r>
            <a:r>
              <a:rPr lang="en-US" sz="3200" dirty="0" err="1"/>
              <a:t>bà</a:t>
            </a:r>
            <a:r>
              <a:rPr lang="en-US" sz="3200" dirty="0"/>
              <a:t> con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vòng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61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2" y="-288911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76605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04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12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72855" y="1210633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379" y="3080471"/>
            <a:ext cx="971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1796" y="3990003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1397" y="2169302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2550" y="2163192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83" y="204717"/>
            <a:ext cx="12091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đoạn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40229" y="1763301"/>
            <a:ext cx="108160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- </a:t>
            </a:r>
            <a:r>
              <a:rPr lang="en-US" sz="3200" dirty="0" err="1"/>
              <a:t>Đoạn</a:t>
            </a:r>
            <a:r>
              <a:rPr lang="en-US" sz="3200" dirty="0"/>
              <a:t> 3 – </a:t>
            </a:r>
            <a:r>
              <a:rPr lang="en-US" sz="3200" dirty="0" err="1"/>
              <a:t>Tranh</a:t>
            </a:r>
            <a:r>
              <a:rPr lang="en-US" sz="3200" dirty="0"/>
              <a:t> 3:</a:t>
            </a:r>
          </a:p>
          <a:p>
            <a:pPr algn="just"/>
            <a:r>
              <a:rPr lang="en-US" sz="3200" dirty="0"/>
              <a:t>  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xóm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lão</a:t>
            </a:r>
            <a:r>
              <a:rPr lang="en-US" sz="3200" dirty="0"/>
              <a:t> </a:t>
            </a:r>
            <a:r>
              <a:rPr lang="en-US" sz="3200" dirty="0" err="1"/>
              <a:t>luôn</a:t>
            </a:r>
            <a:r>
              <a:rPr lang="en-US" sz="3200" dirty="0"/>
              <a:t> </a:t>
            </a:r>
            <a:r>
              <a:rPr lang="en-US" sz="3200" dirty="0" err="1"/>
              <a:t>sẵn</a:t>
            </a:r>
            <a:r>
              <a:rPr lang="en-US" sz="3200" dirty="0"/>
              <a:t> </a:t>
            </a:r>
            <a:r>
              <a:rPr lang="en-US" sz="3200" dirty="0" err="1"/>
              <a:t>lòng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khó</a:t>
            </a:r>
            <a:r>
              <a:rPr lang="en-US" sz="3200" dirty="0"/>
              <a:t> </a:t>
            </a:r>
            <a:r>
              <a:rPr lang="en-US" sz="3200" dirty="0" err="1"/>
              <a:t>khăn</a:t>
            </a:r>
            <a:r>
              <a:rPr lang="en-US" sz="3200" dirty="0"/>
              <a:t>, </a:t>
            </a:r>
            <a:r>
              <a:rPr lang="en-US" sz="3200" dirty="0" err="1"/>
              <a:t>bất</a:t>
            </a:r>
            <a:r>
              <a:rPr lang="en-US" sz="3200" dirty="0"/>
              <a:t>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ai.Vì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,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.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r>
              <a:rPr lang="en-US" sz="3200" dirty="0"/>
              <a:t> </a:t>
            </a:r>
            <a:r>
              <a:rPr lang="en-US" sz="3200" dirty="0" err="1"/>
              <a:t>vất</a:t>
            </a:r>
            <a:r>
              <a:rPr lang="en-US" sz="3200" dirty="0"/>
              <a:t> </a:t>
            </a:r>
            <a:r>
              <a:rPr lang="en-US" sz="3200" dirty="0" err="1"/>
              <a:t>vả</a:t>
            </a:r>
            <a:r>
              <a:rPr lang="en-US" sz="3200" dirty="0"/>
              <a:t>,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bám</a:t>
            </a:r>
            <a:r>
              <a:rPr lang="en-US" sz="3200" dirty="0"/>
              <a:t> </a:t>
            </a:r>
            <a:r>
              <a:rPr lang="en-US" sz="3200" dirty="0" err="1"/>
              <a:t>đá</a:t>
            </a:r>
            <a:r>
              <a:rPr lang="en-US" sz="3200" dirty="0"/>
              <a:t>, </a:t>
            </a:r>
            <a:r>
              <a:rPr lang="en-US" sz="3200" dirty="0" err="1"/>
              <a:t>leo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, </a:t>
            </a:r>
            <a:r>
              <a:rPr lang="en-US" sz="3200" dirty="0" err="1"/>
              <a:t>tìm</a:t>
            </a:r>
            <a:r>
              <a:rPr lang="en-US" sz="3200" dirty="0"/>
              <a:t> con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. </a:t>
            </a: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 con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đá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bậc</a:t>
            </a:r>
            <a:r>
              <a:rPr lang="en-US" sz="3200" dirty="0"/>
              <a:t> </a:t>
            </a:r>
            <a:r>
              <a:rPr lang="en-US" sz="3200" dirty="0" err="1"/>
              <a:t>thang</a:t>
            </a:r>
            <a:r>
              <a:rPr lang="en-US" sz="3200" dirty="0"/>
              <a:t> </a:t>
            </a:r>
            <a:r>
              <a:rPr lang="en-US" sz="3200" dirty="0" err="1"/>
              <a:t>vượt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. Ai </a:t>
            </a:r>
            <a:r>
              <a:rPr lang="en-US" sz="3200" dirty="0" err="1"/>
              <a:t>cũng</a:t>
            </a:r>
            <a:r>
              <a:rPr lang="en-US" sz="3200" dirty="0"/>
              <a:t> can </a:t>
            </a:r>
            <a:r>
              <a:rPr lang="en-US" sz="3200" dirty="0" err="1"/>
              <a:t>ngăn</a:t>
            </a:r>
            <a:r>
              <a:rPr lang="en-US" sz="3200" dirty="0"/>
              <a:t>, </a:t>
            </a:r>
            <a:r>
              <a:rPr lang="en-US" sz="3200" dirty="0" err="1"/>
              <a:t>nhưng</a:t>
            </a:r>
            <a:r>
              <a:rPr lang="en-US" sz="3200" dirty="0"/>
              <a:t> </a:t>
            </a: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vẫn</a:t>
            </a:r>
            <a:r>
              <a:rPr lang="en-US" sz="3200" dirty="0"/>
              <a:t> </a:t>
            </a:r>
            <a:r>
              <a:rPr lang="en-US" sz="3200" dirty="0" err="1"/>
              <a:t>quyết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.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, </a:t>
            </a: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bạt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, </a:t>
            </a:r>
            <a:r>
              <a:rPr lang="en-US" sz="3200" dirty="0" err="1"/>
              <a:t>khiêng</a:t>
            </a:r>
            <a:r>
              <a:rPr lang="en-US" sz="3200" dirty="0"/>
              <a:t> </a:t>
            </a:r>
            <a:r>
              <a:rPr lang="en-US" sz="3200" dirty="0" err="1"/>
              <a:t>đá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bậc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.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</a:t>
            </a:r>
            <a:r>
              <a:rPr lang="en-US" sz="3200" dirty="0" err="1"/>
              <a:t>nhọc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2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83" y="204717"/>
            <a:ext cx="12091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đoạn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937" y="1401381"/>
            <a:ext cx="108770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Đoạn</a:t>
            </a:r>
            <a:r>
              <a:rPr lang="en-US" sz="3200" dirty="0"/>
              <a:t> 4 – </a:t>
            </a:r>
            <a:r>
              <a:rPr lang="en-US" sz="3200" dirty="0" err="1"/>
              <a:t>Tranh</a:t>
            </a:r>
            <a:r>
              <a:rPr lang="en-US" sz="3200" dirty="0"/>
              <a:t> 4:</a:t>
            </a:r>
          </a:p>
          <a:p>
            <a:pPr algn="just"/>
            <a:r>
              <a:rPr lang="en-US" sz="3200" dirty="0"/>
              <a:t> 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xóm</a:t>
            </a:r>
            <a:r>
              <a:rPr lang="en-US" sz="3200" dirty="0"/>
              <a:t> </a:t>
            </a:r>
            <a:r>
              <a:rPr lang="en-US" sz="3200" dirty="0" err="1"/>
              <a:t>cũng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nguyện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.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năm</a:t>
            </a:r>
            <a:r>
              <a:rPr lang="en-US" sz="3200" dirty="0"/>
              <a:t> </a:t>
            </a:r>
            <a:r>
              <a:rPr lang="en-US" sz="3200" dirty="0" err="1"/>
              <a:t>năm</a:t>
            </a:r>
            <a:r>
              <a:rPr lang="en-US" sz="3200" dirty="0"/>
              <a:t>,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con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xóm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Hồng</a:t>
            </a:r>
            <a:r>
              <a:rPr lang="en-US" sz="3200" dirty="0"/>
              <a:t> </a:t>
            </a:r>
            <a:r>
              <a:rPr lang="en-US" sz="3200" dirty="0" err="1"/>
              <a:t>Lĩnh</a:t>
            </a:r>
            <a:r>
              <a:rPr lang="en-US" sz="3200" dirty="0"/>
              <a:t>. Con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đá</a:t>
            </a:r>
            <a:r>
              <a:rPr lang="en-US" sz="3200" dirty="0"/>
              <a:t> </a:t>
            </a:r>
            <a:r>
              <a:rPr lang="en-US" sz="3200" dirty="0" err="1"/>
              <a:t>khiến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,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tiện</a:t>
            </a:r>
            <a:r>
              <a:rPr lang="en-US" sz="3200" dirty="0"/>
              <a:t>.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xóm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ơn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, </a:t>
            </a:r>
            <a:r>
              <a:rPr lang="en-US" sz="3200" dirty="0" err="1"/>
              <a:t>tặng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, con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vượt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Truông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7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2209800" y="13"/>
            <a:ext cx="77724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18" rIns="9140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600" u="sng">
                <a:solidFill>
                  <a:schemeClr val="accent2"/>
                </a:solidFill>
              </a:rPr>
              <a:t>Tự nhiên và Xã hội:</a:t>
            </a:r>
            <a:r>
              <a:rPr lang="en-US" altLang="en-US" sz="3600" u="sng">
                <a:solidFill>
                  <a:srgbClr val="009900"/>
                </a:solidFill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altLang="en-US" sz="3600">
                <a:solidFill>
                  <a:srgbClr val="FF3300"/>
                </a:solidFill>
              </a:rPr>
              <a:t>LOÀI VẬT SỐNG Ở ĐÂU ?</a:t>
            </a:r>
          </a:p>
        </p:txBody>
      </p:sp>
      <p:sp>
        <p:nvSpPr>
          <p:cNvPr id="425991" name="Text Box 7"/>
          <p:cNvSpPr txBox="1">
            <a:spLocks noChangeArrowheads="1"/>
          </p:cNvSpPr>
          <p:nvPr/>
        </p:nvSpPr>
        <p:spPr bwMode="auto">
          <a:xfrm>
            <a:off x="1600200" y="1460538"/>
            <a:ext cx="9067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18" rIns="9140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99"/>
                </a:solidFill>
              </a:rPr>
              <a:t>Con gì nhảy nhót leo trèo</a:t>
            </a:r>
          </a:p>
          <a:p>
            <a:pPr algn="ctr"/>
            <a:r>
              <a:rPr lang="en-US" altLang="en-US" sz="4000" b="1">
                <a:solidFill>
                  <a:srgbClr val="000099"/>
                </a:solidFill>
              </a:rPr>
              <a:t>Mình đầy lông lá, nhăn nheo làm trò?</a:t>
            </a:r>
          </a:p>
          <a:p>
            <a:pPr algn="ctr"/>
            <a:endParaRPr lang="en-US" altLang="en-US" sz="4000" b="1">
              <a:solidFill>
                <a:srgbClr val="000099"/>
              </a:solidFill>
            </a:endParaRPr>
          </a:p>
        </p:txBody>
      </p:sp>
      <p:pic>
        <p:nvPicPr>
          <p:cNvPr id="425993" name="Picture 9" descr="30svp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2895600"/>
            <a:ext cx="5029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rstc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7848600" cy="6629400"/>
          </a:xfrm>
          <a:prstGeom prst="rect">
            <a:avLst/>
          </a:prstGeom>
        </p:spPr>
        <p:txBody>
          <a:bodyPr spcFirstLastPara="1" wrap="none" lIns="91400" tIns="45718" rIns="91400" bIns="45718" fromWordArt="1">
            <a:prstTxWarp prst="textArchUp">
              <a:avLst>
                <a:gd name="adj" fmla="val 9612722"/>
              </a:avLst>
            </a:prstTxWarp>
          </a:bodyPr>
          <a:lstStyle/>
          <a:p>
            <a:pPr algn="ctr" eaLnBrk="0" hangingPunct="0">
              <a:defRPr/>
            </a:pPr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Chúc các em học giỏi,chăm ngoan</a:t>
            </a:r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Time"/>
              </a:rPr>
              <a:t>!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21581221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2" y="-288911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76605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05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12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72855" y="1210633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379" y="3080471"/>
            <a:ext cx="971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1796" y="3990003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1397" y="2169302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38881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8860" y="2606722"/>
            <a:ext cx="5363570" cy="982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Tiết</a:t>
            </a:r>
            <a:r>
              <a:rPr lang="en-US" sz="3600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4788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136478"/>
            <a:ext cx="1787856" cy="83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Viết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051712" y="155897"/>
            <a:ext cx="9971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1:</a:t>
            </a:r>
            <a:r>
              <a:rPr lang="en-US" sz="3200" dirty="0"/>
              <a:t> </a:t>
            </a:r>
            <a:r>
              <a:rPr lang="en-US" sz="3200" dirty="0" err="1"/>
              <a:t>Nghe</a:t>
            </a:r>
            <a:r>
              <a:rPr lang="en-US" sz="3200" dirty="0"/>
              <a:t> - </a:t>
            </a:r>
            <a:r>
              <a:rPr lang="en-US" sz="3200" dirty="0" err="1"/>
              <a:t>viết</a:t>
            </a:r>
            <a:r>
              <a:rPr lang="en-US" sz="3200" dirty="0"/>
              <a:t>: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bậc</a:t>
            </a:r>
            <a:r>
              <a:rPr lang="en-US" sz="3200" i="1" dirty="0"/>
              <a:t> </a:t>
            </a:r>
            <a:r>
              <a:rPr lang="en-US" sz="3200" i="1" dirty="0" err="1"/>
              <a:t>đá</a:t>
            </a:r>
            <a:r>
              <a:rPr lang="en-US" sz="3200" i="1" dirty="0"/>
              <a:t> </a:t>
            </a:r>
            <a:r>
              <a:rPr lang="en-US" sz="3200" i="1" dirty="0" err="1"/>
              <a:t>chạm</a:t>
            </a:r>
            <a:r>
              <a:rPr lang="en-US" sz="3200" i="1" dirty="0"/>
              <a:t> </a:t>
            </a:r>
            <a:r>
              <a:rPr lang="en-US" sz="3200" i="1" dirty="0" err="1"/>
              <a:t>mây</a:t>
            </a:r>
            <a:r>
              <a:rPr lang="en-US" sz="3200" i="1" dirty="0"/>
              <a:t> (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Sau</a:t>
            </a:r>
            <a:r>
              <a:rPr lang="en-US" sz="3200" i="1" dirty="0"/>
              <a:t> </a:t>
            </a:r>
            <a:r>
              <a:rPr lang="en-US" sz="3200" i="1" dirty="0" err="1"/>
              <a:t>năm</a:t>
            </a:r>
            <a:r>
              <a:rPr lang="en-US" sz="3200" i="1" dirty="0"/>
              <a:t> </a:t>
            </a:r>
            <a:r>
              <a:rPr lang="en-US" sz="3200" i="1" dirty="0" err="1"/>
              <a:t>lần</a:t>
            </a:r>
            <a:r>
              <a:rPr lang="en-US" sz="3200" i="1" dirty="0"/>
              <a:t> </a:t>
            </a:r>
            <a:r>
              <a:rPr lang="en-US" sz="3200" i="1" dirty="0" err="1"/>
              <a:t>sim</a:t>
            </a:r>
            <a:r>
              <a:rPr lang="en-US" sz="3200" i="1" dirty="0"/>
              <a:t> </a:t>
            </a:r>
            <a:r>
              <a:rPr lang="en-US" sz="3200" i="1" dirty="0" err="1"/>
              <a:t>ra</a:t>
            </a:r>
            <a:r>
              <a:rPr lang="en-US" sz="3200" i="1" dirty="0"/>
              <a:t> </a:t>
            </a:r>
            <a:r>
              <a:rPr lang="en-US" sz="3200" i="1" dirty="0" err="1"/>
              <a:t>quả</a:t>
            </a:r>
            <a:r>
              <a:rPr lang="en-US" sz="3200" i="1" dirty="0"/>
              <a:t> </a:t>
            </a:r>
            <a:r>
              <a:rPr lang="en-US" sz="3200" i="1" dirty="0" err="1"/>
              <a:t>đến</a:t>
            </a:r>
            <a:r>
              <a:rPr lang="en-US" sz="3200" i="1" dirty="0"/>
              <a:t> </a:t>
            </a:r>
            <a:r>
              <a:rPr lang="en-US" sz="3200" i="1" dirty="0" err="1"/>
              <a:t>hết</a:t>
            </a:r>
            <a:r>
              <a:rPr lang="en-US" sz="3200" i="1" dirty="0"/>
              <a:t> 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13899" y="1392072"/>
            <a:ext cx="116142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bậc</a:t>
            </a:r>
            <a:r>
              <a:rPr lang="en-US" sz="3200" b="1" dirty="0"/>
              <a:t> </a:t>
            </a:r>
            <a:r>
              <a:rPr lang="en-US" sz="3200" b="1" dirty="0" err="1"/>
              <a:t>đá</a:t>
            </a:r>
            <a:r>
              <a:rPr lang="en-US" sz="3200" b="1" dirty="0"/>
              <a:t> </a:t>
            </a:r>
            <a:r>
              <a:rPr lang="en-US" sz="3200" b="1" dirty="0" err="1"/>
              <a:t>chạm</a:t>
            </a:r>
            <a:r>
              <a:rPr lang="en-US" sz="3200" b="1" dirty="0"/>
              <a:t> </a:t>
            </a:r>
            <a:r>
              <a:rPr lang="en-US" sz="3200" b="1" dirty="0" err="1"/>
              <a:t>mây</a:t>
            </a:r>
            <a:endParaRPr lang="en-US" sz="3200" dirty="0"/>
          </a:p>
          <a:p>
            <a:pPr algn="just"/>
            <a:r>
              <a:rPr lang="en-US" sz="3200" dirty="0"/>
              <a:t>  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năm</a:t>
            </a:r>
            <a:r>
              <a:rPr lang="en-US" sz="3200" dirty="0"/>
              <a:t> </a:t>
            </a:r>
            <a:r>
              <a:rPr lang="en-US" sz="3200" dirty="0" err="1"/>
              <a:t>lần</a:t>
            </a:r>
            <a:r>
              <a:rPr lang="en-US" sz="3200" dirty="0"/>
              <a:t> </a:t>
            </a:r>
            <a:r>
              <a:rPr lang="en-US" sz="3200" dirty="0" err="1"/>
              <a:t>sim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, con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hoàn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. </a:t>
            </a:r>
            <a:r>
              <a:rPr lang="en-US" sz="3200" dirty="0" err="1"/>
              <a:t>Nhờ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,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dễ</a:t>
            </a:r>
            <a:r>
              <a:rPr lang="en-US" sz="3200" dirty="0"/>
              <a:t> </a:t>
            </a:r>
            <a:r>
              <a:rPr lang="en-US" sz="3200" dirty="0" err="1"/>
              <a:t>dàng</a:t>
            </a:r>
            <a:r>
              <a:rPr lang="en-US" sz="3200" dirty="0"/>
              <a:t>.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xóm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ơn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Đương</a:t>
            </a:r>
            <a:r>
              <a:rPr lang="en-US" sz="3200" dirty="0"/>
              <a:t>, </a:t>
            </a:r>
            <a:r>
              <a:rPr lang="en-US" sz="3200" dirty="0" err="1"/>
              <a:t>tặng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Cố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. </a:t>
            </a:r>
            <a:r>
              <a:rPr lang="en-US" sz="3200" dirty="0" err="1"/>
              <a:t>Ngày</a:t>
            </a:r>
            <a:r>
              <a:rPr lang="en-US" sz="3200" dirty="0"/>
              <a:t> nay, con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vượt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Chuông</a:t>
            </a:r>
            <a:r>
              <a:rPr lang="en-US" sz="3200" dirty="0"/>
              <a:t>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/>
              <a:t>vẫn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ở </a:t>
            </a:r>
            <a:r>
              <a:rPr lang="en-US" sz="3200" dirty="0" err="1"/>
              <a:t>phía</a:t>
            </a:r>
            <a:r>
              <a:rPr lang="en-US" sz="3200" dirty="0"/>
              <a:t> </a:t>
            </a:r>
            <a:r>
              <a:rPr lang="en-US" sz="3200" dirty="0" err="1"/>
              <a:t>nam</a:t>
            </a:r>
            <a:r>
              <a:rPr lang="en-US" sz="3200" dirty="0"/>
              <a:t> </a:t>
            </a:r>
            <a:r>
              <a:rPr lang="en-US" sz="3200" dirty="0" err="1"/>
              <a:t>dãy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Hồng</a:t>
            </a:r>
            <a:r>
              <a:rPr lang="en-US" sz="3200" dirty="0"/>
              <a:t> </a:t>
            </a:r>
            <a:r>
              <a:rPr lang="en-US" sz="3200" dirty="0" err="1"/>
              <a:t>Lĩnh</a:t>
            </a:r>
            <a:r>
              <a:rPr lang="en-US" sz="3200" dirty="0"/>
              <a:t>.</a:t>
            </a:r>
          </a:p>
          <a:p>
            <a:r>
              <a:rPr lang="en-US" sz="3200" dirty="0"/>
              <a:t>                                                (Theo </a:t>
            </a:r>
            <a:r>
              <a:rPr lang="en-US" sz="3200" dirty="0" err="1"/>
              <a:t>Nguyễn</a:t>
            </a:r>
            <a:r>
              <a:rPr lang="en-US" sz="3200" dirty="0"/>
              <a:t> </a:t>
            </a:r>
            <a:r>
              <a:rPr lang="en-US" sz="3200" dirty="0" err="1"/>
              <a:t>Đổng</a:t>
            </a:r>
            <a:r>
              <a:rPr lang="en-US" sz="3200" dirty="0"/>
              <a:t> Chi)</a:t>
            </a:r>
          </a:p>
        </p:txBody>
      </p:sp>
    </p:spTree>
    <p:extLst>
      <p:ext uri="{BB962C8B-B14F-4D97-AF65-F5344CB8AC3E}">
        <p14:creationId xmlns:p14="http://schemas.microsoft.com/office/powerpoint/2010/main" val="3864716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id="{126F4730-2B56-4434-BA1A-07C5ABFEB9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5247" y="140067"/>
            <a:ext cx="6760693" cy="288746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bài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-087" panose="020B08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Student Writing (#4) | Free SVG">
            <a:extLst>
              <a:ext uri="{FF2B5EF4-FFF2-40B4-BE49-F238E27FC236}">
                <a16:creationId xmlns:a16="http://schemas.microsoft.com/office/drawing/2014/main" id="{F6A3328C-26B9-455D-9AA1-BF62CD07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31" y="335815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14C62883-4FF4-4C5E-9C5B-93C70016B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763" y="498389"/>
            <a:ext cx="1390224" cy="2262059"/>
          </a:xfrm>
          <a:prstGeom prst="rect">
            <a:avLst/>
          </a:prstGeom>
        </p:spPr>
      </p:pic>
      <p:pic>
        <p:nvPicPr>
          <p:cNvPr id="7" name="图片 32">
            <a:extLst>
              <a:ext uri="{FF2B5EF4-FFF2-40B4-BE49-F238E27FC236}">
                <a16:creationId xmlns:a16="http://schemas.microsoft.com/office/drawing/2014/main" id="{4B36236A-B204-4510-BA2A-BEF91CA69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8197" y="396316"/>
            <a:ext cx="1390224" cy="226205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2C13C1-252B-44CC-9B9B-8BC8C3BEEE2A}"/>
              </a:ext>
            </a:extLst>
          </p:cNvPr>
          <p:cNvSpPr txBox="1"/>
          <p:nvPr/>
        </p:nvSpPr>
        <p:spPr>
          <a:xfrm>
            <a:off x="115847" y="3291592"/>
            <a:ext cx="58036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ngực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 – 30 cm.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mép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5F07963-84BA-4C98-A87A-DC253ACED9AA}"/>
              </a:ext>
            </a:extLst>
          </p:cNvPr>
          <p:cNvSpPr txBox="1"/>
          <p:nvPr/>
        </p:nvSpPr>
        <p:spPr>
          <a:xfrm>
            <a:off x="7138919" y="3303168"/>
            <a:ext cx="5136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trỏ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ngón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khuỷu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thoải</a:t>
            </a:r>
            <a:r>
              <a:rPr lang="en-US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endParaRPr lang="en-US" sz="2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638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2467543-E4FC-4863-95FD-5450B5B04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32">
            <a:extLst>
              <a:ext uri="{FF2B5EF4-FFF2-40B4-BE49-F238E27FC236}">
                <a16:creationId xmlns:a16="http://schemas.microsoft.com/office/drawing/2014/main" id="{F5C51950-1476-45B6-9CE2-A00955CB2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683" y="722050"/>
            <a:ext cx="1390224" cy="2262059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BA040E4C-0277-4BC0-A917-AF2D52732BD0}"/>
              </a:ext>
            </a:extLst>
          </p:cNvPr>
          <p:cNvSpPr txBox="1"/>
          <p:nvPr/>
        </p:nvSpPr>
        <p:spPr>
          <a:xfrm>
            <a:off x="1475631" y="412160"/>
            <a:ext cx="9539248" cy="171622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800" b="1" i="1" dirty="0">
                <a:solidFill>
                  <a:srgbClr val="FF0000"/>
                </a:solidFill>
                <a:latin typeface="HP-087" panose="020B0803050302020204" pitchFamily="34" charset="0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5" name="图片 32">
            <a:extLst>
              <a:ext uri="{FF2B5EF4-FFF2-40B4-BE49-F238E27FC236}">
                <a16:creationId xmlns:a16="http://schemas.microsoft.com/office/drawing/2014/main" id="{1BE69B01-E79D-494D-8822-D20534582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8087" y="890039"/>
            <a:ext cx="1390224" cy="226205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182A8C0F-365A-47F2-B21D-7123B883E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1035" y="4"/>
            <a:ext cx="1390224" cy="2262059"/>
          </a:xfrm>
          <a:prstGeom prst="rect">
            <a:avLst/>
          </a:prstGeom>
        </p:spPr>
      </p:pic>
      <p:pic>
        <p:nvPicPr>
          <p:cNvPr id="7" name="图片 32">
            <a:extLst>
              <a:ext uri="{FF2B5EF4-FFF2-40B4-BE49-F238E27FC236}">
                <a16:creationId xmlns:a16="http://schemas.microsoft.com/office/drawing/2014/main" id="{5E17AE4D-C412-46D6-B0CA-D542DDE8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163" y="-95116"/>
            <a:ext cx="1390224" cy="2262059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EC20AF7C-21CD-4DF6-B170-B7BA07950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1931244" y="1613860"/>
            <a:ext cx="4429760" cy="5784573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2BD55391-47FD-4C0D-8303-122FA1383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658086" y="2055152"/>
            <a:ext cx="4466359" cy="55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79712" y="-685747"/>
            <a:ext cx="11425467" cy="233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2: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a </a:t>
            </a:r>
            <a:r>
              <a:rPr lang="en-US" sz="3200" dirty="0" err="1"/>
              <a:t>hoặc</a:t>
            </a:r>
            <a:r>
              <a:rPr lang="en-US" sz="3200" dirty="0"/>
              <a:t> 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397" y="733145"/>
            <a:ext cx="7108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b="1" i="1" dirty="0" err="1"/>
              <a:t>ch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b="1" i="1" dirty="0" err="1"/>
              <a:t>tr</a:t>
            </a:r>
            <a:r>
              <a:rPr lang="en-US" sz="3200" dirty="0"/>
              <a:t> </a:t>
            </a:r>
            <a:r>
              <a:rPr lang="en-US" sz="3200" dirty="0" err="1"/>
              <a:t>thay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chỗ</a:t>
            </a:r>
            <a:r>
              <a:rPr lang="en-US" sz="3200" dirty="0"/>
              <a:t> </a:t>
            </a:r>
            <a:r>
              <a:rPr lang="en-US" sz="3200" dirty="0" err="1"/>
              <a:t>chấm</a:t>
            </a:r>
            <a:r>
              <a:rPr lang="en-US" sz="3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5522" y="1317920"/>
            <a:ext cx="44377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Buổi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 ó o</a:t>
            </a:r>
          </a:p>
          <a:p>
            <a:r>
              <a:rPr lang="en-US" sz="3200" dirty="0" err="1"/>
              <a:t>Gà</a:t>
            </a:r>
            <a:r>
              <a:rPr lang="en-US" sz="3200" dirty="0"/>
              <a:t>   ∎</a:t>
            </a:r>
            <a:r>
              <a:rPr lang="en-US" sz="3200" dirty="0" err="1"/>
              <a:t>ống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đấy</a:t>
            </a:r>
            <a:endParaRPr lang="en-US" sz="3200" dirty="0"/>
          </a:p>
          <a:p>
            <a:r>
              <a:rPr lang="en-US" sz="3200" dirty="0" err="1"/>
              <a:t>Mặt</a:t>
            </a:r>
            <a:r>
              <a:rPr lang="en-US" sz="3200" dirty="0"/>
              <a:t>   ∎</a:t>
            </a:r>
            <a:r>
              <a:rPr lang="en-US" sz="3200" dirty="0" err="1"/>
              <a:t>ời</a:t>
            </a:r>
            <a:r>
              <a:rPr lang="en-US" sz="3200" dirty="0"/>
              <a:t> </a:t>
            </a:r>
            <a:r>
              <a:rPr lang="en-US" sz="3200" dirty="0" err="1"/>
              <a:t>mau</a:t>
            </a:r>
            <a:r>
              <a:rPr lang="en-US" sz="3200" dirty="0"/>
              <a:t> </a:t>
            </a:r>
            <a:r>
              <a:rPr lang="en-US" sz="3200" dirty="0" err="1"/>
              <a:t>dậy</a:t>
            </a:r>
            <a:endParaRPr lang="en-US" sz="3200" dirty="0"/>
          </a:p>
          <a:p>
            <a:r>
              <a:rPr lang="en-US" sz="3200" dirty="0" err="1"/>
              <a:t>Đỏ</a:t>
            </a:r>
            <a:r>
              <a:rPr lang="en-US" sz="3200" dirty="0"/>
              <a:t> </a:t>
            </a:r>
            <a:r>
              <a:rPr lang="en-US" sz="3200" dirty="0" err="1"/>
              <a:t>xinh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   ∎</a:t>
            </a:r>
            <a:r>
              <a:rPr lang="en-US" sz="3200" dirty="0" err="1"/>
              <a:t>ào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 err="1"/>
              <a:t>Buổi</a:t>
            </a:r>
            <a:r>
              <a:rPr lang="en-US" sz="3200" dirty="0"/>
              <a:t>  ∎ </a:t>
            </a:r>
            <a:r>
              <a:rPr lang="en-US" sz="3200" dirty="0" err="1"/>
              <a:t>ưa</a:t>
            </a:r>
            <a:r>
              <a:rPr lang="en-US" sz="3200" dirty="0"/>
              <a:t>  ∎</a:t>
            </a:r>
            <a:r>
              <a:rPr lang="en-US" sz="3200" dirty="0" err="1"/>
              <a:t>ên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endParaRPr lang="en-US" sz="3200" dirty="0"/>
          </a:p>
          <a:p>
            <a:r>
              <a:rPr lang="en-US" sz="3200" dirty="0" err="1"/>
              <a:t>Mặt</a:t>
            </a:r>
            <a:r>
              <a:rPr lang="en-US" sz="3200" dirty="0"/>
              <a:t>   ∎</a:t>
            </a:r>
            <a:r>
              <a:rPr lang="en-US" sz="3200" dirty="0" err="1"/>
              <a:t>ời</a:t>
            </a:r>
            <a:r>
              <a:rPr lang="en-US" sz="3200" dirty="0"/>
              <a:t> </a:t>
            </a:r>
            <a:r>
              <a:rPr lang="en-US" sz="3200" dirty="0" err="1"/>
              <a:t>tung</a:t>
            </a:r>
            <a:r>
              <a:rPr lang="en-US" sz="3200" dirty="0"/>
              <a:t> </a:t>
            </a:r>
            <a:r>
              <a:rPr lang="en-US" sz="3200" dirty="0" err="1"/>
              <a:t>nắng</a:t>
            </a:r>
            <a:endParaRPr lang="en-US" sz="3200" dirty="0"/>
          </a:p>
          <a:p>
            <a:r>
              <a:rPr lang="en-US" sz="3200" dirty="0" err="1"/>
              <a:t>Đùa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mây</a:t>
            </a:r>
            <a:r>
              <a:rPr lang="en-US" sz="3200" dirty="0"/>
              <a:t>  ∎</a:t>
            </a:r>
            <a:r>
              <a:rPr lang="en-US" sz="3200" dirty="0" err="1"/>
              <a:t>ắng</a:t>
            </a:r>
            <a:endParaRPr lang="en-US" sz="3200" dirty="0"/>
          </a:p>
          <a:p>
            <a:r>
              <a:rPr lang="en-US" sz="3200" dirty="0"/>
              <a:t>Ú </a:t>
            </a:r>
            <a:r>
              <a:rPr lang="en-US" sz="3200" dirty="0" err="1"/>
              <a:t>òa</a:t>
            </a:r>
            <a:r>
              <a:rPr lang="en-US" sz="3200" dirty="0"/>
              <a:t> ú </a:t>
            </a:r>
            <a:r>
              <a:rPr lang="en-US" sz="3200" dirty="0" err="1"/>
              <a:t>òa</a:t>
            </a:r>
            <a:r>
              <a:rPr lang="en-US" sz="3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8120" y="164629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/>
              <a:t>Buổi</a:t>
            </a:r>
            <a:r>
              <a:rPr lang="en-US" sz="3200" dirty="0"/>
              <a:t>  ∎  </a:t>
            </a:r>
            <a:r>
              <a:rPr lang="en-US" sz="3200" dirty="0" err="1"/>
              <a:t>iều</a:t>
            </a:r>
            <a:r>
              <a:rPr lang="en-US" sz="3200" dirty="0"/>
              <a:t> </a:t>
            </a:r>
            <a:r>
              <a:rPr lang="en-US" sz="3200" dirty="0" err="1"/>
              <a:t>hiền</a:t>
            </a:r>
            <a:r>
              <a:rPr lang="en-US" sz="3200" dirty="0"/>
              <a:t> </a:t>
            </a:r>
            <a:r>
              <a:rPr lang="en-US" sz="3200" dirty="0" err="1"/>
              <a:t>hòa</a:t>
            </a:r>
            <a:endParaRPr lang="en-US" sz="3200" dirty="0"/>
          </a:p>
          <a:p>
            <a:r>
              <a:rPr lang="en-US" sz="3200" dirty="0"/>
              <a:t>Dung </a:t>
            </a:r>
            <a:r>
              <a:rPr lang="en-US" sz="3200" dirty="0" err="1"/>
              <a:t>dăng</a:t>
            </a:r>
            <a:r>
              <a:rPr lang="en-US" sz="3200" dirty="0"/>
              <a:t> dung </a:t>
            </a:r>
            <a:r>
              <a:rPr lang="en-US" sz="3200" dirty="0" err="1"/>
              <a:t>dẻ</a:t>
            </a:r>
            <a:endParaRPr lang="en-US" sz="3200" dirty="0"/>
          </a:p>
          <a:p>
            <a:r>
              <a:rPr lang="en-US" sz="3200" dirty="0" err="1"/>
              <a:t>Mặt</a:t>
            </a:r>
            <a:r>
              <a:rPr lang="en-US" sz="3200" dirty="0"/>
              <a:t>  ∎ </a:t>
            </a:r>
            <a:r>
              <a:rPr lang="en-US" sz="3200" dirty="0" err="1"/>
              <a:t>ời</a:t>
            </a:r>
            <a:r>
              <a:rPr lang="en-US" sz="3200" dirty="0"/>
              <a:t> </a:t>
            </a:r>
            <a:r>
              <a:rPr lang="en-US" sz="3200" dirty="0" err="1"/>
              <a:t>thỏ</a:t>
            </a:r>
            <a:r>
              <a:rPr lang="en-US" sz="3200" dirty="0"/>
              <a:t> </a:t>
            </a:r>
            <a:r>
              <a:rPr lang="en-US" sz="3200" dirty="0" err="1"/>
              <a:t>thẻ</a:t>
            </a:r>
            <a:endParaRPr lang="en-US" sz="3200" dirty="0"/>
          </a:p>
          <a:p>
            <a:r>
              <a:rPr lang="en-US" sz="3200" dirty="0"/>
              <a:t>∎</a:t>
            </a:r>
            <a:r>
              <a:rPr lang="en-US" sz="3200" dirty="0" err="1"/>
              <a:t>ẳng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r>
              <a:rPr lang="en-US" sz="3200" dirty="0"/>
              <a:t>.</a:t>
            </a:r>
          </a:p>
          <a:p>
            <a:r>
              <a:rPr lang="en-US" sz="3200" dirty="0"/>
              <a:t>                   (Theo My </a:t>
            </a:r>
            <a:r>
              <a:rPr lang="en-US" sz="3200" dirty="0" err="1"/>
              <a:t>Linh</a:t>
            </a:r>
            <a:r>
              <a:rPr lang="en-US" sz="32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2889" y="1856095"/>
            <a:ext cx="532262" cy="49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476231" y="2374709"/>
            <a:ext cx="532262" cy="45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899011" y="2729552"/>
            <a:ext cx="649407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617260" y="3739485"/>
            <a:ext cx="532262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564641" y="3695870"/>
            <a:ext cx="532262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455761" y="4200835"/>
            <a:ext cx="532262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282287" y="4694829"/>
            <a:ext cx="532262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6341663" y="1612711"/>
            <a:ext cx="649407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6225660" y="2583973"/>
            <a:ext cx="532262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5063320" y="3070746"/>
            <a:ext cx="707414" cy="6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46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913" y="267101"/>
            <a:ext cx="11705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b.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,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chứa</a:t>
            </a:r>
            <a:r>
              <a:rPr lang="en-US" sz="3200" dirty="0"/>
              <a:t> </a:t>
            </a:r>
            <a:r>
              <a:rPr lang="en-US" sz="3200" b="1" i="1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b="1" i="1" dirty="0" err="1"/>
              <a:t>ăng</a:t>
            </a:r>
            <a:r>
              <a:rPr lang="en-US" sz="3200" dirty="0"/>
              <a:t>.</a:t>
            </a:r>
            <a:r>
              <a:rPr lang="en-US" sz="3200" b="1" dirty="0"/>
              <a:t> </a:t>
            </a:r>
          </a:p>
          <a:p>
            <a:r>
              <a:rPr lang="en-US" sz="3200" b="1" dirty="0" err="1"/>
              <a:t>Mẫu</a:t>
            </a:r>
            <a:r>
              <a:rPr lang="en-US" sz="3200" b="1" dirty="0"/>
              <a:t>:</a:t>
            </a:r>
            <a:r>
              <a:rPr lang="en-US" sz="3200" dirty="0"/>
              <a:t> </a:t>
            </a:r>
            <a:r>
              <a:rPr lang="en-US" sz="3200" dirty="0" err="1"/>
              <a:t>rặng</a:t>
            </a:r>
            <a:r>
              <a:rPr lang="en-US" sz="3200" dirty="0"/>
              <a:t> </a:t>
            </a:r>
            <a:r>
              <a:rPr lang="en-US" sz="3200" dirty="0" err="1"/>
              <a:t>tre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79" y="805710"/>
            <a:ext cx="7156490" cy="605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7630" y="2413337"/>
            <a:ext cx="36530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rắn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 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trăn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 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thằn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lằn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 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Tia </a:t>
            </a:r>
            <a:r>
              <a:rPr lang="en-US" sz="3200" dirty="0" err="1">
                <a:solidFill>
                  <a:srgbClr val="FF0000"/>
                </a:solidFill>
              </a:rPr>
              <a:t>nắng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7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FA2DC-5192-4017-B7FF-322B00F52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319" y="932091"/>
            <a:ext cx="8059611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2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9618" y="305373"/>
            <a:ext cx="9908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vài</a:t>
            </a:r>
            <a:r>
              <a:rPr lang="en-US" sz="3200" dirty="0"/>
              <a:t> chi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bậc</a:t>
            </a:r>
            <a:r>
              <a:rPr lang="en-US" sz="3200" i="1" dirty="0"/>
              <a:t> </a:t>
            </a:r>
            <a:r>
              <a:rPr lang="en-US" sz="3200" i="1" dirty="0" err="1"/>
              <a:t>đá</a:t>
            </a:r>
            <a:r>
              <a:rPr lang="en-US" sz="3200" i="1" dirty="0"/>
              <a:t> </a:t>
            </a:r>
            <a:r>
              <a:rPr lang="en-US" sz="3200" i="1" dirty="0" err="1"/>
              <a:t>chạm</a:t>
            </a:r>
            <a:r>
              <a:rPr lang="en-US" sz="3200" i="1" dirty="0"/>
              <a:t> </a:t>
            </a:r>
            <a:r>
              <a:rPr lang="en-US" sz="3200" i="1" dirty="0" err="1"/>
              <a:t>mây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nghe</a:t>
            </a:r>
            <a:r>
              <a:rPr lang="en-US" sz="3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69CF7-77EB-42C7-B45D-10EF86763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09" r="91043" b="16629"/>
          <a:stretch/>
        </p:blipFill>
        <p:spPr>
          <a:xfrm>
            <a:off x="214647" y="305373"/>
            <a:ext cx="1286380" cy="971830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60143" y="1936283"/>
            <a:ext cx="10367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   </a:t>
            </a:r>
            <a:r>
              <a:rPr lang="en-US" sz="3200" dirty="0" err="1">
                <a:solidFill>
                  <a:srgbClr val="FF0000"/>
                </a:solidFill>
              </a:rPr>
              <a:t>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Đương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nhờ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Hồng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Lĩnh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06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" y="-469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581399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876801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8636000" y="29718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5283200" y="25146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2108200" y="3429000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5315397" y="49530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04" y="3581400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8" y="698344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5653088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105401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43201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4" y="1931495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62" y="1247775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032000" y="20981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8636000" y="17933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737600" y="50292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727200" y="54864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584378" y="516680"/>
            <a:ext cx="881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dirty="0">
                <a:solidFill>
                  <a:schemeClr val="bg1"/>
                </a:solidFill>
                <a:latin typeface="HP-087" panose="020B0803050302020204" pitchFamily="34" charset="0"/>
              </a:rPr>
              <a:t>CỦNG CỐ - DẶN DÒ- NHẬN XÉT</a:t>
            </a:r>
          </a:p>
        </p:txBody>
      </p:sp>
    </p:spTree>
    <p:extLst>
      <p:ext uri="{BB962C8B-B14F-4D97-AF65-F5344CB8AC3E}">
        <p14:creationId xmlns:p14="http://schemas.microsoft.com/office/powerpoint/2010/main" val="10750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8482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8982"/>
                            </p:stCondLst>
                            <p:childTnLst>
                              <p:par>
                                <p:cTn id="6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0A93CD5-1977-853C-8CF0-300EF5D3F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07"/>
            <a:ext cx="3095755" cy="13863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D636EB4-1FF2-6137-6DC9-C72B3E19F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2" b="66713"/>
          <a:stretch/>
        </p:blipFill>
        <p:spPr>
          <a:xfrm>
            <a:off x="98464" y="5567772"/>
            <a:ext cx="12192000" cy="12902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01470" y="320141"/>
            <a:ext cx="6603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Kể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người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cảm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phục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87407"/>
          <a:stretch/>
        </p:blipFill>
        <p:spPr>
          <a:xfrm>
            <a:off x="98464" y="0"/>
            <a:ext cx="1602003" cy="12250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266" y="1422890"/>
            <a:ext cx="11705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phục</a:t>
            </a:r>
            <a:r>
              <a:rPr lang="en-US" sz="3200" dirty="0"/>
              <a:t> </a:t>
            </a:r>
            <a:r>
              <a:rPr lang="en-US" sz="3200" dirty="0" err="1"/>
              <a:t>thầy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Nguyễn</a:t>
            </a:r>
            <a:r>
              <a:rPr lang="en-US" sz="3200" dirty="0"/>
              <a:t> </a:t>
            </a:r>
            <a:r>
              <a:rPr lang="en-US" sz="3200" dirty="0" err="1"/>
              <a:t>Ngọc</a:t>
            </a:r>
            <a:r>
              <a:rPr lang="en-US" sz="3200" dirty="0"/>
              <a:t> </a:t>
            </a:r>
            <a:r>
              <a:rPr lang="en-US" sz="3200" dirty="0" err="1"/>
              <a:t>Kí</a:t>
            </a:r>
            <a:r>
              <a:rPr lang="en-US" sz="3200" dirty="0"/>
              <a:t>, </a:t>
            </a:r>
            <a:r>
              <a:rPr lang="en-US" sz="3200" dirty="0" err="1"/>
              <a:t>dù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, </a:t>
            </a:r>
            <a:r>
              <a:rPr lang="en-US" sz="3200" dirty="0" err="1"/>
              <a:t>nhưng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nghị</a:t>
            </a:r>
            <a:r>
              <a:rPr lang="en-US" sz="3200" dirty="0"/>
              <a:t> </a:t>
            </a:r>
            <a:r>
              <a:rPr lang="en-US" sz="3200" dirty="0" err="1"/>
              <a:t>lực</a:t>
            </a:r>
            <a:r>
              <a:rPr lang="en-US" sz="3200" dirty="0"/>
              <a:t> phi </a:t>
            </a:r>
            <a:r>
              <a:rPr lang="en-US" sz="3200" dirty="0" err="1"/>
              <a:t>thường</a:t>
            </a:r>
            <a:r>
              <a:rPr lang="en-US" sz="3200" dirty="0"/>
              <a:t>, </a:t>
            </a:r>
            <a:r>
              <a:rPr lang="en-US" sz="3200" dirty="0" err="1"/>
              <a:t>thầy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vươn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,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phục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đau</a:t>
            </a:r>
            <a:r>
              <a:rPr lang="en-US" sz="3200" dirty="0"/>
              <a:t> </a:t>
            </a:r>
            <a:r>
              <a:rPr lang="en-US" sz="3200" dirty="0" err="1"/>
              <a:t>đớn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nghĩ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 </a:t>
            </a:r>
            <a:r>
              <a:rPr lang="en-US" sz="3200" dirty="0" err="1"/>
              <a:t>mạnh</a:t>
            </a:r>
            <a:r>
              <a:rPr lang="en-US" sz="3200" dirty="0"/>
              <a:t> to </a:t>
            </a:r>
            <a:r>
              <a:rPr lang="en-US" sz="3200" dirty="0" err="1"/>
              <a:t>lớn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chào</a:t>
            </a:r>
            <a:r>
              <a:rPr lang="en-US" sz="3200" dirty="0"/>
              <a:t> </a:t>
            </a:r>
            <a:r>
              <a:rPr lang="en-US" sz="3200" dirty="0" err="1"/>
              <a:t>đời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05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18" y="109182"/>
            <a:ext cx="12208587" cy="65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0" y="395786"/>
            <a:ext cx="11636651" cy="62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4841"/>
            <a:ext cx="2988860" cy="70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04715" y="1542198"/>
            <a:ext cx="7902055" cy="10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Cố</a:t>
            </a:r>
            <a:r>
              <a:rPr lang="en-US" sz="3200" dirty="0"/>
              <a:t>: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,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già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ý </a:t>
            </a:r>
            <a:r>
              <a:rPr lang="en-US" sz="3200" dirty="0" err="1"/>
              <a:t>kính</a:t>
            </a:r>
            <a:r>
              <a:rPr lang="en-US" sz="3200" dirty="0"/>
              <a:t> </a:t>
            </a:r>
            <a:r>
              <a:rPr lang="en-US" sz="3200" dirty="0" err="1"/>
              <a:t>trọng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04715" y="2952467"/>
            <a:ext cx="7902055" cy="107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Truông</a:t>
            </a:r>
            <a:r>
              <a:rPr lang="en-US" sz="3200" dirty="0"/>
              <a:t>: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qua </a:t>
            </a:r>
            <a:r>
              <a:rPr lang="en-US" sz="3200" dirty="0" err="1"/>
              <a:t>rừng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, </a:t>
            </a:r>
            <a:r>
              <a:rPr lang="en-US" sz="3200" dirty="0" err="1"/>
              <a:t>vùng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 </a:t>
            </a:r>
            <a:r>
              <a:rPr lang="en-US" sz="3200" dirty="0" err="1"/>
              <a:t>hoang</a:t>
            </a:r>
            <a:r>
              <a:rPr lang="en-US" sz="3200" dirty="0"/>
              <a:t>,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cỏ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44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A410EA-6C38-4588-B982-47ED2AF57509}"/>
              </a:ext>
            </a:extLst>
          </p:cNvPr>
          <p:cNvSpPr/>
          <p:nvPr/>
        </p:nvSpPr>
        <p:spPr>
          <a:xfrm>
            <a:off x="2790825" y="244642"/>
            <a:ext cx="4639049" cy="523220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26AE5-FB95-4F33-BFAE-7B9950263E62}"/>
              </a:ext>
            </a:extLst>
          </p:cNvPr>
          <p:cNvSpPr txBox="1"/>
          <p:nvPr/>
        </p:nvSpPr>
        <p:spPr>
          <a:xfrm>
            <a:off x="2903633" y="204542"/>
            <a:ext cx="467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UVN Sang Song" panose="020B0604020202020204"/>
                <a:ea typeface="+mn-ea"/>
                <a:cs typeface="+mn-cs"/>
              </a:rPr>
              <a:t>Luyện đọc từ khó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UVN Sang Song" panose="020B060402020202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B95545-A9C2-4AF9-930C-414112858261}"/>
              </a:ext>
            </a:extLst>
          </p:cNvPr>
          <p:cNvGrpSpPr/>
          <p:nvPr/>
        </p:nvGrpSpPr>
        <p:grpSpPr>
          <a:xfrm>
            <a:off x="78017" y="1264990"/>
            <a:ext cx="6109311" cy="644438"/>
            <a:chOff x="391886" y="1433905"/>
            <a:chExt cx="6013910" cy="192884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BECC350-C58F-4F56-9C7E-62D7A4E9D357}"/>
                </a:ext>
              </a:extLst>
            </p:cNvPr>
            <p:cNvSpPr/>
            <p:nvPr/>
          </p:nvSpPr>
          <p:spPr>
            <a:xfrm>
              <a:off x="391886" y="1433905"/>
              <a:ext cx="6013910" cy="1928846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70AD47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C0A6AB-700E-4901-9E9F-8A9BC7EF3083}"/>
                </a:ext>
              </a:extLst>
            </p:cNvPr>
            <p:cNvSpPr txBox="1"/>
            <p:nvPr/>
          </p:nvSpPr>
          <p:spPr>
            <a:xfrm>
              <a:off x="535404" y="1560733"/>
              <a:ext cx="5853170" cy="1750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r>
                <a:rPr lang="en-US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núi</a:t>
              </a:r>
              <a:r>
                <a:rPr lang="en-US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lang="en-US" sz="3200" b="1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Lĩnh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CBECC350-C58F-4F56-9C7E-62D7A4E9D357}"/>
              </a:ext>
            </a:extLst>
          </p:cNvPr>
          <p:cNvSpPr/>
          <p:nvPr/>
        </p:nvSpPr>
        <p:spPr>
          <a:xfrm>
            <a:off x="88568" y="2127074"/>
            <a:ext cx="5779969" cy="644438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70AD4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phăng</a:t>
            </a:r>
            <a:r>
              <a:rPr kumimoji="0" lang="en-US" sz="3200" b="1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u="none" strike="noStrike" kern="0" cap="none" spc="0" normalizeH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3200" b="1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u="none" strike="noStrike" kern="0" cap="none" spc="0" normalizeH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CBECC350-C58F-4F56-9C7E-62D7A4E9D357}"/>
              </a:ext>
            </a:extLst>
          </p:cNvPr>
          <p:cNvSpPr/>
          <p:nvPr/>
        </p:nvSpPr>
        <p:spPr>
          <a:xfrm>
            <a:off x="142167" y="3071044"/>
            <a:ext cx="2990506" cy="644438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70AD4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chài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lưới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CBECC350-C58F-4F56-9C7E-62D7A4E9D357}"/>
              </a:ext>
            </a:extLst>
          </p:cNvPr>
          <p:cNvSpPr/>
          <p:nvPr/>
        </p:nvSpPr>
        <p:spPr>
          <a:xfrm>
            <a:off x="88567" y="4119647"/>
            <a:ext cx="8304805" cy="644438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70AD47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đương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19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ADA9364-6CBA-422E-9F03-97D0041B1A1E}"/>
              </a:ext>
            </a:extLst>
          </p:cNvPr>
          <p:cNvGrpSpPr/>
          <p:nvPr/>
        </p:nvGrpSpPr>
        <p:grpSpPr>
          <a:xfrm>
            <a:off x="3057980" y="84731"/>
            <a:ext cx="7203619" cy="707886"/>
            <a:chOff x="1053394" y="206467"/>
            <a:chExt cx="2880723" cy="489398"/>
          </a:xfrm>
        </p:grpSpPr>
        <p:sp>
          <p:nvSpPr>
            <p:cNvPr id="6" name="Rectangle: Rounded Corners 43">
              <a:extLst>
                <a:ext uri="{FF2B5EF4-FFF2-40B4-BE49-F238E27FC236}">
                  <a16:creationId xmlns:a16="http://schemas.microsoft.com/office/drawing/2014/main" id="{227CAF38-DD80-4600-B42F-A011EBEC3EFB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66E977-FDFE-44F8-8A61-3B7A7DA943FD}"/>
                </a:ext>
              </a:extLst>
            </p:cNvPr>
            <p:cNvSpPr/>
            <p:nvPr/>
          </p:nvSpPr>
          <p:spPr>
            <a:xfrm>
              <a:off x="1053394" y="206467"/>
              <a:ext cx="2880723" cy="48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1" kern="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Luyện</a:t>
              </a:r>
              <a:r>
                <a:rPr lang="en-US" sz="4000" b="1" kern="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đọc</a:t>
              </a:r>
              <a:r>
                <a:rPr lang="en-US" sz="4000" b="1" kern="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câu</a:t>
              </a:r>
              <a:r>
                <a:rPr lang="en-US" sz="4000" b="1" kern="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dài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4044EEE-8133-44B3-BC48-6B11C837E426}"/>
              </a:ext>
            </a:extLst>
          </p:cNvPr>
          <p:cNvSpPr txBox="1"/>
          <p:nvPr/>
        </p:nvSpPr>
        <p:spPr>
          <a:xfrm>
            <a:off x="3681133" y="1905196"/>
            <a:ext cx="7892302" cy="344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453</TotalTime>
  <Words>1606</Words>
  <Application>Microsoft Office PowerPoint</Application>
  <PresentationFormat>Màn hình rộng</PresentationFormat>
  <Paragraphs>135</Paragraphs>
  <Slides>31</Slides>
  <Notes>3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44" baseType="lpstr">
      <vt:lpstr>.VnTime</vt:lpstr>
      <vt:lpstr>Arial</vt:lpstr>
      <vt:lpstr>Arial-Rounded</vt:lpstr>
      <vt:lpstr>Calibri</vt:lpstr>
      <vt:lpstr>Georgia</vt:lpstr>
      <vt:lpstr>HP001 4 hàng</vt:lpstr>
      <vt:lpstr>HP-087</vt:lpstr>
      <vt:lpstr>Times New Roman</vt:lpstr>
      <vt:lpstr>UTM Avo</vt:lpstr>
      <vt:lpstr>UVN Sang Song</vt:lpstr>
      <vt:lpstr>Wingdings</vt:lpstr>
      <vt:lpstr>Wingdings 2</vt:lpstr>
      <vt:lpstr>Civic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ĐẠI NHÂN</cp:lastModifiedBy>
  <cp:revision>84</cp:revision>
  <dcterms:created xsi:type="dcterms:W3CDTF">2022-09-02T00:00:24Z</dcterms:created>
  <dcterms:modified xsi:type="dcterms:W3CDTF">2023-12-03T13:02:29Z</dcterms:modified>
</cp:coreProperties>
</file>