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77" r:id="rId2"/>
    <p:sldId id="281" r:id="rId3"/>
    <p:sldId id="283" r:id="rId4"/>
    <p:sldId id="264" r:id="rId5"/>
    <p:sldId id="267" r:id="rId6"/>
    <p:sldId id="265" r:id="rId7"/>
    <p:sldId id="270" r:id="rId8"/>
    <p:sldId id="266" r:id="rId9"/>
    <p:sldId id="272" r:id="rId10"/>
    <p:sldId id="28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45A15A-B5A4-46C2-A009-4D776788CED1}" type="datetimeFigureOut">
              <a:rPr lang="en-US" smtClean="0"/>
              <a:t>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F0096-D72C-4156-8DB9-8B8D075E79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809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fld id="{2B77A8CC-DC6E-4F70-9E0E-0D5640BA7698}" type="slidenum">
              <a:rPr lang="en-US" sz="1200" b="0" smtClean="0">
                <a:latin typeface="Times New Roman" pitchFamily="18" charset="0"/>
              </a:rPr>
              <a:pPr/>
              <a:t>1</a:t>
            </a:fld>
            <a:endParaRPr lang="en-US" sz="1200" b="0" smtClean="0">
              <a:latin typeface="Times New Roman" pitchFamily="18" charset="0"/>
            </a:endParaRPr>
          </a:p>
        </p:txBody>
      </p:sp>
      <p:sp>
        <p:nvSpPr>
          <p:cNvPr id="15363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LOAN\Em%20Yeu%20Truong%20Em%20-%20Various%20Artists.mp3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gif"/><Relationship Id="rId4" Type="http://schemas.openxmlformats.org/officeDocument/2006/relationships/image" Target="../media/image1.gi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G:\10_11\MIEN\Tap-dem.mp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1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 descr="ABARBLY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11938"/>
            <a:ext cx="9144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7" descr="ABARBLY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88"/>
            <a:ext cx="91440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8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9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56511">
            <a:off x="7772400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0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188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1" descr="WhitecornerFlow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2" descr="anim1690[1]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324100" y="331470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3" descr="!PC8_C2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87525" y="5645150"/>
            <a:ext cx="5562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4" descr="anim1690[1]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400800" y="3352800"/>
            <a:ext cx="510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9" descr="Dove-02-jun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1905000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8" name="WordArt 59"/>
          <p:cNvSpPr>
            <a:spLocks noChangeArrowheads="1" noChangeShapeType="1" noTextEdit="1"/>
          </p:cNvSpPr>
          <p:nvPr/>
        </p:nvSpPr>
        <p:spPr bwMode="auto">
          <a:xfrm>
            <a:off x="2895600" y="4953000"/>
            <a:ext cx="3505200" cy="328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 err="1">
                <a:ln w="2095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Giáo</a:t>
            </a:r>
            <a:r>
              <a:rPr lang="en-US" kern="10">
                <a:ln w="2095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Times New Roman"/>
                <a:cs typeface="Times New Roman"/>
              </a:rPr>
              <a:t> viên: Nguyễn Thị Tiên</a:t>
            </a:r>
          </a:p>
        </p:txBody>
      </p:sp>
      <p:sp>
        <p:nvSpPr>
          <p:cNvPr id="4109" name="WordArt 59"/>
          <p:cNvSpPr>
            <a:spLocks noChangeArrowheads="1" noChangeShapeType="1" noTextEdit="1"/>
          </p:cNvSpPr>
          <p:nvPr/>
        </p:nvSpPr>
        <p:spPr bwMode="auto">
          <a:xfrm>
            <a:off x="2362200" y="533400"/>
            <a:ext cx="4648200" cy="512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4000" kern="10" dirty="0">
                <a:ln w="1460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Times New Roman"/>
                <a:cs typeface="Times New Roman"/>
              </a:rPr>
              <a:t>Trường </a:t>
            </a:r>
            <a:r>
              <a:rPr lang="en-US" sz="4000" kern="10" dirty="0" smtClean="0">
                <a:ln w="1460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Times New Roman"/>
                <a:cs typeface="Times New Roman"/>
              </a:rPr>
              <a:t>TH </a:t>
            </a:r>
            <a:r>
              <a:rPr lang="en-US" sz="4000" kern="10" dirty="0" err="1" smtClean="0">
                <a:ln w="1460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Times New Roman"/>
                <a:cs typeface="Times New Roman"/>
              </a:rPr>
              <a:t>và</a:t>
            </a:r>
            <a:r>
              <a:rPr lang="en-US" sz="4000" kern="10" dirty="0" smtClean="0">
                <a:ln w="1460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Times New Roman"/>
                <a:cs typeface="Times New Roman"/>
              </a:rPr>
              <a:t> THCS </a:t>
            </a:r>
            <a:r>
              <a:rPr lang="en-US" sz="4000" kern="10" dirty="0" err="1" smtClean="0">
                <a:ln w="1460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Times New Roman"/>
                <a:cs typeface="Times New Roman"/>
              </a:rPr>
              <a:t>Đại</a:t>
            </a:r>
            <a:r>
              <a:rPr lang="en-US" sz="4000" kern="10" dirty="0" smtClean="0">
                <a:ln w="1460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Times New Roman"/>
                <a:cs typeface="Times New Roman"/>
              </a:rPr>
              <a:t> </a:t>
            </a:r>
            <a:r>
              <a:rPr lang="en-US" sz="4000" kern="10" dirty="0" err="1" smtClean="0">
                <a:ln w="1460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Times New Roman"/>
                <a:cs typeface="Times New Roman"/>
              </a:rPr>
              <a:t>Chánh</a:t>
            </a:r>
            <a:endParaRPr lang="en-US" sz="4000" kern="10" dirty="0">
              <a:ln w="14605">
                <a:solidFill>
                  <a:srgbClr val="FF0000"/>
                </a:solidFill>
                <a:round/>
                <a:headEnd/>
                <a:tailEnd/>
              </a:ln>
              <a:solidFill>
                <a:srgbClr val="009900"/>
              </a:solidFill>
              <a:latin typeface="Times New Roman"/>
              <a:cs typeface="Times New Roman"/>
            </a:endParaRPr>
          </a:p>
        </p:txBody>
      </p:sp>
      <p:pic>
        <p:nvPicPr>
          <p:cNvPr id="4110" name="Picture 14" descr="ad152"/>
          <p:cNvPicPr>
            <a:picLocks noChangeAspect="1" noChangeArrowheads="1" noCrop="1"/>
          </p:cNvPicPr>
          <p:nvPr/>
        </p:nvPicPr>
        <p:blipFill>
          <a:blip r:embed="rId11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847725"/>
            <a:ext cx="2105025" cy="16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1" name="AutoShape 15"/>
          <p:cNvSpPr>
            <a:spLocks noChangeArrowheads="1"/>
          </p:cNvSpPr>
          <p:nvPr/>
        </p:nvSpPr>
        <p:spPr bwMode="auto">
          <a:xfrm>
            <a:off x="3975100" y="3506788"/>
            <a:ext cx="1506538" cy="936625"/>
          </a:xfrm>
          <a:prstGeom prst="star16">
            <a:avLst>
              <a:gd name="adj" fmla="val 20917"/>
            </a:avLst>
          </a:prstGeom>
          <a:solidFill>
            <a:srgbClr val="FFFFFF"/>
          </a:solidFill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cs typeface="Arial" charset="0"/>
            </a:endParaRPr>
          </a:p>
        </p:txBody>
      </p:sp>
      <p:sp>
        <p:nvSpPr>
          <p:cNvPr id="4112" name="Line 16"/>
          <p:cNvSpPr>
            <a:spLocks noChangeShapeType="1"/>
          </p:cNvSpPr>
          <p:nvPr/>
        </p:nvSpPr>
        <p:spPr bwMode="auto">
          <a:xfrm>
            <a:off x="4191000" y="3975100"/>
            <a:ext cx="1290638" cy="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13" name="Line 17"/>
          <p:cNvSpPr>
            <a:spLocks noChangeShapeType="1"/>
          </p:cNvSpPr>
          <p:nvPr/>
        </p:nvSpPr>
        <p:spPr bwMode="auto">
          <a:xfrm>
            <a:off x="4191000" y="3975100"/>
            <a:ext cx="862013" cy="0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14" name="Group 18"/>
          <p:cNvGrpSpPr>
            <a:grpSpLocks/>
          </p:cNvGrpSpPr>
          <p:nvPr/>
        </p:nvGrpSpPr>
        <p:grpSpPr bwMode="auto">
          <a:xfrm>
            <a:off x="1927442" y="1295400"/>
            <a:ext cx="4953000" cy="3505200"/>
            <a:chOff x="1392" y="768"/>
            <a:chExt cx="3120" cy="2352"/>
          </a:xfrm>
        </p:grpSpPr>
        <p:sp>
          <p:nvSpPr>
            <p:cNvPr id="4116" name="AutoShape 19"/>
            <p:cNvSpPr>
              <a:spLocks noChangeArrowheads="1"/>
            </p:cNvSpPr>
            <p:nvPr/>
          </p:nvSpPr>
          <p:spPr bwMode="auto">
            <a:xfrm>
              <a:off x="1691" y="2209"/>
              <a:ext cx="2713" cy="590"/>
            </a:xfrm>
            <a:prstGeom prst="cube">
              <a:avLst>
                <a:gd name="adj" fmla="val 84120"/>
              </a:avLst>
            </a:prstGeom>
            <a:gradFill rotWithShape="1">
              <a:gsLst>
                <a:gs pos="0">
                  <a:srgbClr val="008000"/>
                </a:gs>
                <a:gs pos="100000">
                  <a:srgbClr val="003B00"/>
                </a:gs>
              </a:gsLst>
              <a:path path="rect">
                <a:fillToRect r="100000" b="100000"/>
              </a:path>
            </a:gradFill>
            <a:ln w="28575">
              <a:solidFill>
                <a:srgbClr val="FF00FF"/>
              </a:solidFill>
              <a:miter lim="800000"/>
              <a:headEnd/>
              <a:tailEnd/>
            </a:ln>
            <a:effectLst>
              <a:prstShdw prst="shdw17" dist="17961" dir="2700000">
                <a:srgbClr val="990099"/>
              </a:prstShdw>
            </a:effectLst>
          </p:spPr>
          <p:txBody>
            <a:bodyPr/>
            <a:lstStyle/>
            <a:p>
              <a:endParaRPr lang="en-US">
                <a:cs typeface="Arial" charset="0"/>
              </a:endParaRPr>
            </a:p>
          </p:txBody>
        </p:sp>
        <p:sp>
          <p:nvSpPr>
            <p:cNvPr id="62484" name="AutoShape 20"/>
            <p:cNvSpPr>
              <a:spLocks noChangeArrowheads="1"/>
            </p:cNvSpPr>
            <p:nvPr/>
          </p:nvSpPr>
          <p:spPr bwMode="auto">
            <a:xfrm>
              <a:off x="1961" y="1328"/>
              <a:ext cx="951" cy="1178"/>
            </a:xfrm>
            <a:prstGeom prst="flowChartPunchedTape">
              <a:avLst/>
            </a:prstGeom>
            <a:solidFill>
              <a:srgbClr val="FFFFFF"/>
            </a:solidFill>
            <a:ln w="57150">
              <a:solidFill>
                <a:srgbClr val="FF00FF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2485" name="AutoShape 21"/>
            <p:cNvSpPr>
              <a:spLocks noChangeArrowheads="1"/>
            </p:cNvSpPr>
            <p:nvPr/>
          </p:nvSpPr>
          <p:spPr bwMode="auto">
            <a:xfrm>
              <a:off x="2912" y="1328"/>
              <a:ext cx="948" cy="1178"/>
            </a:xfrm>
            <a:prstGeom prst="wave">
              <a:avLst>
                <a:gd name="adj1" fmla="val 13005"/>
                <a:gd name="adj2" fmla="val 0"/>
              </a:avLst>
            </a:prstGeom>
            <a:solidFill>
              <a:srgbClr val="FFFFFF"/>
            </a:solidFill>
            <a:ln w="57150">
              <a:solidFill>
                <a:srgbClr val="FF00FF"/>
              </a:solidFill>
              <a:round/>
              <a:headEnd/>
              <a:tailEnd/>
            </a:ln>
            <a:effectLst>
              <a:outerShdw dist="107763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62486" name="AutoShape 22"/>
            <p:cNvSpPr>
              <a:spLocks noChangeArrowheads="1"/>
            </p:cNvSpPr>
            <p:nvPr/>
          </p:nvSpPr>
          <p:spPr bwMode="auto">
            <a:xfrm>
              <a:off x="2097" y="1314"/>
              <a:ext cx="950" cy="1177"/>
            </a:xfrm>
            <a:prstGeom prst="flowChartPunchedTape">
              <a:avLst/>
            </a:prstGeom>
            <a:solidFill>
              <a:srgbClr val="FFFFFF"/>
            </a:solidFill>
            <a:ln w="38100">
              <a:solidFill>
                <a:srgbClr val="0000FF"/>
              </a:solidFill>
              <a:miter lim="800000"/>
              <a:headEnd/>
              <a:tailEnd/>
            </a:ln>
            <a:effectLst>
              <a:outerShdw dist="107763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 sz="1200">
                <a:cs typeface="Arial" charset="0"/>
              </a:endParaRPr>
            </a:p>
            <a:p>
              <a:pPr>
                <a:defRPr/>
              </a:pPr>
              <a:endParaRPr lang="en-US" sz="1200">
                <a:cs typeface="Arial" charset="0"/>
              </a:endParaRPr>
            </a:p>
            <a:p>
              <a:pPr>
                <a:defRPr/>
              </a:pPr>
              <a:endParaRPr lang="en-US" sz="1200">
                <a:cs typeface="Arial" charset="0"/>
              </a:endParaRPr>
            </a:p>
          </p:txBody>
        </p:sp>
        <p:sp>
          <p:nvSpPr>
            <p:cNvPr id="62487" name="AutoShape 23"/>
            <p:cNvSpPr>
              <a:spLocks noChangeArrowheads="1"/>
            </p:cNvSpPr>
            <p:nvPr/>
          </p:nvSpPr>
          <p:spPr bwMode="auto">
            <a:xfrm>
              <a:off x="3047" y="1328"/>
              <a:ext cx="949" cy="1178"/>
            </a:xfrm>
            <a:prstGeom prst="wave">
              <a:avLst>
                <a:gd name="adj1" fmla="val 13005"/>
                <a:gd name="adj2" fmla="val 0"/>
              </a:avLst>
            </a:prstGeom>
            <a:solidFill>
              <a:srgbClr val="FFFFFF"/>
            </a:solidFill>
            <a:ln w="38100">
              <a:solidFill>
                <a:srgbClr val="0000FF"/>
              </a:solidFill>
              <a:round/>
              <a:headEnd/>
              <a:tailEnd/>
            </a:ln>
            <a:effectLst>
              <a:outerShdw dist="107763" dir="13500000" algn="ctr" rotWithShape="0">
                <a:srgbClr val="808080">
                  <a:alpha val="5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cs typeface="Arial" charset="0"/>
              </a:endParaRPr>
            </a:p>
          </p:txBody>
        </p:sp>
        <p:sp>
          <p:nvSpPr>
            <p:cNvPr id="4121" name="AutoShape 24"/>
            <p:cNvSpPr>
              <a:spLocks noChangeArrowheads="1"/>
            </p:cNvSpPr>
            <p:nvPr/>
          </p:nvSpPr>
          <p:spPr bwMode="auto">
            <a:xfrm>
              <a:off x="1872" y="2504"/>
              <a:ext cx="2256" cy="258"/>
            </a:xfrm>
            <a:prstGeom prst="ribbon">
              <a:avLst>
                <a:gd name="adj1" fmla="val 9949"/>
                <a:gd name="adj2" fmla="val 45241"/>
              </a:avLst>
            </a:prstGeom>
            <a:solidFill>
              <a:srgbClr val="FFFF99"/>
            </a:solidFill>
            <a:ln w="57150">
              <a:solidFill>
                <a:srgbClr val="0000CC"/>
              </a:solidFill>
              <a:round/>
              <a:headEnd/>
              <a:tailEnd/>
            </a:ln>
          </p:spPr>
          <p:txBody>
            <a:bodyPr anchor="ctr"/>
            <a:lstStyle/>
            <a:p>
              <a:r>
                <a:rPr lang="en-US" dirty="0">
                  <a:cs typeface="Arial" charset="0"/>
                </a:rPr>
                <a:t>  </a:t>
              </a:r>
              <a:r>
                <a:rPr lang="en-US" sz="1600" dirty="0" smtClean="0">
                  <a:cs typeface="Arial" charset="0"/>
                </a:rPr>
                <a:t>2022 - 2023</a:t>
              </a:r>
              <a:endParaRPr lang="en-US" sz="1600" dirty="0">
                <a:solidFill>
                  <a:srgbClr val="FF3300"/>
                </a:solidFill>
                <a:latin typeface="Times New Roman" pitchFamily="18" charset="0"/>
                <a:cs typeface="Arial" charset="0"/>
              </a:endParaRPr>
            </a:p>
          </p:txBody>
        </p:sp>
        <p:sp>
          <p:nvSpPr>
            <p:cNvPr id="4123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1392" y="768"/>
              <a:ext cx="3120" cy="2352"/>
            </a:xfrm>
            <a:prstGeom prst="rect">
              <a:avLst/>
            </a:prstGeom>
          </p:spPr>
          <p:txBody>
            <a:bodyPr wrap="none" fromWordArt="1">
              <a:prstTxWarp prst="textButtonPour">
                <a:avLst>
                  <a:gd name="adj1" fmla="val 10681924"/>
                  <a:gd name="adj2" fmla="val 86417"/>
                </a:avLst>
              </a:prstTxWarp>
            </a:bodyPr>
            <a:lstStyle/>
            <a:p>
              <a:pPr algn="ctr"/>
              <a:r>
                <a:rPr lang="en-US" sz="800" kern="10">
                  <a:ln w="9525">
                    <a:solidFill>
                      <a:srgbClr val="0000CC"/>
                    </a:solidFill>
                    <a:round/>
                    <a:headEnd/>
                    <a:tailEnd/>
                  </a:ln>
                  <a:solidFill>
                    <a:srgbClr val="0000FF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latin typeface="Times New Roman"/>
                  <a:cs typeface="Times New Roman"/>
                </a:rPr>
                <a:t>CHÚC CÁC EM HỌC TẬP TỐT - CHĂM NGOAN</a:t>
              </a:r>
            </a:p>
          </p:txBody>
        </p:sp>
      </p:grpSp>
      <p:pic>
        <p:nvPicPr>
          <p:cNvPr id="184347" name="Em Yeu Truong Em - Various Artists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17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66023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43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34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8" descr="phuongh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28575"/>
            <a:ext cx="9134475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0" descr="Camonngan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-1114425"/>
            <a:ext cx="8686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Tap-dem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35814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561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681" fill="hold"/>
                                        <p:tgtEl>
                                          <p:spTgt spid="20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9144000" cy="307340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38200" indent="-838200"/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Thứ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tư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ngày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8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tháng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2023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276600" y="838200"/>
            <a:ext cx="213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</a:rPr>
              <a:t>Đạo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</a:rPr>
              <a:t>đức</a:t>
            </a:r>
            <a:endParaRPr lang="en-US" sz="2800" b="1" u="sng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67000" y="1371600"/>
            <a:ext cx="3429000" cy="762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noProof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201" y="2057400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quét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é Quét Nhà - Bài Hát Thiếu Nh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1" y="2895600"/>
            <a:ext cx="67818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7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9" grpId="0"/>
      <p:bldP spid="10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" y="-79135"/>
            <a:ext cx="9144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9144000" cy="307340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38200" indent="-838200"/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Thứ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tư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ngày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8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tháng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</a:rPr>
              <a:t> 2023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276600" y="838200"/>
            <a:ext cx="2133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itchFamily="18" charset="0"/>
              </a:rPr>
              <a:t>Đạo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itchFamily="18" charset="0"/>
              </a:rPr>
              <a:t>đức</a:t>
            </a:r>
            <a:endParaRPr lang="en-US" sz="3200" b="1" u="sng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447800" y="1371600"/>
            <a:ext cx="7315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18: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Tự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giác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việc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</a:rPr>
              <a:t>nhà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50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300" y="548640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08D2A95-DC0B-4007-8250-FC180A06B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0845"/>
            <a:ext cx="9296400" cy="444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192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4956" y="1371600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945" y="1196180"/>
            <a:ext cx="84490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0A388C-6303-4DBC-A163-0AB0A7B3C8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123" y="2209800"/>
            <a:ext cx="8191754" cy="407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7177" y="1219200"/>
            <a:ext cx="83658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chia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sẻ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2085508"/>
            <a:ext cx="3277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ra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Trapezoid 2"/>
          <p:cNvSpPr/>
          <p:nvPr/>
        </p:nvSpPr>
        <p:spPr>
          <a:xfrm>
            <a:off x="4114800" y="3810000"/>
            <a:ext cx="1295400" cy="762000"/>
          </a:xfrm>
          <a:prstGeom prst="trapezoi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47559DA-62A4-4802-AA4B-00EEDD859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870277"/>
            <a:ext cx="4972050" cy="350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7177" y="1219200"/>
            <a:ext cx="83658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rèn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581400" y="2819400"/>
            <a:ext cx="4953000" cy="2539426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33800" y="3058061"/>
            <a:ext cx="464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cha</a:t>
            </a: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ngại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chan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566787" y="3200400"/>
            <a:ext cx="2514600" cy="208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193</Words>
  <Application>Microsoft Office PowerPoint</Application>
  <PresentationFormat>On-screen Show (4:3)</PresentationFormat>
  <Paragraphs>31</Paragraphs>
  <Slides>10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Khám phá</vt:lpstr>
      <vt:lpstr>Khám phá</vt:lpstr>
      <vt:lpstr>Luyện tập</vt:lpstr>
      <vt:lpstr>Luyện tập</vt:lpstr>
      <vt:lpstr>Vận dụng</vt:lpstr>
      <vt:lpstr>Vận dụng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Administrator</cp:lastModifiedBy>
  <cp:revision>29</cp:revision>
  <dcterms:created xsi:type="dcterms:W3CDTF">2006-08-16T00:00:00Z</dcterms:created>
  <dcterms:modified xsi:type="dcterms:W3CDTF">2023-01-29T14:01:23Z</dcterms:modified>
</cp:coreProperties>
</file>