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.svg" ContentType="image/svg+xml"/>
  <Override PartName="/ppt/media/image2.svg" ContentType="image/svg+xml"/>
  <Override PartName="/ppt/media/image4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433" r:id="rId3"/>
    <p:sldId id="457" r:id="rId4"/>
    <p:sldId id="458" r:id="rId5"/>
    <p:sldId id="415" r:id="rId6"/>
    <p:sldId id="441" r:id="rId7"/>
    <p:sldId id="411" r:id="rId8"/>
    <p:sldId id="442" r:id="rId9"/>
    <p:sldId id="459" r:id="rId10"/>
    <p:sldId id="443" r:id="rId11"/>
    <p:sldId id="448" r:id="rId12"/>
    <p:sldId id="444" r:id="rId13"/>
    <p:sldId id="450" r:id="rId14"/>
    <p:sldId id="465" r:id="rId15"/>
    <p:sldId id="453" r:id="rId16"/>
    <p:sldId id="460" r:id="rId17"/>
    <p:sldId id="461" r:id="rId19"/>
    <p:sldId id="463" r:id="rId20"/>
    <p:sldId id="464" r:id="rId21"/>
    <p:sldId id="45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4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655D60-302D-475F-9A54-631D6C10380B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4E232E-4980-4662-8CBC-4A5D00F3FF1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E232E-4980-4662-8CBC-4A5D00F3FF1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E232E-4980-4662-8CBC-4A5D00F3FF1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image" Target="../media/image2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5" Type="http://schemas.openxmlformats.org/officeDocument/2006/relationships/image" Target="../media/image2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image" Target="../media/image2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2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image" Target="../media/image2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5" Type="http://schemas.openxmlformats.org/officeDocument/2006/relationships/image" Target="../media/image2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5" Type="http://schemas.openxmlformats.org/officeDocument/2006/relationships/image" Target="../media/image2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5" Type="http://schemas.openxmlformats.org/officeDocument/2006/relationships/image" Target="../media/image2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969063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pic>
        <p:nvPicPr>
          <p:cNvPr id="6" name="图片 5" descr="19690631 -1"/>
          <p:cNvPicPr>
            <a:picLocks noChangeAspect="1"/>
          </p:cNvPicPr>
          <p:nvPr userDrawn="1"/>
        </p:nvPicPr>
        <p:blipFill>
          <a:blip r:embed="rId3"/>
          <a:srcRect r="19388" b="45700"/>
          <a:stretch>
            <a:fillRect/>
          </a:stretch>
        </p:blipFill>
        <p:spPr>
          <a:xfrm>
            <a:off x="1490345" y="631825"/>
            <a:ext cx="8108315" cy="2730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60045" y="-10160"/>
            <a:ext cx="2249170" cy="1252220"/>
            <a:chOff x="777" y="-16"/>
            <a:chExt cx="3542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77" y="985"/>
              <a:ext cx="3542" cy="971"/>
              <a:chOff x="8059" y="1525"/>
              <a:chExt cx="3542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59" y="1600"/>
                <a:ext cx="3542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3.12</a:t>
                </a:r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</a:t>
                </a:r>
                <a:endParaRPr sz="2800">
                  <a:solidFill>
                    <a:schemeClr val="bg1"/>
                  </a:solidFill>
                  <a:effectLst/>
                  <a:latin typeface="字魂55号-龙吟手书" panose="00000500000000000000" charset="-122"/>
                  <a:ea typeface="字魂55号-龙吟手书" panose="00000500000000000000" charset="-122"/>
                  <a:cs typeface="字魂55号-龙吟手书" panose="00000500000000000000" charset="-122"/>
                </a:endParaRP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5930160-2BCF-4E93-8737-9C5CB8E57A4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3504565"/>
            <a:ext cx="12192000" cy="33540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2484755" y="1420495"/>
            <a:ext cx="7222490" cy="35921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2562860" y="1320165"/>
            <a:ext cx="7222490" cy="3592195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19690631 -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2865" y="0"/>
            <a:ext cx="12129135" cy="65093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植树节的由来</a:t>
                </a:r>
                <a:endParaRPr sz="2800">
                  <a:solidFill>
                    <a:schemeClr val="bg1"/>
                  </a:solidFill>
                  <a:effectLst/>
                  <a:latin typeface="字魂55号-龙吟手书" panose="00000500000000000000" charset="-122"/>
                  <a:ea typeface="字魂55号-龙吟手书" panose="00000500000000000000" charset="-122"/>
                  <a:cs typeface="字魂55号-龙吟手书" panose="00000500000000000000" charset="-122"/>
                </a:endParaRP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</a:t>
                </a:r>
                <a:r>
                  <a:rPr lang="zh-CN"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历史</a:t>
                </a:r>
                <a:endParaRPr lang="zh-CN" sz="2800">
                  <a:solidFill>
                    <a:schemeClr val="bg1"/>
                  </a:solidFill>
                  <a:effectLst/>
                  <a:latin typeface="字魂55号-龙吟手书" panose="00000500000000000000" charset="-122"/>
                  <a:ea typeface="字魂55号-龙吟手书" panose="00000500000000000000" charset="-122"/>
                  <a:cs typeface="字魂55号-龙吟手书" panose="00000500000000000000" charset="-122"/>
                </a:endParaRP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植树节的节徽</a:t>
                </a:r>
                <a:endParaRPr sz="2800">
                  <a:solidFill>
                    <a:schemeClr val="bg1"/>
                  </a:solidFill>
                  <a:effectLst/>
                  <a:latin typeface="字魂55号-龙吟手书" panose="00000500000000000000" charset="-122"/>
                  <a:ea typeface="字魂55号-龙吟手书" panose="00000500000000000000" charset="-122"/>
                  <a:cs typeface="字魂55号-龙吟手书" panose="00000500000000000000" charset="-122"/>
                </a:endParaRP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植树节的意义</a:t>
                </a:r>
                <a:endParaRPr sz="2800">
                  <a:solidFill>
                    <a:schemeClr val="bg1"/>
                  </a:solidFill>
                  <a:effectLst/>
                  <a:latin typeface="字魂55号-龙吟手书" panose="00000500000000000000" charset="-122"/>
                  <a:ea typeface="字魂55号-龙吟手书" panose="00000500000000000000" charset="-122"/>
                  <a:cs typeface="字魂55号-龙吟手书" panose="00000500000000000000" charset="-122"/>
                </a:endParaRP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各国的植树节</a:t>
                </a:r>
                <a:endParaRPr sz="2800">
                  <a:solidFill>
                    <a:schemeClr val="bg1"/>
                  </a:solidFill>
                  <a:effectLst/>
                  <a:latin typeface="字魂55号-龙吟手书" panose="00000500000000000000" charset="-122"/>
                  <a:ea typeface="字魂55号-龙吟手书" panose="00000500000000000000" charset="-122"/>
                  <a:cs typeface="字魂55号-龙吟手书" panose="00000500000000000000" charset="-122"/>
                </a:endParaRP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植树节小问答</a:t>
                </a:r>
                <a:endParaRPr sz="2800">
                  <a:solidFill>
                    <a:schemeClr val="bg1"/>
                  </a:solidFill>
                  <a:effectLst/>
                  <a:latin typeface="字魂55号-龙吟手书" panose="00000500000000000000" charset="-122"/>
                  <a:ea typeface="字魂55号-龙吟手书" panose="00000500000000000000" charset="-122"/>
                  <a:cs typeface="字魂55号-龙吟手书" panose="00000500000000000000" charset="-122"/>
                </a:endParaRP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1.xml"/><Relationship Id="rId12" Type="http://schemas.openxmlformats.org/officeDocument/2006/relationships/image" Target="../media/image7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medium confidence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5753" y="0"/>
            <a:ext cx="1376175" cy="1376175"/>
          </a:xfrm>
          <a:prstGeom prst="rect">
            <a:avLst/>
          </a:prstGeom>
        </p:spPr>
      </p:pic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Microsoft YaHei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Microsoft YaHei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Microsoft YaHei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Microsoft YaHei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Microsoft YaHei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Microsoft YaHei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5.xml"/><Relationship Id="rId2" Type="http://schemas.openxmlformats.org/officeDocument/2006/relationships/image" Target="../media/image26.png"/><Relationship Id="rId1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microsoft.com/office/2007/relationships/hdphoto" Target="../media/image30.wdp"/><Relationship Id="rId2" Type="http://schemas.openxmlformats.org/officeDocument/2006/relationships/image" Target="../media/image29.png"/><Relationship Id="rId1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3.wav"/><Relationship Id="rId3" Type="http://schemas.openxmlformats.org/officeDocument/2006/relationships/image" Target="../media/image35.png"/><Relationship Id="rId2" Type="http://schemas.openxmlformats.org/officeDocument/2006/relationships/image" Target="../media/image2.svg"/><Relationship Id="rId1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.svg"/><Relationship Id="rId3" Type="http://schemas.openxmlformats.org/officeDocument/2006/relationships/image" Target="../media/image36.png"/><Relationship Id="rId2" Type="http://schemas.openxmlformats.org/officeDocument/2006/relationships/image" Target="../media/image2.svg"/><Relationship Id="rId1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6.wav"/><Relationship Id="rId4" Type="http://schemas.openxmlformats.org/officeDocument/2006/relationships/audio" Target="../media/audio5.wav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6.xml"/><Relationship Id="rId1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2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1.xml"/><Relationship Id="rId3" Type="http://schemas.openxmlformats.org/officeDocument/2006/relationships/image" Target="../media/image15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3.xml"/><Relationship Id="rId3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4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.svg"/><Relationship Id="rId4" Type="http://schemas.openxmlformats.org/officeDocument/2006/relationships/image" Target="../media/image23.png"/><Relationship Id="rId3" Type="http://schemas.microsoft.com/office/2007/relationships/hdphoto" Target="../media/image22.wdp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image25.wdp"/><Relationship Id="rId1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9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817" r="48366"/>
          <a:stretch>
            <a:fillRect/>
          </a:stretch>
        </p:blipFill>
        <p:spPr>
          <a:xfrm rot="20528815" flipH="1">
            <a:off x="-449818" y="-273879"/>
            <a:ext cx="4028902" cy="1608110"/>
          </a:xfrm>
          <a:prstGeom prst="rect">
            <a:avLst/>
          </a:prstGeom>
        </p:spPr>
      </p:pic>
      <p:pic>
        <p:nvPicPr>
          <p:cNvPr id="4" name="图片 1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817" r="48366"/>
          <a:stretch>
            <a:fillRect/>
          </a:stretch>
        </p:blipFill>
        <p:spPr>
          <a:xfrm rot="1071185">
            <a:off x="8836936" y="-204046"/>
            <a:ext cx="3792966" cy="15139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03948" y="-76587"/>
            <a:ext cx="56168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" panose="02000804000000020003" pitchFamily="2" charset="0"/>
                <a:ea typeface="字魂105号-简雅黑"/>
                <a:cs typeface="+mn-cs"/>
              </a:rPr>
              <a:t>Thứ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" panose="02000804000000020003" pitchFamily="2" charset="0"/>
                <a:ea typeface="字魂105号-简雅黑"/>
                <a:cs typeface="+mn-cs"/>
              </a:rPr>
              <a:t>…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" panose="02000804000000020003" pitchFamily="2" charset="0"/>
                <a:ea typeface="字魂105号-简雅黑"/>
                <a:cs typeface="+mn-cs"/>
              </a:rPr>
              <a:t>ngày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" panose="02000804000000020003" pitchFamily="2" charset="0"/>
                <a:ea typeface="字魂105号-简雅黑"/>
                <a:cs typeface="+mn-cs"/>
              </a:rPr>
              <a:t>…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" panose="02000804000000020003" pitchFamily="2" charset="0"/>
                <a:ea typeface="字魂105号-简雅黑"/>
                <a:cs typeface="+mn-cs"/>
              </a:rPr>
              <a:t>tháng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" panose="02000804000000020003" pitchFamily="2" charset="0"/>
                <a:ea typeface="字魂105号-简雅黑"/>
                <a:cs typeface="+mn-cs"/>
              </a:rPr>
              <a:t>…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" panose="02000804000000020003" pitchFamily="2" charset="0"/>
                <a:ea typeface="字魂105号-简雅黑"/>
                <a:cs typeface="+mn-cs"/>
              </a:rPr>
              <a:t>năm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" panose="02000804000000020003" pitchFamily="2" charset="0"/>
                <a:ea typeface="字魂105号-简雅黑"/>
                <a:cs typeface="+mn-cs"/>
              </a:rPr>
              <a:t>…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C8458"/>
              </a:solidFill>
              <a:effectLst/>
              <a:uLnTx/>
              <a:uFillTx/>
              <a:latin typeface="SVN-Shintia Script" panose="02000804000000020003" pitchFamily="2" charset="0"/>
              <a:ea typeface="字魂105号-简雅黑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8903" y="725197"/>
            <a:ext cx="3737172" cy="12863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0635" y="1816763"/>
            <a:ext cx="6663506" cy="10729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5745" y="2474234"/>
            <a:ext cx="3810330" cy="11827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3599" y="3258631"/>
            <a:ext cx="10931075" cy="2316681"/>
          </a:xfrm>
          <a:prstGeom prst="rect">
            <a:avLst/>
          </a:prstGeom>
        </p:spPr>
      </p:pic>
      <p:pic>
        <p:nvPicPr>
          <p:cNvPr id="15" name="Picture 14" descr="Shape&#10;&#10;Description automatically generated with medium confidenc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825" y="-76587"/>
            <a:ext cx="1376175" cy="13761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2365375" y="1207770"/>
            <a:ext cx="731520" cy="481965"/>
          </a:xfrm>
          <a:custGeom>
            <a:avLst/>
            <a:gdLst>
              <a:gd name="connsiteX0" fmla="*/ 298 w 1800"/>
              <a:gd name="connsiteY0" fmla="*/ 0 h 1421"/>
              <a:gd name="connsiteX1" fmla="*/ 1597 w 1800"/>
              <a:gd name="connsiteY1" fmla="*/ 0 h 1421"/>
              <a:gd name="connsiteX2" fmla="*/ 1800 w 1800"/>
              <a:gd name="connsiteY2" fmla="*/ 203 h 1421"/>
              <a:gd name="connsiteX3" fmla="*/ 1800 w 1800"/>
              <a:gd name="connsiteY3" fmla="*/ 885 h 1421"/>
              <a:gd name="connsiteX4" fmla="*/ 0 w 1800"/>
              <a:gd name="connsiteY4" fmla="*/ 1058 h 1421"/>
              <a:gd name="connsiteX5" fmla="*/ 300 w 1800"/>
              <a:gd name="connsiteY5" fmla="*/ 1421 h 1421"/>
              <a:gd name="connsiteX6" fmla="*/ 95 w 1800"/>
              <a:gd name="connsiteY6" fmla="*/ 1216 h 1421"/>
              <a:gd name="connsiteX7" fmla="*/ 95 w 1800"/>
              <a:gd name="connsiteY7" fmla="*/ 203 h 1421"/>
              <a:gd name="connsiteX8" fmla="*/ 298 w 1800"/>
              <a:gd name="connsiteY8" fmla="*/ 0 h 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0" h="1421">
                <a:moveTo>
                  <a:pt x="298" y="0"/>
                </a:moveTo>
                <a:lnTo>
                  <a:pt x="1597" y="0"/>
                </a:lnTo>
                <a:lnTo>
                  <a:pt x="1800" y="203"/>
                </a:lnTo>
                <a:lnTo>
                  <a:pt x="1800" y="885"/>
                </a:lnTo>
                <a:lnTo>
                  <a:pt x="0" y="1058"/>
                </a:lnTo>
                <a:lnTo>
                  <a:pt x="300" y="1421"/>
                </a:lnTo>
                <a:lnTo>
                  <a:pt x="95" y="1216"/>
                </a:lnTo>
                <a:lnTo>
                  <a:pt x="95" y="203"/>
                </a:lnTo>
                <a:cubicBezTo>
                  <a:pt x="95" y="91"/>
                  <a:pt x="186" y="0"/>
                  <a:pt x="298" y="0"/>
                </a:cubicBezTo>
                <a:close/>
              </a:path>
            </a:pathLst>
          </a:custGeom>
          <a:solidFill>
            <a:srgbClr val="09722C"/>
          </a:solidFill>
          <a:ln>
            <a:solidFill>
              <a:srgbClr val="09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字魂105号-简雅黑"/>
              <a:cs typeface="+mn-cs"/>
            </a:endParaRPr>
          </a:p>
        </p:txBody>
      </p:sp>
      <p:pic>
        <p:nvPicPr>
          <p:cNvPr id="8" name="图片 7" descr="19690631 -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 flipH="1">
            <a:off x="2553335" y="3505835"/>
            <a:ext cx="2404110" cy="14192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7778" y="2465748"/>
            <a:ext cx="6596444" cy="1926503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6777" y="265814"/>
            <a:ext cx="11007634" cy="6234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457201"/>
            <a:ext cx="10789920" cy="5957808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字魂105号-简雅黑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67023" y="457201"/>
            <a:ext cx="86974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kiểu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ea typeface="字魂105号-简雅黑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70842" y="966340"/>
            <a:ext cx="9494875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+mj-lt"/>
              </a:rPr>
              <a:t>- </a:t>
            </a:r>
            <a:r>
              <a:rPr lang="en-US" sz="3200" dirty="0" err="1">
                <a:latin typeface="+mj-lt"/>
              </a:rPr>
              <a:t>Chị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xóa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dòng</a:t>
            </a:r>
            <a:r>
              <a:rPr lang="en-US" sz="3200" dirty="0">
                <a:latin typeface="+mj-lt"/>
              </a:rPr>
              <a:t> “</a:t>
            </a:r>
            <a:r>
              <a:rPr lang="en-US" sz="3200" dirty="0" err="1">
                <a:latin typeface="+mj-lt"/>
              </a:rPr>
              <a:t>Nấu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ăn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không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ngon</a:t>
            </a:r>
            <a:r>
              <a:rPr lang="en-US" sz="3200" dirty="0">
                <a:latin typeface="+mj-lt"/>
              </a:rPr>
              <a:t>” </a:t>
            </a:r>
            <a:r>
              <a:rPr lang="en-US" sz="3200" dirty="0" err="1">
                <a:latin typeface="+mj-lt"/>
              </a:rPr>
              <a:t>đi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chị</a:t>
            </a:r>
            <a:r>
              <a:rPr lang="en-US" sz="3200" dirty="0">
                <a:latin typeface="+mj-lt"/>
              </a:rPr>
              <a:t>!</a:t>
            </a:r>
            <a:endParaRPr lang="en-US" sz="3200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+mj-lt"/>
              </a:rPr>
              <a:t>- A, </a:t>
            </a:r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rất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đẹp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trai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nữa</a:t>
            </a:r>
            <a:r>
              <a:rPr lang="en-US" sz="3200" dirty="0">
                <a:latin typeface="+mj-lt"/>
              </a:rPr>
              <a:t> ạ!</a:t>
            </a:r>
            <a:endParaRPr lang="en-US" sz="3200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+mj-lt"/>
              </a:rPr>
              <a:t>- </a:t>
            </a:r>
            <a:r>
              <a:rPr lang="en-US" sz="3200" dirty="0" err="1">
                <a:latin typeface="+mj-lt"/>
              </a:rPr>
              <a:t>Chị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cắm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cúi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viết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thêm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tấm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thiệp</a:t>
            </a:r>
            <a:r>
              <a:rPr lang="en-US" sz="3200" dirty="0">
                <a:latin typeface="+mj-lt"/>
              </a:rPr>
              <a:t>.</a:t>
            </a:r>
            <a:endParaRPr lang="en-US" sz="3200" dirty="0">
              <a:latin typeface="+mj-lt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330145" y="3221669"/>
            <a:ext cx="2635542" cy="1276883"/>
            <a:chOff x="1225898" y="1497783"/>
            <a:chExt cx="2411087" cy="100183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5898" y="1497783"/>
              <a:ext cx="2411087" cy="1001837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520792" y="1779176"/>
              <a:ext cx="2009182" cy="50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rgbClr val="FFFF00"/>
                  </a:solidFill>
                </a:rPr>
                <a:t>Câu</a:t>
              </a:r>
              <a:r>
                <a:rPr lang="en-US" sz="3600" b="1" dirty="0">
                  <a:solidFill>
                    <a:srgbClr val="FFFF00"/>
                  </a:solidFill>
                </a:rPr>
                <a:t> </a:t>
              </a:r>
              <a:r>
                <a:rPr lang="en-US" sz="3600" b="1" dirty="0" err="1">
                  <a:solidFill>
                    <a:srgbClr val="FFFF00"/>
                  </a:solidFill>
                </a:rPr>
                <a:t>kể</a:t>
              </a:r>
              <a:endParaRPr lang="en-US" sz="36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783260" y="3221670"/>
            <a:ext cx="2825778" cy="1276882"/>
            <a:chOff x="1225898" y="1497783"/>
            <a:chExt cx="2411087" cy="1001837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5898" y="1497783"/>
              <a:ext cx="2411087" cy="1001837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505022" y="1890802"/>
              <a:ext cx="2009182" cy="50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rgbClr val="FFFF00"/>
                  </a:solidFill>
                </a:rPr>
                <a:t>Câu</a:t>
              </a:r>
              <a:r>
                <a:rPr lang="en-US" sz="3600" b="1" dirty="0">
                  <a:solidFill>
                    <a:srgbClr val="FFFF00"/>
                  </a:solidFill>
                </a:rPr>
                <a:t> </a:t>
              </a:r>
              <a:r>
                <a:rPr lang="en-US" sz="3600" b="1" dirty="0" err="1">
                  <a:solidFill>
                    <a:srgbClr val="FFFF00"/>
                  </a:solidFill>
                </a:rPr>
                <a:t>cảm</a:t>
              </a:r>
              <a:endParaRPr lang="en-US" sz="36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185678" y="3183422"/>
            <a:ext cx="3086783" cy="1276883"/>
            <a:chOff x="1225898" y="1497783"/>
            <a:chExt cx="2411087" cy="100183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5898" y="1497783"/>
              <a:ext cx="2411087" cy="1001837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426850" y="1785397"/>
              <a:ext cx="2009182" cy="539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rgbClr val="FFFF00"/>
                  </a:solidFill>
                </a:rPr>
                <a:t>Câu</a:t>
              </a:r>
              <a:r>
                <a:rPr lang="en-US" sz="3600" b="1" dirty="0">
                  <a:solidFill>
                    <a:srgbClr val="FFFF00"/>
                  </a:solidFill>
                </a:rPr>
                <a:t> </a:t>
              </a:r>
              <a:r>
                <a:rPr lang="en-US" sz="3600" b="1" dirty="0" err="1">
                  <a:solidFill>
                    <a:srgbClr val="FFFF00"/>
                  </a:solidFill>
                </a:rPr>
                <a:t>khiến</a:t>
              </a:r>
              <a:endParaRPr lang="en-US" sz="36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000526" y="5178941"/>
            <a:ext cx="11509596" cy="838770"/>
            <a:chOff x="979260" y="5369623"/>
            <a:chExt cx="11509596" cy="838770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260" y="5369623"/>
              <a:ext cx="10365798" cy="83877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403497" y="5514262"/>
              <a:ext cx="1108535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nl-NL" sz="3200" b="1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 hãy nhắc lại công dụng của câu kể, câu cảm, câu khiến</a:t>
              </a:r>
              <a:endPara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!!trắng to"/>
          <p:cNvSpPr/>
          <p:nvPr/>
        </p:nvSpPr>
        <p:spPr>
          <a:xfrm>
            <a:off x="475175" y="462092"/>
            <a:ext cx="11241651" cy="5933817"/>
          </a:xfrm>
          <a:custGeom>
            <a:avLst/>
            <a:gdLst>
              <a:gd name="connsiteX0" fmla="*/ 0 w 10820400"/>
              <a:gd name="connsiteY0" fmla="*/ 0 h 5486400"/>
              <a:gd name="connsiteX1" fmla="*/ 10820400 w 10820400"/>
              <a:gd name="connsiteY1" fmla="*/ 0 h 5486400"/>
              <a:gd name="connsiteX2" fmla="*/ 10820400 w 10820400"/>
              <a:gd name="connsiteY2" fmla="*/ 5486400 h 5486400"/>
              <a:gd name="connsiteX3" fmla="*/ 0 w 10820400"/>
              <a:gd name="connsiteY3" fmla="*/ 5486400 h 5486400"/>
              <a:gd name="connsiteX4" fmla="*/ 0 w 10820400"/>
              <a:gd name="connsiteY4" fmla="*/ 0 h 5486400"/>
              <a:gd name="connsiteX0-1" fmla="*/ 301721 w 11122121"/>
              <a:gd name="connsiteY0-2" fmla="*/ 0 h 5486400"/>
              <a:gd name="connsiteX1-3" fmla="*/ 11122121 w 11122121"/>
              <a:gd name="connsiteY1-4" fmla="*/ 0 h 5486400"/>
              <a:gd name="connsiteX2-5" fmla="*/ 11122121 w 11122121"/>
              <a:gd name="connsiteY2-6" fmla="*/ 5486400 h 5486400"/>
              <a:gd name="connsiteX3-7" fmla="*/ 301721 w 11122121"/>
              <a:gd name="connsiteY3-8" fmla="*/ 5486400 h 5486400"/>
              <a:gd name="connsiteX4-9" fmla="*/ 301721 w 11122121"/>
              <a:gd name="connsiteY4-10" fmla="*/ 0 h 5486400"/>
              <a:gd name="connsiteX0-11" fmla="*/ 498817 w 11319217"/>
              <a:gd name="connsiteY0-12" fmla="*/ 0 h 5486400"/>
              <a:gd name="connsiteX1-13" fmla="*/ 11319217 w 11319217"/>
              <a:gd name="connsiteY1-14" fmla="*/ 0 h 5486400"/>
              <a:gd name="connsiteX2-15" fmla="*/ 11319217 w 11319217"/>
              <a:gd name="connsiteY2-16" fmla="*/ 5486400 h 5486400"/>
              <a:gd name="connsiteX3-17" fmla="*/ 498817 w 11319217"/>
              <a:gd name="connsiteY3-18" fmla="*/ 5486400 h 5486400"/>
              <a:gd name="connsiteX4-19" fmla="*/ 498817 w 11319217"/>
              <a:gd name="connsiteY4-20" fmla="*/ 0 h 5486400"/>
              <a:gd name="connsiteX0-21" fmla="*/ 498817 w 11319217"/>
              <a:gd name="connsiteY0-22" fmla="*/ 0 h 5671127"/>
              <a:gd name="connsiteX1-23" fmla="*/ 11319217 w 11319217"/>
              <a:gd name="connsiteY1-24" fmla="*/ 0 h 5671127"/>
              <a:gd name="connsiteX2-25" fmla="*/ 11319217 w 11319217"/>
              <a:gd name="connsiteY2-26" fmla="*/ 5486400 h 5671127"/>
              <a:gd name="connsiteX3-27" fmla="*/ 498817 w 11319217"/>
              <a:gd name="connsiteY3-28" fmla="*/ 5486400 h 5671127"/>
              <a:gd name="connsiteX4-29" fmla="*/ 498817 w 11319217"/>
              <a:gd name="connsiteY4-30" fmla="*/ 0 h 5671127"/>
              <a:gd name="connsiteX0-31" fmla="*/ 498817 w 11319217"/>
              <a:gd name="connsiteY0-32" fmla="*/ 0 h 5808601"/>
              <a:gd name="connsiteX1-33" fmla="*/ 11319217 w 11319217"/>
              <a:gd name="connsiteY1-34" fmla="*/ 0 h 5808601"/>
              <a:gd name="connsiteX2-35" fmla="*/ 11319217 w 11319217"/>
              <a:gd name="connsiteY2-36" fmla="*/ 5486400 h 5808601"/>
              <a:gd name="connsiteX3-37" fmla="*/ 498817 w 11319217"/>
              <a:gd name="connsiteY3-38" fmla="*/ 5486400 h 5808601"/>
              <a:gd name="connsiteX4-39" fmla="*/ 498817 w 11319217"/>
              <a:gd name="connsiteY4-40" fmla="*/ 0 h 5808601"/>
              <a:gd name="connsiteX0-41" fmla="*/ 498817 w 11571677"/>
              <a:gd name="connsiteY0-42" fmla="*/ 0 h 5808601"/>
              <a:gd name="connsiteX1-43" fmla="*/ 11319217 w 11571677"/>
              <a:gd name="connsiteY1-44" fmla="*/ 0 h 5808601"/>
              <a:gd name="connsiteX2-45" fmla="*/ 11319217 w 11571677"/>
              <a:gd name="connsiteY2-46" fmla="*/ 5486400 h 5808601"/>
              <a:gd name="connsiteX3-47" fmla="*/ 498817 w 11571677"/>
              <a:gd name="connsiteY3-48" fmla="*/ 5486400 h 5808601"/>
              <a:gd name="connsiteX4-49" fmla="*/ 498817 w 11571677"/>
              <a:gd name="connsiteY4-50" fmla="*/ 0 h 5808601"/>
              <a:gd name="connsiteX0-51" fmla="*/ 498817 w 11719687"/>
              <a:gd name="connsiteY0-52" fmla="*/ 0 h 5808601"/>
              <a:gd name="connsiteX1-53" fmla="*/ 11319217 w 11719687"/>
              <a:gd name="connsiteY1-54" fmla="*/ 0 h 5808601"/>
              <a:gd name="connsiteX2-55" fmla="*/ 11319217 w 11719687"/>
              <a:gd name="connsiteY2-56" fmla="*/ 5486400 h 5808601"/>
              <a:gd name="connsiteX3-57" fmla="*/ 498817 w 11719687"/>
              <a:gd name="connsiteY3-58" fmla="*/ 5486400 h 5808601"/>
              <a:gd name="connsiteX4-59" fmla="*/ 498817 w 11719687"/>
              <a:gd name="connsiteY4-60" fmla="*/ 0 h 5808601"/>
              <a:gd name="connsiteX0-61" fmla="*/ 498817 w 11719687"/>
              <a:gd name="connsiteY0-62" fmla="*/ 264776 h 6073377"/>
              <a:gd name="connsiteX1-63" fmla="*/ 11319217 w 11719687"/>
              <a:gd name="connsiteY1-64" fmla="*/ 264776 h 6073377"/>
              <a:gd name="connsiteX2-65" fmla="*/ 11319217 w 11719687"/>
              <a:gd name="connsiteY2-66" fmla="*/ 5751176 h 6073377"/>
              <a:gd name="connsiteX3-67" fmla="*/ 498817 w 11719687"/>
              <a:gd name="connsiteY3-68" fmla="*/ 5751176 h 6073377"/>
              <a:gd name="connsiteX4-69" fmla="*/ 498817 w 11719687"/>
              <a:gd name="connsiteY4-70" fmla="*/ 264776 h 6073377"/>
              <a:gd name="connsiteX0-71" fmla="*/ 498817 w 11719687"/>
              <a:gd name="connsiteY0-72" fmla="*/ 377544 h 6186145"/>
              <a:gd name="connsiteX1-73" fmla="*/ 11319217 w 11719687"/>
              <a:gd name="connsiteY1-74" fmla="*/ 377544 h 6186145"/>
              <a:gd name="connsiteX2-75" fmla="*/ 11319217 w 11719687"/>
              <a:gd name="connsiteY2-76" fmla="*/ 5863944 h 6186145"/>
              <a:gd name="connsiteX3-77" fmla="*/ 498817 w 11719687"/>
              <a:gd name="connsiteY3-78" fmla="*/ 5863944 h 6186145"/>
              <a:gd name="connsiteX4-79" fmla="*/ 498817 w 11719687"/>
              <a:gd name="connsiteY4-80" fmla="*/ 377544 h 618614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1719687" h="6186145">
                <a:moveTo>
                  <a:pt x="498817" y="377544"/>
                </a:moveTo>
                <a:cubicBezTo>
                  <a:pt x="4091763" y="-218202"/>
                  <a:pt x="8252744" y="-24238"/>
                  <a:pt x="11319217" y="377544"/>
                </a:cubicBezTo>
                <a:cubicBezTo>
                  <a:pt x="11817981" y="2261762"/>
                  <a:pt x="11887253" y="4062853"/>
                  <a:pt x="11319217" y="5863944"/>
                </a:cubicBezTo>
                <a:cubicBezTo>
                  <a:pt x="7823253" y="6307289"/>
                  <a:pt x="3662272" y="6279580"/>
                  <a:pt x="498817" y="5863944"/>
                </a:cubicBezTo>
                <a:cubicBezTo>
                  <a:pt x="-180056" y="4201398"/>
                  <a:pt x="-152347" y="1915398"/>
                  <a:pt x="498817" y="377544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文本框 12"/>
          <p:cNvSpPr txBox="1"/>
          <p:nvPr/>
        </p:nvSpPr>
        <p:spPr>
          <a:xfrm>
            <a:off x="1473973" y="4050178"/>
            <a:ext cx="3456212" cy="16178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/>
                <a:cs typeface="+mn-cs"/>
              </a:rPr>
              <a:t>THẢO LUẬN NHÓM </a:t>
            </a:r>
            <a:r>
              <a:rPr kumimoji="0" lang="en-US" altLang="zh-CN" sz="4400" b="0" i="0" u="none" strike="noStrike" kern="1200" cap="none" spc="0" normalizeH="0" baseline="0" noProof="0" dirty="0" err="1">
                <a:ln w="19050">
                  <a:solidFill>
                    <a:srgbClr val="FF2F64"/>
                  </a:solidFill>
                </a:ln>
                <a:blipFill dpi="0" rotWithShape="1">
                  <a:blip r:embed="rId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/>
                <a:cs typeface="+mn-cs"/>
              </a:rPr>
              <a:t>Đôi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SVN-SAF" panose="02040603050506020204" pitchFamily="18" charset="0"/>
              <a:ea typeface="字魂105号-简雅黑"/>
              <a:cs typeface="+mn-cs"/>
            </a:endParaRPr>
          </a:p>
        </p:txBody>
      </p:sp>
      <p:pic>
        <p:nvPicPr>
          <p:cNvPr id="18" name="Picture 17" descr="A picture containing text, toy, doll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46" t="25506" r="7300" b="8065"/>
          <a:stretch>
            <a:fillRect/>
          </a:stretch>
        </p:blipFill>
        <p:spPr>
          <a:xfrm>
            <a:off x="6664344" y="2736020"/>
            <a:ext cx="4056759" cy="338328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801779" y="1279980"/>
            <a:ext cx="4800601" cy="4298039"/>
            <a:chOff x="876438" y="831522"/>
            <a:chExt cx="4800601" cy="4298039"/>
          </a:xfrm>
        </p:grpSpPr>
        <p:sp>
          <p:nvSpPr>
            <p:cNvPr id="20" name="任意多边形: 形状 19"/>
            <p:cNvSpPr/>
            <p:nvPr/>
          </p:nvSpPr>
          <p:spPr>
            <a:xfrm>
              <a:off x="5497635" y="3200400"/>
              <a:ext cx="0" cy="1929161"/>
            </a:xfrm>
            <a:custGeom>
              <a:avLst/>
              <a:gdLst>
                <a:gd name="connsiteX0" fmla="*/ 0 w 0"/>
                <a:gd name="connsiteY0" fmla="*/ 1929161 h 1929161"/>
                <a:gd name="connsiteX1" fmla="*/ 0 w 0"/>
                <a:gd name="connsiteY1" fmla="*/ 0 h 192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929161">
                  <a:moveTo>
                    <a:pt x="0" y="1929161"/>
                  </a:moveTo>
                  <a:lnTo>
                    <a:pt x="0" y="0"/>
                  </a:lnTo>
                </a:path>
              </a:pathLst>
            </a:custGeom>
            <a:noFill/>
            <a:ln w="50800" cap="rnd" cmpd="sng" algn="ctr">
              <a:solidFill>
                <a:srgbClr val="83563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1" name="Picture 20" descr="A picture containing text&#10;&#10;Description automatically generated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438" y="831522"/>
              <a:ext cx="4800601" cy="3200400"/>
            </a:xfrm>
            <a:prstGeom prst="rect">
              <a:avLst/>
            </a:prstGeom>
          </p:spPr>
        </p:pic>
      </p:grpSp>
      <p:sp>
        <p:nvSpPr>
          <p:cNvPr id="22" name="!!1"/>
          <p:cNvSpPr/>
          <p:nvPr/>
        </p:nvSpPr>
        <p:spPr>
          <a:xfrm>
            <a:off x="5290886" y="4024954"/>
            <a:ext cx="274320" cy="274320"/>
          </a:xfrm>
          <a:prstGeom prst="ellipse">
            <a:avLst/>
          </a:prstGeom>
          <a:solidFill>
            <a:srgbClr val="009900"/>
          </a:solidFill>
          <a:ln w="12700" cap="flat" cmpd="sng" algn="ctr">
            <a:noFill/>
            <a:prstDash val="solid"/>
            <a:miter lim="800000"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!!3"/>
          <p:cNvSpPr/>
          <p:nvPr/>
        </p:nvSpPr>
        <p:spPr>
          <a:xfrm>
            <a:off x="5279557" y="5129536"/>
            <a:ext cx="274320" cy="274320"/>
          </a:xfrm>
          <a:prstGeom prst="ellipse">
            <a:avLst/>
          </a:prstGeom>
          <a:solidFill>
            <a:srgbClr val="FF2F64"/>
          </a:solidFill>
          <a:ln w="12700" cap="flat" cmpd="sng" algn="ctr">
            <a:noFill/>
            <a:prstDash val="solid"/>
            <a:miter lim="800000"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!!2"/>
          <p:cNvSpPr/>
          <p:nvPr/>
        </p:nvSpPr>
        <p:spPr>
          <a:xfrm>
            <a:off x="5285816" y="4577245"/>
            <a:ext cx="274320" cy="274320"/>
          </a:xfrm>
          <a:prstGeom prst="ellipse">
            <a:avLst/>
          </a:prstGeom>
          <a:solidFill>
            <a:srgbClr val="FF6600"/>
          </a:solidFill>
          <a:ln w="12700" cap="flat" cmpd="sng" algn="ctr">
            <a:noFill/>
            <a:prstDash val="solid"/>
            <a:miter lim="800000"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444083" y="1047110"/>
            <a:ext cx="1954106" cy="1828800"/>
            <a:chOff x="5444083" y="1047110"/>
            <a:chExt cx="1954106" cy="1828800"/>
          </a:xfrm>
        </p:grpSpPr>
        <p:pic>
          <p:nvPicPr>
            <p:cNvPr id="26" name="Picture 2" descr="View all images at PNG folder | Poster background design, Birthday coloring  pages, Graduation wallpaper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4083" y="1047110"/>
              <a:ext cx="1954106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>
              <a:off x="5912316" y="1279980"/>
              <a:ext cx="10176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5号-简雅黑"/>
                  <a:cs typeface="Calibri" panose="020F0502020204030204" pitchFamily="34" charset="0"/>
                </a:rPr>
                <a:t>.....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9357569" y="870327"/>
            <a:ext cx="1954106" cy="1828800"/>
            <a:chOff x="9357569" y="870327"/>
            <a:chExt cx="1954106" cy="1828800"/>
          </a:xfrm>
        </p:grpSpPr>
        <p:pic>
          <p:nvPicPr>
            <p:cNvPr id="29" name="Picture 2" descr="View all images at PNG folder | Poster background design, Birthday coloring  pages, Graduation wallpaper"/>
            <p:cNvPicPr>
              <a:picLocks noChangeAspect="1" noChangeArrowheads="1"/>
            </p:cNvPicPr>
            <p:nvPr/>
          </p:nvPicPr>
          <p:blipFill>
            <a:blip r:embed="rId5">
              <a:duotone>
                <a:prstClr val="black"/>
                <a:srgbClr val="70AD47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908460" flipH="1">
              <a:off x="9357569" y="870327"/>
              <a:ext cx="1954106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9825802" y="1047110"/>
              <a:ext cx="10176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5号-简雅黑"/>
                  <a:cs typeface="Calibri" panose="020F0502020204030204" pitchFamily="34" charset="0"/>
                </a:rPr>
                <a:t>.....</a:t>
              </a: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endParaRPr>
            </a:p>
          </p:txBody>
        </p:sp>
      </p:grpSp>
      <p:pic>
        <p:nvPicPr>
          <p:cNvPr id="31" name="Picture 30" descr="A picture containing vector graphics, lamp, gear&#10;&#10;Description automatically generate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" y="-553090"/>
            <a:ext cx="3200400" cy="3200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75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 animBg="1"/>
      <p:bldP spid="2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6777" y="265814"/>
            <a:ext cx="11007634" cy="6234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457201"/>
            <a:ext cx="10789920" cy="5957808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字魂105号-简雅黑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40392" y="868258"/>
            <a:ext cx="9494875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字魂105号-简雅黑"/>
                <a:cs typeface="+mn-cs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字魂105号-简雅黑"/>
                <a:cs typeface="+mn-cs"/>
              </a:rPr>
              <a:t>Chị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字魂105号-简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字魂105号-简雅黑"/>
                <a:cs typeface="+mn-cs"/>
              </a:rPr>
              <a:t>cắm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字魂105号-简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字魂105号-简雅黑"/>
                <a:cs typeface="+mn-cs"/>
              </a:rPr>
              <a:t>cúi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字魂105号-简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字魂105号-简雅黑"/>
                <a:cs typeface="+mn-cs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字魂105号-简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字魂105号-简雅黑"/>
                <a:cs typeface="+mn-cs"/>
              </a:rPr>
              <a:t>thêm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字魂105号-简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字魂105号-简雅黑"/>
                <a:cs typeface="+mn-cs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字魂105号-简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字魂105号-简雅黑"/>
                <a:cs typeface="+mn-cs"/>
              </a:rPr>
              <a:t>tấm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字魂105号-简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字魂105号-简雅黑"/>
                <a:cs typeface="+mn-cs"/>
              </a:rPr>
              <a:t>thiệp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字魂105号-简雅黑"/>
                <a:cs typeface="+mn-cs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字魂105号-简雅黑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28396" y="637957"/>
            <a:ext cx="2635542" cy="1276883"/>
            <a:chOff x="1225898" y="1497783"/>
            <a:chExt cx="2411087" cy="100183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5898" y="1497783"/>
              <a:ext cx="2411087" cy="1001837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520792" y="1779176"/>
              <a:ext cx="2009182" cy="50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/>
                  <a:ea typeface="字魂105号-简雅黑"/>
                  <a:cs typeface="+mn-cs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/>
                  <a:ea typeface="字魂105号-简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/>
                  <a:ea typeface="字魂105号-简雅黑"/>
                  <a:cs typeface="+mn-cs"/>
                </a:rPr>
                <a:t>kể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  <a:ea typeface="字魂105号-简雅黑"/>
                <a:cs typeface="+mn-cs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21623" y="2243475"/>
            <a:ext cx="2825778" cy="1276882"/>
            <a:chOff x="1225898" y="1497783"/>
            <a:chExt cx="2411087" cy="1001837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5898" y="1497783"/>
              <a:ext cx="2411087" cy="1001837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505022" y="1890802"/>
              <a:ext cx="2009182" cy="50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/>
                  <a:ea typeface="字魂105号-简雅黑"/>
                  <a:cs typeface="+mn-cs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/>
                  <a:ea typeface="字魂105号-简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/>
                  <a:ea typeface="字魂105号-简雅黑"/>
                  <a:cs typeface="+mn-cs"/>
                </a:rPr>
                <a:t>cảm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  <a:ea typeface="字魂105号-简雅黑"/>
                <a:cs typeface="+mn-cs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64995" y="4529336"/>
            <a:ext cx="3086783" cy="1276883"/>
            <a:chOff x="1225898" y="1497783"/>
            <a:chExt cx="2411087" cy="100183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5898" y="1497783"/>
              <a:ext cx="2411087" cy="1001837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426850" y="1785397"/>
              <a:ext cx="2009182" cy="539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/>
                  <a:ea typeface="字魂105号-简雅黑"/>
                  <a:cs typeface="+mn-cs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/>
                  <a:ea typeface="字魂105号-简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/>
                  <a:ea typeface="字魂105号-简雅黑"/>
                  <a:cs typeface="+mn-cs"/>
                </a:rPr>
                <a:t>khiến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  <a:ea typeface="字魂105号-简雅黑"/>
                <a:cs typeface="+mn-cs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3451025" y="2601365"/>
            <a:ext cx="9494875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</a:rPr>
              <a:t>- A, </a:t>
            </a:r>
            <a:r>
              <a:rPr lang="en-US" sz="3200" dirty="0" err="1">
                <a:solidFill>
                  <a:srgbClr val="000000"/>
                </a:solidFill>
              </a:rPr>
              <a:t>bố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rất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đẹp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trai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nữa</a:t>
            </a:r>
            <a:r>
              <a:rPr lang="en-US" sz="3200" dirty="0">
                <a:solidFill>
                  <a:srgbClr val="000000"/>
                </a:solidFill>
              </a:rPr>
              <a:t> ạ!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666782" y="4820583"/>
            <a:ext cx="9494875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</a:rPr>
              <a:t>- </a:t>
            </a:r>
            <a:r>
              <a:rPr lang="en-US" sz="3200" dirty="0" err="1">
                <a:solidFill>
                  <a:srgbClr val="000000"/>
                </a:solidFill>
              </a:rPr>
              <a:t>Chị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xóa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dòng</a:t>
            </a:r>
            <a:r>
              <a:rPr lang="en-US" sz="3200" dirty="0">
                <a:solidFill>
                  <a:srgbClr val="000000"/>
                </a:solidFill>
              </a:rPr>
              <a:t> “</a:t>
            </a:r>
            <a:r>
              <a:rPr lang="en-US" sz="3200" dirty="0" err="1">
                <a:solidFill>
                  <a:srgbClr val="000000"/>
                </a:solidFill>
              </a:rPr>
              <a:t>Nấu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ăn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không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ngon</a:t>
            </a:r>
            <a:r>
              <a:rPr lang="en-US" sz="3200" dirty="0">
                <a:solidFill>
                  <a:srgbClr val="000000"/>
                </a:solidFill>
              </a:rPr>
              <a:t>” </a:t>
            </a:r>
            <a:r>
              <a:rPr lang="en-US" sz="3200" dirty="0" err="1">
                <a:solidFill>
                  <a:srgbClr val="000000"/>
                </a:solidFill>
              </a:rPr>
              <a:t>đi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chị</a:t>
            </a:r>
            <a:r>
              <a:rPr lang="en-US" sz="3200" dirty="0">
                <a:solidFill>
                  <a:srgbClr val="000000"/>
                </a:solidFill>
              </a:rPr>
              <a:t>!</a:t>
            </a:r>
            <a:endParaRPr lang="en-US" sz="3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5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9269" y="580265"/>
            <a:ext cx="11007634" cy="5930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728311"/>
            <a:ext cx="10789920" cy="5686697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字魂105号-简雅黑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35465" y="806376"/>
            <a:ext cx="100138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altLang="en-US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altLang="en-US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altLang="en-US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hiệu</a:t>
            </a:r>
            <a:r>
              <a:rPr lang="en-US" altLang="en-US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altLang="en-US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altLang="en-US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khiến</a:t>
            </a:r>
            <a:r>
              <a:rPr lang="en-US" altLang="en-US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altLang="en-US" sz="4000" b="1" i="1" u="none" strike="noStrike" kern="1200" cap="none" spc="0" normalizeH="0" baseline="0" noProof="0" dirty="0">
              <a:ln>
                <a:noFill/>
              </a:ln>
              <a:solidFill>
                <a:srgbClr val="015892"/>
              </a:solidFill>
              <a:effectLst/>
              <a:uLnTx/>
              <a:uFillTx/>
              <a:latin typeface="Calibri" panose="020F0502020204030204" pitchFamily="34" charset="0"/>
              <a:ea typeface="字魂105号-简雅黑"/>
              <a:cs typeface="Calibri" panose="020F0502020204030204" pitchFamily="34" charset="0"/>
            </a:endParaRPr>
          </a:p>
        </p:txBody>
      </p:sp>
      <p:grpSp>
        <p:nvGrpSpPr>
          <p:cNvPr id="32" name="组合 24"/>
          <p:cNvGrpSpPr/>
          <p:nvPr/>
        </p:nvGrpSpPr>
        <p:grpSpPr>
          <a:xfrm>
            <a:off x="869925" y="1360968"/>
            <a:ext cx="4722801" cy="4174702"/>
            <a:chOff x="834836" y="1602709"/>
            <a:chExt cx="3657600" cy="3448050"/>
          </a:xfrm>
        </p:grpSpPr>
        <p:grpSp>
          <p:nvGrpSpPr>
            <p:cNvPr id="33" name="组合 3"/>
            <p:cNvGrpSpPr/>
            <p:nvPr/>
          </p:nvGrpSpPr>
          <p:grpSpPr>
            <a:xfrm>
              <a:off x="834836" y="1602709"/>
              <a:ext cx="3657600" cy="3448050"/>
              <a:chOff x="2052318" y="2533650"/>
              <a:chExt cx="3657600" cy="3448050"/>
            </a:xfrm>
          </p:grpSpPr>
          <p:sp>
            <p:nvSpPr>
              <p:cNvPr id="38" name="泪滴形 4"/>
              <p:cNvSpPr/>
              <p:nvPr/>
            </p:nvSpPr>
            <p:spPr>
              <a:xfrm>
                <a:off x="2052318" y="2533650"/>
                <a:ext cx="3657600" cy="3448050"/>
              </a:xfrm>
              <a:prstGeom prst="cloud">
                <a:avLst/>
              </a:prstGeom>
              <a:solidFill>
                <a:srgbClr val="E76F6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39" name="泪滴形 5"/>
              <p:cNvSpPr/>
              <p:nvPr/>
            </p:nvSpPr>
            <p:spPr>
              <a:xfrm>
                <a:off x="2299968" y="2781300"/>
                <a:ext cx="3162300" cy="2952750"/>
              </a:xfrm>
              <a:prstGeom prst="cloud">
                <a:avLst/>
              </a:prstGeom>
              <a:solidFill>
                <a:srgbClr val="FAEEE2"/>
              </a:solidFill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34" name="组合 10"/>
            <p:cNvGrpSpPr/>
            <p:nvPr/>
          </p:nvGrpSpPr>
          <p:grpSpPr>
            <a:xfrm>
              <a:off x="1082486" y="1850359"/>
              <a:ext cx="2997998" cy="2788023"/>
              <a:chOff x="5234165" y="2193740"/>
              <a:chExt cx="2997998" cy="2788023"/>
            </a:xfrm>
          </p:grpSpPr>
          <p:sp>
            <p:nvSpPr>
              <p:cNvPr id="35" name="任意多边形: 形状 6"/>
              <p:cNvSpPr/>
              <p:nvPr/>
            </p:nvSpPr>
            <p:spPr>
              <a:xfrm rot="11880000">
                <a:off x="7650441" y="4419075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DE077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36" name="任意多边形: 形状 7"/>
              <p:cNvSpPr/>
              <p:nvPr/>
            </p:nvSpPr>
            <p:spPr>
              <a:xfrm rot="11880000">
                <a:off x="5771193" y="2414644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37" name="任意多边形: 形状 8"/>
              <p:cNvSpPr/>
              <p:nvPr/>
            </p:nvSpPr>
            <p:spPr>
              <a:xfrm rot="11880000">
                <a:off x="5234165" y="2193740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endParaRPr>
              </a:p>
            </p:txBody>
          </p:sp>
        </p:grpSp>
      </p:grpSp>
      <p:pic>
        <p:nvPicPr>
          <p:cNvPr id="40" name="Picture 1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flipH="1">
            <a:off x="801189" y="4018426"/>
            <a:ext cx="1702896" cy="2826385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435159" y="2540607"/>
            <a:ext cx="389100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 dựa vào câu khiến đã xác định được ở bài tập trước để nêu dấu hiệu.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3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30833" r="15823" b="25833"/>
          <a:stretch>
            <a:fillRect/>
          </a:stretch>
        </p:blipFill>
        <p:spPr>
          <a:xfrm>
            <a:off x="5147682" y="1517576"/>
            <a:ext cx="7145766" cy="3979455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5679607" y="2446730"/>
            <a:ext cx="607603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 khiến có dấu hiệu nhận biết là</a:t>
            </a:r>
            <a:r>
              <a:rPr lang="vi-VN" sz="3000" b="1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</a:t>
            </a:r>
            <a:endParaRPr lang="vi-VN" sz="3000" b="1" dirty="0">
              <a:solidFill>
                <a:srgbClr val="70AD47">
                  <a:lumMod val="50000"/>
                </a:srgb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000" b="1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 thúc bằng dấu chấm than.</a:t>
            </a:r>
            <a:endParaRPr lang="vi-VN" sz="3000" b="1" dirty="0">
              <a:solidFill>
                <a:srgbClr val="70AD47">
                  <a:lumMod val="50000"/>
                </a:srgb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000" b="1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Dùng để đưa ra yêu cầu đối với người khác.</a:t>
            </a:r>
            <a:endParaRPr lang="vi-VN" sz="3000" b="1" dirty="0">
              <a:solidFill>
                <a:srgbClr val="70AD47">
                  <a:lumMod val="50000"/>
                </a:srgb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ÂM-THANH-XO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1" grpId="0"/>
      <p:bldP spid="4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6777" y="265814"/>
            <a:ext cx="11007634" cy="6234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457201"/>
            <a:ext cx="10789920" cy="5957808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字魂105号-简雅黑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3257" y="925034"/>
            <a:ext cx="10431966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vi-VN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 dụng các từ hãy, đừng, chớ, đi, thôi, nào, nhé  để đặt câu khiến trong mỗi tình huống dưới đây: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ea typeface="字魂105号-简雅黑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18167" y="2339163"/>
            <a:ext cx="9572644" cy="2955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200" dirty="0"/>
              <a:t> </a:t>
            </a:r>
            <a:r>
              <a:rPr lang="en-US" sz="3200" dirty="0" err="1"/>
              <a:t>Nhờ</a:t>
            </a:r>
            <a:r>
              <a:rPr lang="en-US" sz="3200" dirty="0"/>
              <a:t> </a:t>
            </a:r>
            <a:r>
              <a:rPr lang="en-US" sz="3200" dirty="0" err="1"/>
              <a:t>người</a:t>
            </a:r>
            <a:r>
              <a:rPr lang="en-US" sz="3200" dirty="0"/>
              <a:t> </a:t>
            </a:r>
            <a:r>
              <a:rPr lang="en-US" sz="3200" dirty="0" err="1"/>
              <a:t>thân</a:t>
            </a:r>
            <a:r>
              <a:rPr lang="en-US" sz="3200" dirty="0"/>
              <a:t> </a:t>
            </a:r>
            <a:r>
              <a:rPr lang="en-US" sz="3200" dirty="0" err="1"/>
              <a:t>hướng</a:t>
            </a:r>
            <a:r>
              <a:rPr lang="en-US" sz="3200" dirty="0"/>
              <a:t> </a:t>
            </a:r>
            <a:r>
              <a:rPr lang="en-US" sz="3200" dirty="0" err="1"/>
              <a:t>dẫn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bưu</a:t>
            </a:r>
            <a:r>
              <a:rPr lang="en-US" sz="3200" dirty="0"/>
              <a:t> </a:t>
            </a:r>
            <a:r>
              <a:rPr lang="en-US" sz="3200" dirty="0" err="1"/>
              <a:t>thiếp</a:t>
            </a:r>
            <a:endParaRPr lang="en-US" sz="3200" dirty="0"/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200" dirty="0"/>
              <a:t> </a:t>
            </a:r>
            <a:r>
              <a:rPr lang="en-US" sz="3200" dirty="0" err="1"/>
              <a:t>Muốn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nhỏ</a:t>
            </a:r>
            <a:r>
              <a:rPr lang="en-US" sz="3200" dirty="0"/>
              <a:t> </a:t>
            </a:r>
            <a:r>
              <a:rPr lang="en-US" sz="3200" dirty="0" err="1"/>
              <a:t>trật</a:t>
            </a:r>
            <a:r>
              <a:rPr lang="en-US" sz="3200" dirty="0"/>
              <a:t> </a:t>
            </a:r>
            <a:r>
              <a:rPr lang="en-US" sz="3200" dirty="0" err="1"/>
              <a:t>tự</a:t>
            </a:r>
            <a:r>
              <a:rPr lang="en-US" sz="3200" dirty="0"/>
              <a:t> </a:t>
            </a:r>
            <a:r>
              <a:rPr lang="en-US" sz="3200" dirty="0" err="1"/>
              <a:t>khi</a:t>
            </a:r>
            <a:r>
              <a:rPr lang="en-US" sz="3200" dirty="0"/>
              <a:t> </a:t>
            </a:r>
            <a:r>
              <a:rPr lang="en-US" sz="3200" dirty="0" err="1"/>
              <a:t>xem</a:t>
            </a:r>
            <a:r>
              <a:rPr lang="en-US" sz="3200" dirty="0"/>
              <a:t> </a:t>
            </a:r>
            <a:r>
              <a:rPr lang="en-US" sz="3200" dirty="0" err="1"/>
              <a:t>phim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rạp</a:t>
            </a:r>
            <a:endParaRPr lang="en-US" sz="3200" dirty="0"/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200" dirty="0"/>
              <a:t> </a:t>
            </a:r>
            <a:r>
              <a:rPr lang="en-US" sz="3200" dirty="0" err="1"/>
              <a:t>Muốn</a:t>
            </a:r>
            <a:r>
              <a:rPr lang="en-US" sz="3200" dirty="0"/>
              <a:t> </a:t>
            </a:r>
            <a:r>
              <a:rPr lang="en-US" sz="3200" dirty="0" err="1"/>
              <a:t>bố</a:t>
            </a:r>
            <a:r>
              <a:rPr lang="en-US" sz="3200" dirty="0"/>
              <a:t> </a:t>
            </a:r>
            <a:r>
              <a:rPr lang="en-US" sz="3200" dirty="0" err="1"/>
              <a:t>mẹ</a:t>
            </a:r>
            <a:r>
              <a:rPr lang="en-US" sz="3200" dirty="0"/>
              <a:t> </a:t>
            </a:r>
            <a:r>
              <a:rPr lang="en-US" sz="3200" dirty="0" err="1"/>
              <a:t>cho</a:t>
            </a:r>
            <a:r>
              <a:rPr lang="en-US" sz="3200" dirty="0"/>
              <a:t> </a:t>
            </a:r>
            <a:r>
              <a:rPr lang="en-US" sz="3200" dirty="0" err="1"/>
              <a:t>về</a:t>
            </a:r>
            <a:r>
              <a:rPr lang="en-US" sz="3200" dirty="0"/>
              <a:t> </a:t>
            </a:r>
            <a:r>
              <a:rPr lang="en-US" sz="3200" dirty="0" err="1"/>
              <a:t>thăm</a:t>
            </a:r>
            <a:r>
              <a:rPr lang="en-US" sz="3200" dirty="0"/>
              <a:t> </a:t>
            </a:r>
            <a:r>
              <a:rPr lang="en-US" sz="3200" dirty="0" err="1"/>
              <a:t>quê</a:t>
            </a:r>
            <a:endParaRPr lang="en-US" sz="3200" dirty="0"/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200" dirty="0"/>
              <a:t> </a:t>
            </a:r>
            <a:r>
              <a:rPr lang="en-US" sz="3200" dirty="0" err="1"/>
              <a:t>Muốn</a:t>
            </a:r>
            <a:r>
              <a:rPr lang="en-US" sz="3200" dirty="0"/>
              <a:t> </a:t>
            </a:r>
            <a:r>
              <a:rPr lang="en-US" sz="3200" dirty="0" err="1"/>
              <a:t>bố</a:t>
            </a:r>
            <a:r>
              <a:rPr lang="en-US" sz="3200" dirty="0"/>
              <a:t> </a:t>
            </a:r>
            <a:r>
              <a:rPr lang="en-US" sz="3200" dirty="0" err="1"/>
              <a:t>mẹ</a:t>
            </a:r>
            <a:r>
              <a:rPr lang="en-US" sz="3200" dirty="0"/>
              <a:t> </a:t>
            </a:r>
            <a:r>
              <a:rPr lang="en-US" sz="3200" dirty="0" err="1"/>
              <a:t>mua</a:t>
            </a:r>
            <a:r>
              <a:rPr lang="en-US" sz="3200" dirty="0"/>
              <a:t> </a:t>
            </a:r>
            <a:r>
              <a:rPr lang="en-US" sz="3200" dirty="0" err="1"/>
              <a:t>cho</a:t>
            </a:r>
            <a:r>
              <a:rPr lang="en-US" sz="3200" dirty="0"/>
              <a:t> </a:t>
            </a:r>
            <a:r>
              <a:rPr lang="en-US" sz="3200" dirty="0" err="1"/>
              <a:t>cuốn</a:t>
            </a:r>
            <a:r>
              <a:rPr lang="en-US" sz="3200" dirty="0"/>
              <a:t> </a:t>
            </a:r>
            <a:r>
              <a:rPr lang="en-US" sz="3200" dirty="0" err="1"/>
              <a:t>truyện</a:t>
            </a:r>
            <a:r>
              <a:rPr lang="en-US" sz="3200" dirty="0"/>
              <a:t> </a:t>
            </a:r>
            <a:r>
              <a:rPr lang="en-US" sz="3200" dirty="0" err="1"/>
              <a:t>mình</a:t>
            </a:r>
            <a:r>
              <a:rPr lang="en-US" sz="3200" dirty="0"/>
              <a:t> </a:t>
            </a:r>
            <a:r>
              <a:rPr lang="en-US" sz="3200" dirty="0" err="1"/>
              <a:t>thích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6777" y="265814"/>
            <a:ext cx="11007634" cy="6234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457201"/>
            <a:ext cx="10789920" cy="5957808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字魂105号-简雅黑"/>
              <a:cs typeface="+mn-cs"/>
            </a:endParaRPr>
          </a:p>
        </p:txBody>
      </p:sp>
      <p:grpSp>
        <p:nvGrpSpPr>
          <p:cNvPr id="6" name="组合 24"/>
          <p:cNvGrpSpPr/>
          <p:nvPr/>
        </p:nvGrpSpPr>
        <p:grpSpPr>
          <a:xfrm>
            <a:off x="463147" y="1265615"/>
            <a:ext cx="4881214" cy="3857970"/>
            <a:chOff x="834836" y="1602709"/>
            <a:chExt cx="3657600" cy="3448050"/>
          </a:xfrm>
        </p:grpSpPr>
        <p:grpSp>
          <p:nvGrpSpPr>
            <p:cNvPr id="7" name="组合 3"/>
            <p:cNvGrpSpPr/>
            <p:nvPr/>
          </p:nvGrpSpPr>
          <p:grpSpPr>
            <a:xfrm>
              <a:off x="834836" y="1602709"/>
              <a:ext cx="3657600" cy="3448050"/>
              <a:chOff x="2052318" y="2533650"/>
              <a:chExt cx="3657600" cy="3448050"/>
            </a:xfrm>
          </p:grpSpPr>
          <p:sp>
            <p:nvSpPr>
              <p:cNvPr id="12" name="泪滴形 4"/>
              <p:cNvSpPr/>
              <p:nvPr/>
            </p:nvSpPr>
            <p:spPr>
              <a:xfrm>
                <a:off x="2052318" y="2533650"/>
                <a:ext cx="3657600" cy="3448050"/>
              </a:xfrm>
              <a:prstGeom prst="cloud">
                <a:avLst/>
              </a:prstGeom>
              <a:solidFill>
                <a:srgbClr val="E76F6F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13" name="泪滴形 5"/>
              <p:cNvSpPr/>
              <p:nvPr/>
            </p:nvSpPr>
            <p:spPr>
              <a:xfrm>
                <a:off x="2299968" y="2781300"/>
                <a:ext cx="3162300" cy="2952750"/>
              </a:xfrm>
              <a:prstGeom prst="cloud">
                <a:avLst/>
              </a:prstGeom>
              <a:solidFill>
                <a:srgbClr val="FAEEE2"/>
              </a:solidFill>
              <a:ln w="19050" cap="flat" cmpd="sng" algn="ctr">
                <a:solidFill>
                  <a:sysClr val="window" lastClr="FFFFFF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8" name="组合 10"/>
            <p:cNvGrpSpPr/>
            <p:nvPr/>
          </p:nvGrpSpPr>
          <p:grpSpPr>
            <a:xfrm>
              <a:off x="1082486" y="1850359"/>
              <a:ext cx="2997998" cy="2788023"/>
              <a:chOff x="5234165" y="2193740"/>
              <a:chExt cx="2997998" cy="2788023"/>
            </a:xfrm>
          </p:grpSpPr>
          <p:sp>
            <p:nvSpPr>
              <p:cNvPr id="9" name="任意多边形: 形状 6"/>
              <p:cNvSpPr/>
              <p:nvPr/>
            </p:nvSpPr>
            <p:spPr>
              <a:xfrm rot="11880000">
                <a:off x="7650441" y="4419075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DE077"/>
              </a:solidFill>
              <a:ln w="12700" cap="flat" cmpd="sng" algn="ctr">
                <a:solidFill>
                  <a:srgbClr val="A64F5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10" name="任意多边形: 形状 7"/>
              <p:cNvSpPr/>
              <p:nvPr/>
            </p:nvSpPr>
            <p:spPr>
              <a:xfrm rot="11880000">
                <a:off x="5771193" y="2414644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 w="12700" cap="flat" cmpd="sng" algn="ctr">
                <a:solidFill>
                  <a:srgbClr val="A64F5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11" name="任意多边形: 形状 8"/>
              <p:cNvSpPr/>
              <p:nvPr/>
            </p:nvSpPr>
            <p:spPr>
              <a:xfrm rot="11880000">
                <a:off x="5234165" y="2193740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 w="12700" cap="flat" cmpd="sng" algn="ctr">
                <a:solidFill>
                  <a:srgbClr val="A64F5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14" name="组合 23"/>
          <p:cNvGrpSpPr/>
          <p:nvPr/>
        </p:nvGrpSpPr>
        <p:grpSpPr>
          <a:xfrm>
            <a:off x="5362952" y="1196161"/>
            <a:ext cx="6354097" cy="4996548"/>
            <a:chOff x="7460470" y="2161478"/>
            <a:chExt cx="3657600" cy="3562129"/>
          </a:xfrm>
        </p:grpSpPr>
        <p:grpSp>
          <p:nvGrpSpPr>
            <p:cNvPr id="15" name="组合 11"/>
            <p:cNvGrpSpPr/>
            <p:nvPr/>
          </p:nvGrpSpPr>
          <p:grpSpPr>
            <a:xfrm>
              <a:off x="7460470" y="2275557"/>
              <a:ext cx="3657600" cy="3448050"/>
              <a:chOff x="2052318" y="2533650"/>
              <a:chExt cx="3657600" cy="3448050"/>
            </a:xfrm>
          </p:grpSpPr>
          <p:sp>
            <p:nvSpPr>
              <p:cNvPr id="20" name="泪滴形 4"/>
              <p:cNvSpPr/>
              <p:nvPr/>
            </p:nvSpPr>
            <p:spPr>
              <a:xfrm>
                <a:off x="2052318" y="2533650"/>
                <a:ext cx="3657600" cy="3448050"/>
              </a:xfrm>
              <a:prstGeom prst="cloud">
                <a:avLst/>
              </a:prstGeom>
              <a:solidFill>
                <a:srgbClr val="E76F6F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21" name="泪滴形 5"/>
              <p:cNvSpPr/>
              <p:nvPr/>
            </p:nvSpPr>
            <p:spPr>
              <a:xfrm>
                <a:off x="2299968" y="2781300"/>
                <a:ext cx="3162300" cy="2952750"/>
              </a:xfrm>
              <a:prstGeom prst="cloud">
                <a:avLst/>
              </a:prstGeom>
              <a:solidFill>
                <a:srgbClr val="FAEEE2"/>
              </a:solidFill>
              <a:ln w="19050" cap="flat" cmpd="sng" algn="ctr">
                <a:solidFill>
                  <a:sysClr val="window" lastClr="FFFFFF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6" name="组合 14"/>
            <p:cNvGrpSpPr/>
            <p:nvPr/>
          </p:nvGrpSpPr>
          <p:grpSpPr>
            <a:xfrm>
              <a:off x="8333697" y="2161478"/>
              <a:ext cx="2172017" cy="3370316"/>
              <a:chOff x="5859742" y="1832011"/>
              <a:chExt cx="2172017" cy="3370316"/>
            </a:xfrm>
          </p:grpSpPr>
          <p:sp>
            <p:nvSpPr>
              <p:cNvPr id="17" name="任意多边形: 形状 15"/>
              <p:cNvSpPr/>
              <p:nvPr/>
            </p:nvSpPr>
            <p:spPr>
              <a:xfrm rot="11880000">
                <a:off x="5859742" y="4639639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DE077"/>
              </a:solidFill>
              <a:ln w="12700" cap="flat" cmpd="sng" algn="ctr">
                <a:solidFill>
                  <a:srgbClr val="A64F5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18" name="任意多边形: 形状 16"/>
              <p:cNvSpPr/>
              <p:nvPr/>
            </p:nvSpPr>
            <p:spPr>
              <a:xfrm rot="11880000">
                <a:off x="7450037" y="2109578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 w="12700" cap="flat" cmpd="sng" algn="ctr">
                <a:solidFill>
                  <a:srgbClr val="A64F5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19" name="任意多边形: 形状 17"/>
              <p:cNvSpPr/>
              <p:nvPr/>
            </p:nvSpPr>
            <p:spPr>
              <a:xfrm rot="11880000">
                <a:off x="6962646" y="1832011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 w="12700" cap="flat" cmpd="sng" algn="ctr">
                <a:solidFill>
                  <a:srgbClr val="A64F5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endParaRPr>
              </a:p>
            </p:txBody>
          </p:sp>
        </p:grpSp>
      </p:grpSp>
      <p:sp>
        <p:nvSpPr>
          <p:cNvPr id="22" name="任意多边形: 形状 22"/>
          <p:cNvSpPr/>
          <p:nvPr/>
        </p:nvSpPr>
        <p:spPr>
          <a:xfrm rot="11880000">
            <a:off x="7844601" y="190094"/>
            <a:ext cx="757023" cy="732253"/>
          </a:xfrm>
          <a:custGeom>
            <a:avLst/>
            <a:gdLst>
              <a:gd name="connsiteX0" fmla="*/ 962081 w 1296281"/>
              <a:gd name="connsiteY0" fmla="*/ 1248824 h 1253866"/>
              <a:gd name="connsiteX1" fmla="*/ 729117 w 1296281"/>
              <a:gd name="connsiteY1" fmla="*/ 1157723 h 1253866"/>
              <a:gd name="connsiteX2" fmla="*/ 714464 w 1296281"/>
              <a:gd name="connsiteY2" fmla="*/ 908009 h 1253866"/>
              <a:gd name="connsiteX3" fmla="*/ 735383 w 1296281"/>
              <a:gd name="connsiteY3" fmla="*/ 879419 h 1253866"/>
              <a:gd name="connsiteX4" fmla="*/ 718781 w 1296281"/>
              <a:gd name="connsiteY4" fmla="*/ 887839 h 1253866"/>
              <a:gd name="connsiteX5" fmla="*/ 589247 w 1296281"/>
              <a:gd name="connsiteY5" fmla="*/ 888877 h 1253866"/>
              <a:gd name="connsiteX6" fmla="*/ 558504 w 1296281"/>
              <a:gd name="connsiteY6" fmla="*/ 876148 h 1253866"/>
              <a:gd name="connsiteX7" fmla="*/ 581816 w 1296281"/>
              <a:gd name="connsiteY7" fmla="*/ 908008 h 1253866"/>
              <a:gd name="connsiteX8" fmla="*/ 567163 w 1296281"/>
              <a:gd name="connsiteY8" fmla="*/ 1157724 h 1253866"/>
              <a:gd name="connsiteX9" fmla="*/ 254072 w 1296281"/>
              <a:gd name="connsiteY9" fmla="*/ 1212815 h 1253866"/>
              <a:gd name="connsiteX10" fmla="*/ 209718 w 1296281"/>
              <a:gd name="connsiteY10" fmla="*/ 898023 h 1253866"/>
              <a:gd name="connsiteX11" fmla="*/ 484060 w 1296281"/>
              <a:gd name="connsiteY11" fmla="*/ 820520 h 1253866"/>
              <a:gd name="connsiteX12" fmla="*/ 488165 w 1296281"/>
              <a:gd name="connsiteY12" fmla="*/ 822895 h 1253866"/>
              <a:gd name="connsiteX13" fmla="*/ 482046 w 1296281"/>
              <a:gd name="connsiteY13" fmla="*/ 817954 h 1253866"/>
              <a:gd name="connsiteX14" fmla="*/ 438039 w 1296281"/>
              <a:gd name="connsiteY14" fmla="*/ 738693 h 1253866"/>
              <a:gd name="connsiteX15" fmla="*/ 427053 w 1296281"/>
              <a:gd name="connsiteY15" fmla="*/ 648703 h 1253866"/>
              <a:gd name="connsiteX16" fmla="*/ 429099 w 1296281"/>
              <a:gd name="connsiteY16" fmla="*/ 641110 h 1253866"/>
              <a:gd name="connsiteX17" fmla="*/ 427174 w 1296281"/>
              <a:gd name="connsiteY17" fmla="*/ 645444 h 1253866"/>
              <a:gd name="connsiteX18" fmla="*/ 159671 w 1296281"/>
              <a:gd name="connsiteY18" fmla="*/ 743996 h 1253866"/>
              <a:gd name="connsiteX19" fmla="*/ 10526 w 1296281"/>
              <a:gd name="connsiteY19" fmla="*/ 463253 h 1253866"/>
              <a:gd name="connsiteX20" fmla="*/ 296203 w 1296281"/>
              <a:gd name="connsiteY20" fmla="*/ 323793 h 1253866"/>
              <a:gd name="connsiteX21" fmla="*/ 454835 w 1296281"/>
              <a:gd name="connsiteY21" fmla="*/ 517204 h 1253866"/>
              <a:gd name="connsiteX22" fmla="*/ 454703 w 1296281"/>
              <a:gd name="connsiteY22" fmla="*/ 556681 h 1253866"/>
              <a:gd name="connsiteX23" fmla="*/ 472093 w 1296281"/>
              <a:gd name="connsiteY23" fmla="*/ 528314 h 1253866"/>
              <a:gd name="connsiteX24" fmla="*/ 577499 w 1296281"/>
              <a:gd name="connsiteY24" fmla="*/ 453016 h 1253866"/>
              <a:gd name="connsiteX25" fmla="*/ 595877 w 1296281"/>
              <a:gd name="connsiteY25" fmla="*/ 450069 h 1253866"/>
              <a:gd name="connsiteX26" fmla="*/ 562150 w 1296281"/>
              <a:gd name="connsiteY26" fmla="*/ 439236 h 1253866"/>
              <a:gd name="connsiteX27" fmla="*/ 427226 w 1296281"/>
              <a:gd name="connsiteY27" fmla="*/ 228600 h 1253866"/>
              <a:gd name="connsiteX28" fmla="*/ 648140 w 1296281"/>
              <a:gd name="connsiteY28" fmla="*/ 0 h 1253866"/>
              <a:gd name="connsiteX29" fmla="*/ 869054 w 1296281"/>
              <a:gd name="connsiteY29" fmla="*/ 228600 h 1253866"/>
              <a:gd name="connsiteX30" fmla="*/ 734130 w 1296281"/>
              <a:gd name="connsiteY30" fmla="*/ 439235 h 1253866"/>
              <a:gd name="connsiteX31" fmla="*/ 698436 w 1296281"/>
              <a:gd name="connsiteY31" fmla="*/ 450701 h 1253866"/>
              <a:gd name="connsiteX32" fmla="*/ 707032 w 1296281"/>
              <a:gd name="connsiteY32" fmla="*/ 451978 h 1253866"/>
              <a:gd name="connsiteX33" fmla="*/ 814234 w 1296281"/>
              <a:gd name="connsiteY33" fmla="*/ 522899 h 1253866"/>
              <a:gd name="connsiteX34" fmla="*/ 848833 w 1296281"/>
              <a:gd name="connsiteY34" fmla="*/ 585215 h 1253866"/>
              <a:gd name="connsiteX35" fmla="*/ 841445 w 1296281"/>
              <a:gd name="connsiteY35" fmla="*/ 517204 h 1253866"/>
              <a:gd name="connsiteX36" fmla="*/ 1000077 w 1296281"/>
              <a:gd name="connsiteY36" fmla="*/ 323793 h 1253866"/>
              <a:gd name="connsiteX37" fmla="*/ 1285755 w 1296281"/>
              <a:gd name="connsiteY37" fmla="*/ 463254 h 1253866"/>
              <a:gd name="connsiteX38" fmla="*/ 1136610 w 1296281"/>
              <a:gd name="connsiteY38" fmla="*/ 743996 h 1253866"/>
              <a:gd name="connsiteX39" fmla="*/ 894590 w 1296281"/>
              <a:gd name="connsiteY39" fmla="*/ 680766 h 1253866"/>
              <a:gd name="connsiteX40" fmla="*/ 860591 w 1296281"/>
              <a:gd name="connsiteY40" fmla="*/ 621400 h 1253866"/>
              <a:gd name="connsiteX41" fmla="*/ 869228 w 1296281"/>
              <a:gd name="connsiteY41" fmla="*/ 692152 h 1253866"/>
              <a:gd name="connsiteX42" fmla="*/ 824187 w 1296281"/>
              <a:gd name="connsiteY42" fmla="*/ 812540 h 1253866"/>
              <a:gd name="connsiteX43" fmla="*/ 817981 w 1296281"/>
              <a:gd name="connsiteY43" fmla="*/ 818627 h 1253866"/>
              <a:gd name="connsiteX44" fmla="*/ 853598 w 1296281"/>
              <a:gd name="connsiteY44" fmla="*/ 806922 h 1253866"/>
              <a:gd name="connsiteX45" fmla="*/ 1086563 w 1296281"/>
              <a:gd name="connsiteY45" fmla="*/ 898023 h 1253866"/>
              <a:gd name="connsiteX46" fmla="*/ 1042208 w 1296281"/>
              <a:gd name="connsiteY46" fmla="*/ 1212815 h 1253866"/>
              <a:gd name="connsiteX47" fmla="*/ 962081 w 1296281"/>
              <a:gd name="connsiteY47" fmla="*/ 1248824 h 1253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96281" h="1253866">
                <a:moveTo>
                  <a:pt x="962081" y="1248824"/>
                </a:moveTo>
                <a:cubicBezTo>
                  <a:pt x="877537" y="1267354"/>
                  <a:pt x="784774" y="1234328"/>
                  <a:pt x="729117" y="1157723"/>
                </a:cubicBezTo>
                <a:cubicBezTo>
                  <a:pt x="673460" y="1081118"/>
                  <a:pt x="670716" y="982689"/>
                  <a:pt x="714464" y="908009"/>
                </a:cubicBezTo>
                <a:lnTo>
                  <a:pt x="735383" y="879419"/>
                </a:lnTo>
                <a:lnTo>
                  <a:pt x="718781" y="887839"/>
                </a:lnTo>
                <a:cubicBezTo>
                  <a:pt x="675269" y="901977"/>
                  <a:pt x="630396" y="901423"/>
                  <a:pt x="589247" y="888877"/>
                </a:cubicBezTo>
                <a:lnTo>
                  <a:pt x="558504" y="876148"/>
                </a:lnTo>
                <a:lnTo>
                  <a:pt x="581816" y="908008"/>
                </a:lnTo>
                <a:cubicBezTo>
                  <a:pt x="625564" y="982690"/>
                  <a:pt x="622821" y="1081118"/>
                  <a:pt x="567163" y="1157724"/>
                </a:cubicBezTo>
                <a:cubicBezTo>
                  <a:pt x="492954" y="1259863"/>
                  <a:pt x="352779" y="1284528"/>
                  <a:pt x="254072" y="1212815"/>
                </a:cubicBezTo>
                <a:cubicBezTo>
                  <a:pt x="155367" y="1141101"/>
                  <a:pt x="135508" y="1000163"/>
                  <a:pt x="209718" y="898023"/>
                </a:cubicBezTo>
                <a:cubicBezTo>
                  <a:pt x="274650" y="808651"/>
                  <a:pt x="390090" y="778595"/>
                  <a:pt x="484060" y="820520"/>
                </a:cubicBezTo>
                <a:lnTo>
                  <a:pt x="488165" y="822895"/>
                </a:lnTo>
                <a:lnTo>
                  <a:pt x="482046" y="817954"/>
                </a:lnTo>
                <a:cubicBezTo>
                  <a:pt x="462963" y="795398"/>
                  <a:pt x="447792" y="768711"/>
                  <a:pt x="438039" y="738693"/>
                </a:cubicBezTo>
                <a:cubicBezTo>
                  <a:pt x="428285" y="708675"/>
                  <a:pt x="424872" y="678167"/>
                  <a:pt x="427053" y="648703"/>
                </a:cubicBezTo>
                <a:lnTo>
                  <a:pt x="429099" y="641110"/>
                </a:lnTo>
                <a:lnTo>
                  <a:pt x="427174" y="645444"/>
                </a:lnTo>
                <a:cubicBezTo>
                  <a:pt x="375794" y="734596"/>
                  <a:pt x="264734" y="778133"/>
                  <a:pt x="159671" y="743996"/>
                </a:cubicBezTo>
                <a:cubicBezTo>
                  <a:pt x="39598" y="704982"/>
                  <a:pt x="-27176" y="579289"/>
                  <a:pt x="10526" y="463253"/>
                </a:cubicBezTo>
                <a:cubicBezTo>
                  <a:pt x="48228" y="347218"/>
                  <a:pt x="176130" y="284779"/>
                  <a:pt x="296203" y="323793"/>
                </a:cubicBezTo>
                <a:cubicBezTo>
                  <a:pt x="386258" y="353053"/>
                  <a:pt x="446332" y="431071"/>
                  <a:pt x="454835" y="517204"/>
                </a:cubicBezTo>
                <a:lnTo>
                  <a:pt x="454703" y="556681"/>
                </a:lnTo>
                <a:lnTo>
                  <a:pt x="472093" y="528314"/>
                </a:lnTo>
                <a:cubicBezTo>
                  <a:pt x="498009" y="493977"/>
                  <a:pt x="533985" y="467154"/>
                  <a:pt x="577499" y="453016"/>
                </a:cubicBezTo>
                <a:lnTo>
                  <a:pt x="595877" y="450069"/>
                </a:lnTo>
                <a:lnTo>
                  <a:pt x="562150" y="439236"/>
                </a:lnTo>
                <a:cubicBezTo>
                  <a:pt x="482861" y="404532"/>
                  <a:pt x="427226" y="323289"/>
                  <a:pt x="427226" y="228600"/>
                </a:cubicBezTo>
                <a:cubicBezTo>
                  <a:pt x="427226" y="102348"/>
                  <a:pt x="526133" y="0"/>
                  <a:pt x="648140" y="0"/>
                </a:cubicBezTo>
                <a:cubicBezTo>
                  <a:pt x="770147" y="0"/>
                  <a:pt x="869054" y="102348"/>
                  <a:pt x="869054" y="228600"/>
                </a:cubicBezTo>
                <a:cubicBezTo>
                  <a:pt x="869054" y="323289"/>
                  <a:pt x="813419" y="404532"/>
                  <a:pt x="734130" y="439235"/>
                </a:cubicBezTo>
                <a:lnTo>
                  <a:pt x="698436" y="450701"/>
                </a:lnTo>
                <a:lnTo>
                  <a:pt x="707032" y="451978"/>
                </a:lnTo>
                <a:cubicBezTo>
                  <a:pt x="748182" y="464525"/>
                  <a:pt x="785609" y="489065"/>
                  <a:pt x="814234" y="522899"/>
                </a:cubicBezTo>
                <a:lnTo>
                  <a:pt x="848833" y="585215"/>
                </a:lnTo>
                <a:lnTo>
                  <a:pt x="841445" y="517204"/>
                </a:lnTo>
                <a:cubicBezTo>
                  <a:pt x="849949" y="431071"/>
                  <a:pt x="910023" y="353054"/>
                  <a:pt x="1000077" y="323793"/>
                </a:cubicBezTo>
                <a:cubicBezTo>
                  <a:pt x="1120150" y="284779"/>
                  <a:pt x="1248052" y="347218"/>
                  <a:pt x="1285755" y="463254"/>
                </a:cubicBezTo>
                <a:cubicBezTo>
                  <a:pt x="1323457" y="579289"/>
                  <a:pt x="1256683" y="704982"/>
                  <a:pt x="1136610" y="743996"/>
                </a:cubicBezTo>
                <a:cubicBezTo>
                  <a:pt x="1046555" y="773257"/>
                  <a:pt x="952097" y="745450"/>
                  <a:pt x="894590" y="680766"/>
                </a:cubicBezTo>
                <a:lnTo>
                  <a:pt x="860591" y="621400"/>
                </a:lnTo>
                <a:lnTo>
                  <a:pt x="869228" y="692152"/>
                </a:lnTo>
                <a:cubicBezTo>
                  <a:pt x="865957" y="736350"/>
                  <a:pt x="850102" y="778202"/>
                  <a:pt x="824187" y="812540"/>
                </a:cubicBezTo>
                <a:lnTo>
                  <a:pt x="817981" y="818627"/>
                </a:lnTo>
                <a:lnTo>
                  <a:pt x="853598" y="806922"/>
                </a:lnTo>
                <a:cubicBezTo>
                  <a:pt x="938143" y="788392"/>
                  <a:pt x="1030906" y="821418"/>
                  <a:pt x="1086563" y="898023"/>
                </a:cubicBezTo>
                <a:cubicBezTo>
                  <a:pt x="1160772" y="1000163"/>
                  <a:pt x="1140913" y="1141101"/>
                  <a:pt x="1042208" y="1212815"/>
                </a:cubicBezTo>
                <a:cubicBezTo>
                  <a:pt x="1017531" y="1230743"/>
                  <a:pt x="990262" y="1242648"/>
                  <a:pt x="962081" y="1248824"/>
                </a:cubicBezTo>
                <a:close/>
              </a:path>
            </a:pathLst>
          </a:custGeom>
          <a:solidFill>
            <a:srgbClr val="FAEEE2"/>
          </a:solidFill>
          <a:ln w="12700" cap="flat" cmpd="sng" algn="ctr">
            <a:solidFill>
              <a:srgbClr val="A64F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23" name="Picture 1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flipH="1">
            <a:off x="314431" y="3218932"/>
            <a:ext cx="1702896" cy="2826385"/>
          </a:xfrm>
          <a:prstGeom prst="rect">
            <a:avLst/>
          </a:prstGeom>
        </p:spPr>
      </p:pic>
      <p:pic>
        <p:nvPicPr>
          <p:cNvPr id="2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596337" y="3507431"/>
            <a:ext cx="1687561" cy="2980239"/>
          </a:xfrm>
          <a:prstGeom prst="rect">
            <a:avLst/>
          </a:prstGeom>
        </p:spPr>
      </p:pic>
      <p:grpSp>
        <p:nvGrpSpPr>
          <p:cNvPr id="25" name="组合 8"/>
          <p:cNvGrpSpPr/>
          <p:nvPr/>
        </p:nvGrpSpPr>
        <p:grpSpPr>
          <a:xfrm>
            <a:off x="3789812" y="14374"/>
            <a:ext cx="4565789" cy="1700658"/>
            <a:chOff x="1219200" y="1524901"/>
            <a:chExt cx="5048249" cy="3811988"/>
          </a:xfrm>
        </p:grpSpPr>
        <p:sp>
          <p:nvSpPr>
            <p:cNvPr id="26" name="椭圆 5"/>
            <p:cNvSpPr/>
            <p:nvPr/>
          </p:nvSpPr>
          <p:spPr>
            <a:xfrm>
              <a:off x="1219200" y="1524901"/>
              <a:ext cx="5048249" cy="3811988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E76F6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7" name="椭圆 5"/>
            <p:cNvSpPr/>
            <p:nvPr/>
          </p:nvSpPr>
          <p:spPr>
            <a:xfrm>
              <a:off x="1391302" y="1637870"/>
              <a:ext cx="4743449" cy="358183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FAEEE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8" name="椭圆 5"/>
            <p:cNvSpPr/>
            <p:nvPr/>
          </p:nvSpPr>
          <p:spPr>
            <a:xfrm>
              <a:off x="1524002" y="1733120"/>
              <a:ext cx="4500000" cy="338400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noFill/>
            <a:ln w="12700" cap="flat" cmpd="sng" algn="ctr">
              <a:solidFill>
                <a:srgbClr val="DF734E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4104244" y="-103671"/>
            <a:ext cx="3936923" cy="13551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6000" dirty="0" err="1">
                <a:solidFill>
                  <a:srgbClr val="C00000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Ví</a:t>
            </a:r>
            <a:r>
              <a:rPr lang="en-US" sz="6000" dirty="0">
                <a:solidFill>
                  <a:srgbClr val="C00000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dụ</a:t>
            </a:r>
            <a:endParaRPr lang="vi-VN" sz="60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20508" y="2329930"/>
            <a:ext cx="428500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4000" dirty="0">
                <a:solidFill>
                  <a:srgbClr val="ED7D31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 bố mẹ cho về thăm quê</a:t>
            </a:r>
            <a:r>
              <a:rPr lang="en-US" sz="4000" dirty="0">
                <a:solidFill>
                  <a:srgbClr val="ED7D31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4000" dirty="0">
              <a:solidFill>
                <a:srgbClr val="ED7D31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196149" y="2890182"/>
            <a:ext cx="490009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  <a:defRPr/>
            </a:pP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Hè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</a:t>
            </a:r>
            <a:r>
              <a:rPr lang="vi-VN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ố mẹ cho con về quê thăm ông bà nhé!</a:t>
            </a:r>
            <a:endParaRPr lang="vi-VN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9" grpId="0"/>
      <p:bldP spid="30" grpId="0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trắng to"/>
          <p:cNvSpPr/>
          <p:nvPr/>
        </p:nvSpPr>
        <p:spPr>
          <a:xfrm rot="10800000">
            <a:off x="475175" y="462092"/>
            <a:ext cx="11241651" cy="5933817"/>
          </a:xfrm>
          <a:custGeom>
            <a:avLst/>
            <a:gdLst>
              <a:gd name="connsiteX0" fmla="*/ 0 w 10820400"/>
              <a:gd name="connsiteY0" fmla="*/ 0 h 5486400"/>
              <a:gd name="connsiteX1" fmla="*/ 10820400 w 10820400"/>
              <a:gd name="connsiteY1" fmla="*/ 0 h 5486400"/>
              <a:gd name="connsiteX2" fmla="*/ 10820400 w 10820400"/>
              <a:gd name="connsiteY2" fmla="*/ 5486400 h 5486400"/>
              <a:gd name="connsiteX3" fmla="*/ 0 w 10820400"/>
              <a:gd name="connsiteY3" fmla="*/ 5486400 h 5486400"/>
              <a:gd name="connsiteX4" fmla="*/ 0 w 10820400"/>
              <a:gd name="connsiteY4" fmla="*/ 0 h 5486400"/>
              <a:gd name="connsiteX0-1" fmla="*/ 301721 w 11122121"/>
              <a:gd name="connsiteY0-2" fmla="*/ 0 h 5486400"/>
              <a:gd name="connsiteX1-3" fmla="*/ 11122121 w 11122121"/>
              <a:gd name="connsiteY1-4" fmla="*/ 0 h 5486400"/>
              <a:gd name="connsiteX2-5" fmla="*/ 11122121 w 11122121"/>
              <a:gd name="connsiteY2-6" fmla="*/ 5486400 h 5486400"/>
              <a:gd name="connsiteX3-7" fmla="*/ 301721 w 11122121"/>
              <a:gd name="connsiteY3-8" fmla="*/ 5486400 h 5486400"/>
              <a:gd name="connsiteX4-9" fmla="*/ 301721 w 11122121"/>
              <a:gd name="connsiteY4-10" fmla="*/ 0 h 5486400"/>
              <a:gd name="connsiteX0-11" fmla="*/ 498817 w 11319217"/>
              <a:gd name="connsiteY0-12" fmla="*/ 0 h 5486400"/>
              <a:gd name="connsiteX1-13" fmla="*/ 11319217 w 11319217"/>
              <a:gd name="connsiteY1-14" fmla="*/ 0 h 5486400"/>
              <a:gd name="connsiteX2-15" fmla="*/ 11319217 w 11319217"/>
              <a:gd name="connsiteY2-16" fmla="*/ 5486400 h 5486400"/>
              <a:gd name="connsiteX3-17" fmla="*/ 498817 w 11319217"/>
              <a:gd name="connsiteY3-18" fmla="*/ 5486400 h 5486400"/>
              <a:gd name="connsiteX4-19" fmla="*/ 498817 w 11319217"/>
              <a:gd name="connsiteY4-20" fmla="*/ 0 h 5486400"/>
              <a:gd name="connsiteX0-21" fmla="*/ 498817 w 11319217"/>
              <a:gd name="connsiteY0-22" fmla="*/ 0 h 5671127"/>
              <a:gd name="connsiteX1-23" fmla="*/ 11319217 w 11319217"/>
              <a:gd name="connsiteY1-24" fmla="*/ 0 h 5671127"/>
              <a:gd name="connsiteX2-25" fmla="*/ 11319217 w 11319217"/>
              <a:gd name="connsiteY2-26" fmla="*/ 5486400 h 5671127"/>
              <a:gd name="connsiteX3-27" fmla="*/ 498817 w 11319217"/>
              <a:gd name="connsiteY3-28" fmla="*/ 5486400 h 5671127"/>
              <a:gd name="connsiteX4-29" fmla="*/ 498817 w 11319217"/>
              <a:gd name="connsiteY4-30" fmla="*/ 0 h 5671127"/>
              <a:gd name="connsiteX0-31" fmla="*/ 498817 w 11319217"/>
              <a:gd name="connsiteY0-32" fmla="*/ 0 h 5808601"/>
              <a:gd name="connsiteX1-33" fmla="*/ 11319217 w 11319217"/>
              <a:gd name="connsiteY1-34" fmla="*/ 0 h 5808601"/>
              <a:gd name="connsiteX2-35" fmla="*/ 11319217 w 11319217"/>
              <a:gd name="connsiteY2-36" fmla="*/ 5486400 h 5808601"/>
              <a:gd name="connsiteX3-37" fmla="*/ 498817 w 11319217"/>
              <a:gd name="connsiteY3-38" fmla="*/ 5486400 h 5808601"/>
              <a:gd name="connsiteX4-39" fmla="*/ 498817 w 11319217"/>
              <a:gd name="connsiteY4-40" fmla="*/ 0 h 5808601"/>
              <a:gd name="connsiteX0-41" fmla="*/ 498817 w 11571677"/>
              <a:gd name="connsiteY0-42" fmla="*/ 0 h 5808601"/>
              <a:gd name="connsiteX1-43" fmla="*/ 11319217 w 11571677"/>
              <a:gd name="connsiteY1-44" fmla="*/ 0 h 5808601"/>
              <a:gd name="connsiteX2-45" fmla="*/ 11319217 w 11571677"/>
              <a:gd name="connsiteY2-46" fmla="*/ 5486400 h 5808601"/>
              <a:gd name="connsiteX3-47" fmla="*/ 498817 w 11571677"/>
              <a:gd name="connsiteY3-48" fmla="*/ 5486400 h 5808601"/>
              <a:gd name="connsiteX4-49" fmla="*/ 498817 w 11571677"/>
              <a:gd name="connsiteY4-50" fmla="*/ 0 h 5808601"/>
              <a:gd name="connsiteX0-51" fmla="*/ 498817 w 11719687"/>
              <a:gd name="connsiteY0-52" fmla="*/ 0 h 5808601"/>
              <a:gd name="connsiteX1-53" fmla="*/ 11319217 w 11719687"/>
              <a:gd name="connsiteY1-54" fmla="*/ 0 h 5808601"/>
              <a:gd name="connsiteX2-55" fmla="*/ 11319217 w 11719687"/>
              <a:gd name="connsiteY2-56" fmla="*/ 5486400 h 5808601"/>
              <a:gd name="connsiteX3-57" fmla="*/ 498817 w 11719687"/>
              <a:gd name="connsiteY3-58" fmla="*/ 5486400 h 5808601"/>
              <a:gd name="connsiteX4-59" fmla="*/ 498817 w 11719687"/>
              <a:gd name="connsiteY4-60" fmla="*/ 0 h 5808601"/>
              <a:gd name="connsiteX0-61" fmla="*/ 498817 w 11719687"/>
              <a:gd name="connsiteY0-62" fmla="*/ 264776 h 6073377"/>
              <a:gd name="connsiteX1-63" fmla="*/ 11319217 w 11719687"/>
              <a:gd name="connsiteY1-64" fmla="*/ 264776 h 6073377"/>
              <a:gd name="connsiteX2-65" fmla="*/ 11319217 w 11719687"/>
              <a:gd name="connsiteY2-66" fmla="*/ 5751176 h 6073377"/>
              <a:gd name="connsiteX3-67" fmla="*/ 498817 w 11719687"/>
              <a:gd name="connsiteY3-68" fmla="*/ 5751176 h 6073377"/>
              <a:gd name="connsiteX4-69" fmla="*/ 498817 w 11719687"/>
              <a:gd name="connsiteY4-70" fmla="*/ 264776 h 6073377"/>
              <a:gd name="connsiteX0-71" fmla="*/ 498817 w 11719687"/>
              <a:gd name="connsiteY0-72" fmla="*/ 377544 h 6186145"/>
              <a:gd name="connsiteX1-73" fmla="*/ 11319217 w 11719687"/>
              <a:gd name="connsiteY1-74" fmla="*/ 377544 h 6186145"/>
              <a:gd name="connsiteX2-75" fmla="*/ 11319217 w 11719687"/>
              <a:gd name="connsiteY2-76" fmla="*/ 5863944 h 6186145"/>
              <a:gd name="connsiteX3-77" fmla="*/ 498817 w 11719687"/>
              <a:gd name="connsiteY3-78" fmla="*/ 5863944 h 6186145"/>
              <a:gd name="connsiteX4-79" fmla="*/ 498817 w 11719687"/>
              <a:gd name="connsiteY4-80" fmla="*/ 377544 h 618614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1719687" h="6186145">
                <a:moveTo>
                  <a:pt x="498817" y="377544"/>
                </a:moveTo>
                <a:cubicBezTo>
                  <a:pt x="4091763" y="-218202"/>
                  <a:pt x="8252744" y="-24238"/>
                  <a:pt x="11319217" y="377544"/>
                </a:cubicBezTo>
                <a:cubicBezTo>
                  <a:pt x="11817981" y="2261762"/>
                  <a:pt x="11887253" y="4062853"/>
                  <a:pt x="11319217" y="5863944"/>
                </a:cubicBezTo>
                <a:cubicBezTo>
                  <a:pt x="7823253" y="6307289"/>
                  <a:pt x="3662272" y="6279580"/>
                  <a:pt x="498817" y="5863944"/>
                </a:cubicBezTo>
                <a:cubicBezTo>
                  <a:pt x="-180056" y="4201398"/>
                  <a:pt x="-152347" y="1915398"/>
                  <a:pt x="498817" y="3775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5" name="Picture 14" descr="A picture containing toy, doll, vector graphics, clipart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172" y="886375"/>
            <a:ext cx="8310828" cy="4937760"/>
          </a:xfrm>
          <a:prstGeom prst="rect">
            <a:avLst/>
          </a:prstGeom>
        </p:spPr>
      </p:pic>
      <p:sp>
        <p:nvSpPr>
          <p:cNvPr id="16" name="Speech Bubble: Oval 15"/>
          <p:cNvSpPr/>
          <p:nvPr/>
        </p:nvSpPr>
        <p:spPr>
          <a:xfrm flipH="1">
            <a:off x="9977172" y="1401093"/>
            <a:ext cx="1843563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" name="Speech Bubble: Oval 16"/>
          <p:cNvSpPr/>
          <p:nvPr/>
        </p:nvSpPr>
        <p:spPr>
          <a:xfrm>
            <a:off x="4267689" y="1519082"/>
            <a:ext cx="1828311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 BÀY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4912" y="527125"/>
            <a:ext cx="2322777" cy="41273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7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7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trắng to"/>
          <p:cNvSpPr/>
          <p:nvPr/>
        </p:nvSpPr>
        <p:spPr>
          <a:xfrm rot="10800000">
            <a:off x="287079" y="462090"/>
            <a:ext cx="11589487" cy="5933817"/>
          </a:xfrm>
          <a:custGeom>
            <a:avLst/>
            <a:gdLst>
              <a:gd name="connsiteX0" fmla="*/ 0 w 10820400"/>
              <a:gd name="connsiteY0" fmla="*/ 0 h 5486400"/>
              <a:gd name="connsiteX1" fmla="*/ 10820400 w 10820400"/>
              <a:gd name="connsiteY1" fmla="*/ 0 h 5486400"/>
              <a:gd name="connsiteX2" fmla="*/ 10820400 w 10820400"/>
              <a:gd name="connsiteY2" fmla="*/ 5486400 h 5486400"/>
              <a:gd name="connsiteX3" fmla="*/ 0 w 10820400"/>
              <a:gd name="connsiteY3" fmla="*/ 5486400 h 5486400"/>
              <a:gd name="connsiteX4" fmla="*/ 0 w 10820400"/>
              <a:gd name="connsiteY4" fmla="*/ 0 h 5486400"/>
              <a:gd name="connsiteX0-1" fmla="*/ 301721 w 11122121"/>
              <a:gd name="connsiteY0-2" fmla="*/ 0 h 5486400"/>
              <a:gd name="connsiteX1-3" fmla="*/ 11122121 w 11122121"/>
              <a:gd name="connsiteY1-4" fmla="*/ 0 h 5486400"/>
              <a:gd name="connsiteX2-5" fmla="*/ 11122121 w 11122121"/>
              <a:gd name="connsiteY2-6" fmla="*/ 5486400 h 5486400"/>
              <a:gd name="connsiteX3-7" fmla="*/ 301721 w 11122121"/>
              <a:gd name="connsiteY3-8" fmla="*/ 5486400 h 5486400"/>
              <a:gd name="connsiteX4-9" fmla="*/ 301721 w 11122121"/>
              <a:gd name="connsiteY4-10" fmla="*/ 0 h 5486400"/>
              <a:gd name="connsiteX0-11" fmla="*/ 498817 w 11319217"/>
              <a:gd name="connsiteY0-12" fmla="*/ 0 h 5486400"/>
              <a:gd name="connsiteX1-13" fmla="*/ 11319217 w 11319217"/>
              <a:gd name="connsiteY1-14" fmla="*/ 0 h 5486400"/>
              <a:gd name="connsiteX2-15" fmla="*/ 11319217 w 11319217"/>
              <a:gd name="connsiteY2-16" fmla="*/ 5486400 h 5486400"/>
              <a:gd name="connsiteX3-17" fmla="*/ 498817 w 11319217"/>
              <a:gd name="connsiteY3-18" fmla="*/ 5486400 h 5486400"/>
              <a:gd name="connsiteX4-19" fmla="*/ 498817 w 11319217"/>
              <a:gd name="connsiteY4-20" fmla="*/ 0 h 5486400"/>
              <a:gd name="connsiteX0-21" fmla="*/ 498817 w 11319217"/>
              <a:gd name="connsiteY0-22" fmla="*/ 0 h 5671127"/>
              <a:gd name="connsiteX1-23" fmla="*/ 11319217 w 11319217"/>
              <a:gd name="connsiteY1-24" fmla="*/ 0 h 5671127"/>
              <a:gd name="connsiteX2-25" fmla="*/ 11319217 w 11319217"/>
              <a:gd name="connsiteY2-26" fmla="*/ 5486400 h 5671127"/>
              <a:gd name="connsiteX3-27" fmla="*/ 498817 w 11319217"/>
              <a:gd name="connsiteY3-28" fmla="*/ 5486400 h 5671127"/>
              <a:gd name="connsiteX4-29" fmla="*/ 498817 w 11319217"/>
              <a:gd name="connsiteY4-30" fmla="*/ 0 h 5671127"/>
              <a:gd name="connsiteX0-31" fmla="*/ 498817 w 11319217"/>
              <a:gd name="connsiteY0-32" fmla="*/ 0 h 5808601"/>
              <a:gd name="connsiteX1-33" fmla="*/ 11319217 w 11319217"/>
              <a:gd name="connsiteY1-34" fmla="*/ 0 h 5808601"/>
              <a:gd name="connsiteX2-35" fmla="*/ 11319217 w 11319217"/>
              <a:gd name="connsiteY2-36" fmla="*/ 5486400 h 5808601"/>
              <a:gd name="connsiteX3-37" fmla="*/ 498817 w 11319217"/>
              <a:gd name="connsiteY3-38" fmla="*/ 5486400 h 5808601"/>
              <a:gd name="connsiteX4-39" fmla="*/ 498817 w 11319217"/>
              <a:gd name="connsiteY4-40" fmla="*/ 0 h 5808601"/>
              <a:gd name="connsiteX0-41" fmla="*/ 498817 w 11571677"/>
              <a:gd name="connsiteY0-42" fmla="*/ 0 h 5808601"/>
              <a:gd name="connsiteX1-43" fmla="*/ 11319217 w 11571677"/>
              <a:gd name="connsiteY1-44" fmla="*/ 0 h 5808601"/>
              <a:gd name="connsiteX2-45" fmla="*/ 11319217 w 11571677"/>
              <a:gd name="connsiteY2-46" fmla="*/ 5486400 h 5808601"/>
              <a:gd name="connsiteX3-47" fmla="*/ 498817 w 11571677"/>
              <a:gd name="connsiteY3-48" fmla="*/ 5486400 h 5808601"/>
              <a:gd name="connsiteX4-49" fmla="*/ 498817 w 11571677"/>
              <a:gd name="connsiteY4-50" fmla="*/ 0 h 5808601"/>
              <a:gd name="connsiteX0-51" fmla="*/ 498817 w 11719687"/>
              <a:gd name="connsiteY0-52" fmla="*/ 0 h 5808601"/>
              <a:gd name="connsiteX1-53" fmla="*/ 11319217 w 11719687"/>
              <a:gd name="connsiteY1-54" fmla="*/ 0 h 5808601"/>
              <a:gd name="connsiteX2-55" fmla="*/ 11319217 w 11719687"/>
              <a:gd name="connsiteY2-56" fmla="*/ 5486400 h 5808601"/>
              <a:gd name="connsiteX3-57" fmla="*/ 498817 w 11719687"/>
              <a:gd name="connsiteY3-58" fmla="*/ 5486400 h 5808601"/>
              <a:gd name="connsiteX4-59" fmla="*/ 498817 w 11719687"/>
              <a:gd name="connsiteY4-60" fmla="*/ 0 h 5808601"/>
              <a:gd name="connsiteX0-61" fmla="*/ 498817 w 11719687"/>
              <a:gd name="connsiteY0-62" fmla="*/ 264776 h 6073377"/>
              <a:gd name="connsiteX1-63" fmla="*/ 11319217 w 11719687"/>
              <a:gd name="connsiteY1-64" fmla="*/ 264776 h 6073377"/>
              <a:gd name="connsiteX2-65" fmla="*/ 11319217 w 11719687"/>
              <a:gd name="connsiteY2-66" fmla="*/ 5751176 h 6073377"/>
              <a:gd name="connsiteX3-67" fmla="*/ 498817 w 11719687"/>
              <a:gd name="connsiteY3-68" fmla="*/ 5751176 h 6073377"/>
              <a:gd name="connsiteX4-69" fmla="*/ 498817 w 11719687"/>
              <a:gd name="connsiteY4-70" fmla="*/ 264776 h 6073377"/>
              <a:gd name="connsiteX0-71" fmla="*/ 498817 w 11719687"/>
              <a:gd name="connsiteY0-72" fmla="*/ 377544 h 6186145"/>
              <a:gd name="connsiteX1-73" fmla="*/ 11319217 w 11719687"/>
              <a:gd name="connsiteY1-74" fmla="*/ 377544 h 6186145"/>
              <a:gd name="connsiteX2-75" fmla="*/ 11319217 w 11719687"/>
              <a:gd name="connsiteY2-76" fmla="*/ 5863944 h 6186145"/>
              <a:gd name="connsiteX3-77" fmla="*/ 498817 w 11719687"/>
              <a:gd name="connsiteY3-78" fmla="*/ 5863944 h 6186145"/>
              <a:gd name="connsiteX4-79" fmla="*/ 498817 w 11719687"/>
              <a:gd name="connsiteY4-80" fmla="*/ 377544 h 618614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1719687" h="6186145">
                <a:moveTo>
                  <a:pt x="498817" y="377544"/>
                </a:moveTo>
                <a:cubicBezTo>
                  <a:pt x="4091763" y="-218202"/>
                  <a:pt x="8252744" y="-24238"/>
                  <a:pt x="11319217" y="377544"/>
                </a:cubicBezTo>
                <a:cubicBezTo>
                  <a:pt x="11817981" y="2261762"/>
                  <a:pt x="11887253" y="4062853"/>
                  <a:pt x="11319217" y="5863944"/>
                </a:cubicBezTo>
                <a:cubicBezTo>
                  <a:pt x="7823253" y="6307289"/>
                  <a:pt x="3662272" y="6279580"/>
                  <a:pt x="498817" y="5863944"/>
                </a:cubicBezTo>
                <a:cubicBezTo>
                  <a:pt x="-180056" y="4201398"/>
                  <a:pt x="-152347" y="1915398"/>
                  <a:pt x="498817" y="3775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4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13" name="Cloud 12"/>
          <p:cNvSpPr/>
          <p:nvPr/>
        </p:nvSpPr>
        <p:spPr>
          <a:xfrm>
            <a:off x="617552" y="2014092"/>
            <a:ext cx="2981324" cy="1990725"/>
          </a:xfrm>
          <a:prstGeom prst="cloud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Left Brace 18"/>
          <p:cNvSpPr/>
          <p:nvPr/>
        </p:nvSpPr>
        <p:spPr>
          <a:xfrm>
            <a:off x="3808426" y="1852167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6573" y="1294955"/>
            <a:ext cx="2247903" cy="1314450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246573" y="4190555"/>
            <a:ext cx="2362203" cy="103107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2" name="Straight Connector 21"/>
          <p:cNvCxnSpPr>
            <a:stCxn id="20" idx="3"/>
          </p:cNvCxnSpPr>
          <p:nvPr/>
        </p:nvCxnSpPr>
        <p:spPr>
          <a:xfrm flipV="1">
            <a:off x="6494476" y="1552353"/>
            <a:ext cx="969580" cy="399827"/>
          </a:xfrm>
          <a:prstGeom prst="line">
            <a:avLst/>
          </a:prstGeom>
          <a:solidFill>
            <a:srgbClr val="FFC000"/>
          </a:solidFill>
          <a:ln w="5715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</p:cxnSp>
      <p:sp>
        <p:nvSpPr>
          <p:cNvPr id="23" name="Rectangle 22"/>
          <p:cNvSpPr/>
          <p:nvPr/>
        </p:nvSpPr>
        <p:spPr>
          <a:xfrm>
            <a:off x="7464056" y="1092409"/>
            <a:ext cx="3982142" cy="586714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6618298" y="3902149"/>
            <a:ext cx="969580" cy="832521"/>
          </a:xfrm>
          <a:prstGeom prst="line">
            <a:avLst/>
          </a:prstGeom>
          <a:solidFill>
            <a:srgbClr val="FFC000"/>
          </a:solidFill>
          <a:ln w="5715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</p:cxnSp>
      <p:sp>
        <p:nvSpPr>
          <p:cNvPr id="27" name="Rectangle 26"/>
          <p:cNvSpPr/>
          <p:nvPr/>
        </p:nvSpPr>
        <p:spPr>
          <a:xfrm>
            <a:off x="7589850" y="3295205"/>
            <a:ext cx="4014699" cy="1314450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6494476" y="2056025"/>
            <a:ext cx="969580" cy="552968"/>
          </a:xfrm>
          <a:prstGeom prst="line">
            <a:avLst/>
          </a:prstGeom>
          <a:solidFill>
            <a:srgbClr val="FFC000"/>
          </a:solidFill>
          <a:ln w="5715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</p:cxnSp>
      <p:sp>
        <p:nvSpPr>
          <p:cNvPr id="29" name="Rectangle 28"/>
          <p:cNvSpPr/>
          <p:nvPr/>
        </p:nvSpPr>
        <p:spPr>
          <a:xfrm>
            <a:off x="7341622" y="1991830"/>
            <a:ext cx="4262927" cy="103979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0" name="Straight Connector 29"/>
          <p:cNvCxnSpPr>
            <a:stCxn id="21" idx="3"/>
          </p:cNvCxnSpPr>
          <p:nvPr/>
        </p:nvCxnSpPr>
        <p:spPr>
          <a:xfrm>
            <a:off x="6608776" y="4706094"/>
            <a:ext cx="979102" cy="774082"/>
          </a:xfrm>
          <a:prstGeom prst="line">
            <a:avLst/>
          </a:prstGeom>
          <a:solidFill>
            <a:srgbClr val="FFC000"/>
          </a:solidFill>
          <a:ln w="5715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</p:cxnSp>
      <p:sp>
        <p:nvSpPr>
          <p:cNvPr id="32" name="Rectangle 31"/>
          <p:cNvSpPr/>
          <p:nvPr/>
        </p:nvSpPr>
        <p:spPr>
          <a:xfrm>
            <a:off x="7587879" y="5085408"/>
            <a:ext cx="3858320" cy="774082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 animBg="1"/>
      <p:bldP spid="20" grpId="0" animBg="1"/>
      <p:bldP spid="21" grpId="0" animBg="1"/>
      <p:bldP spid="23" grpId="0" animBg="1"/>
      <p:bldP spid="27" grpId="0" animBg="1"/>
      <p:bldP spid="29" grpId="0" animBg="1"/>
      <p:bldP spid="3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2365375" y="1207770"/>
            <a:ext cx="731520" cy="481965"/>
          </a:xfrm>
          <a:custGeom>
            <a:avLst/>
            <a:gdLst>
              <a:gd name="connsiteX0" fmla="*/ 298 w 1800"/>
              <a:gd name="connsiteY0" fmla="*/ 0 h 1421"/>
              <a:gd name="connsiteX1" fmla="*/ 1597 w 1800"/>
              <a:gd name="connsiteY1" fmla="*/ 0 h 1421"/>
              <a:gd name="connsiteX2" fmla="*/ 1800 w 1800"/>
              <a:gd name="connsiteY2" fmla="*/ 203 h 1421"/>
              <a:gd name="connsiteX3" fmla="*/ 1800 w 1800"/>
              <a:gd name="connsiteY3" fmla="*/ 885 h 1421"/>
              <a:gd name="connsiteX4" fmla="*/ 0 w 1800"/>
              <a:gd name="connsiteY4" fmla="*/ 1058 h 1421"/>
              <a:gd name="connsiteX5" fmla="*/ 300 w 1800"/>
              <a:gd name="connsiteY5" fmla="*/ 1421 h 1421"/>
              <a:gd name="connsiteX6" fmla="*/ 95 w 1800"/>
              <a:gd name="connsiteY6" fmla="*/ 1216 h 1421"/>
              <a:gd name="connsiteX7" fmla="*/ 95 w 1800"/>
              <a:gd name="connsiteY7" fmla="*/ 203 h 1421"/>
              <a:gd name="connsiteX8" fmla="*/ 298 w 1800"/>
              <a:gd name="connsiteY8" fmla="*/ 0 h 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0" h="1421">
                <a:moveTo>
                  <a:pt x="298" y="0"/>
                </a:moveTo>
                <a:lnTo>
                  <a:pt x="1597" y="0"/>
                </a:lnTo>
                <a:lnTo>
                  <a:pt x="1800" y="203"/>
                </a:lnTo>
                <a:lnTo>
                  <a:pt x="1800" y="885"/>
                </a:lnTo>
                <a:lnTo>
                  <a:pt x="0" y="1058"/>
                </a:lnTo>
                <a:lnTo>
                  <a:pt x="300" y="1421"/>
                </a:lnTo>
                <a:lnTo>
                  <a:pt x="95" y="1216"/>
                </a:lnTo>
                <a:lnTo>
                  <a:pt x="95" y="203"/>
                </a:lnTo>
                <a:cubicBezTo>
                  <a:pt x="95" y="91"/>
                  <a:pt x="186" y="0"/>
                  <a:pt x="298" y="0"/>
                </a:cubicBezTo>
                <a:close/>
              </a:path>
            </a:pathLst>
          </a:custGeom>
          <a:solidFill>
            <a:srgbClr val="09722C"/>
          </a:solidFill>
          <a:ln>
            <a:solidFill>
              <a:srgbClr val="09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字魂105号-简雅黑"/>
              <a:cs typeface="+mn-cs"/>
            </a:endParaRPr>
          </a:p>
        </p:txBody>
      </p:sp>
      <p:pic>
        <p:nvPicPr>
          <p:cNvPr id="8" name="图片 7" descr="19690631 -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 flipH="1">
            <a:off x="2553335" y="3505835"/>
            <a:ext cx="2404110" cy="141922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909431" y="2091789"/>
            <a:ext cx="6038833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6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字魂105号-简雅黑"/>
                <a:cs typeface="+mn-cs"/>
              </a:rPr>
              <a:t>TẠM BIỆT VÀ</a:t>
            </a:r>
            <a:endParaRPr kumimoji="0" lang="en-GB" sz="6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字魂105号-简雅黑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6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字魂105号-简雅黑"/>
                <a:cs typeface="+mn-cs"/>
              </a:rPr>
              <a:t> HẸN GẶP LẠI</a:t>
            </a:r>
            <a:endParaRPr kumimoji="0" lang="en-GB" sz="6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字魂105号-简雅黑"/>
              <a:cs typeface="+mn-cs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2365375" y="1207770"/>
            <a:ext cx="731520" cy="481965"/>
          </a:xfrm>
          <a:custGeom>
            <a:avLst/>
            <a:gdLst>
              <a:gd name="connsiteX0" fmla="*/ 298 w 1800"/>
              <a:gd name="connsiteY0" fmla="*/ 0 h 1421"/>
              <a:gd name="connsiteX1" fmla="*/ 1597 w 1800"/>
              <a:gd name="connsiteY1" fmla="*/ 0 h 1421"/>
              <a:gd name="connsiteX2" fmla="*/ 1800 w 1800"/>
              <a:gd name="connsiteY2" fmla="*/ 203 h 1421"/>
              <a:gd name="connsiteX3" fmla="*/ 1800 w 1800"/>
              <a:gd name="connsiteY3" fmla="*/ 885 h 1421"/>
              <a:gd name="connsiteX4" fmla="*/ 0 w 1800"/>
              <a:gd name="connsiteY4" fmla="*/ 1058 h 1421"/>
              <a:gd name="connsiteX5" fmla="*/ 300 w 1800"/>
              <a:gd name="connsiteY5" fmla="*/ 1421 h 1421"/>
              <a:gd name="connsiteX6" fmla="*/ 95 w 1800"/>
              <a:gd name="connsiteY6" fmla="*/ 1216 h 1421"/>
              <a:gd name="connsiteX7" fmla="*/ 95 w 1800"/>
              <a:gd name="connsiteY7" fmla="*/ 203 h 1421"/>
              <a:gd name="connsiteX8" fmla="*/ 298 w 1800"/>
              <a:gd name="connsiteY8" fmla="*/ 0 h 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0" h="1421">
                <a:moveTo>
                  <a:pt x="298" y="0"/>
                </a:moveTo>
                <a:lnTo>
                  <a:pt x="1597" y="0"/>
                </a:lnTo>
                <a:lnTo>
                  <a:pt x="1800" y="203"/>
                </a:lnTo>
                <a:lnTo>
                  <a:pt x="1800" y="885"/>
                </a:lnTo>
                <a:lnTo>
                  <a:pt x="0" y="1058"/>
                </a:lnTo>
                <a:lnTo>
                  <a:pt x="300" y="1421"/>
                </a:lnTo>
                <a:lnTo>
                  <a:pt x="95" y="1216"/>
                </a:lnTo>
                <a:lnTo>
                  <a:pt x="95" y="203"/>
                </a:lnTo>
                <a:cubicBezTo>
                  <a:pt x="95" y="91"/>
                  <a:pt x="186" y="0"/>
                  <a:pt x="298" y="0"/>
                </a:cubicBezTo>
                <a:close/>
              </a:path>
            </a:pathLst>
          </a:custGeom>
          <a:solidFill>
            <a:srgbClr val="09722C"/>
          </a:solidFill>
          <a:ln>
            <a:solidFill>
              <a:srgbClr val="09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字魂105号-简雅黑"/>
              <a:cs typeface="+mn-cs"/>
            </a:endParaRPr>
          </a:p>
        </p:txBody>
      </p:sp>
      <p:pic>
        <p:nvPicPr>
          <p:cNvPr id="8" name="图片 7" descr="19690631 -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 flipH="1">
            <a:off x="2553335" y="3505835"/>
            <a:ext cx="2404110" cy="14192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6330" y="2465748"/>
            <a:ext cx="6779340" cy="1926503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ia đình e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2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2365375" y="1207770"/>
            <a:ext cx="731520" cy="481965"/>
          </a:xfrm>
          <a:custGeom>
            <a:avLst/>
            <a:gdLst>
              <a:gd name="connsiteX0" fmla="*/ 298 w 1800"/>
              <a:gd name="connsiteY0" fmla="*/ 0 h 1421"/>
              <a:gd name="connsiteX1" fmla="*/ 1597 w 1800"/>
              <a:gd name="connsiteY1" fmla="*/ 0 h 1421"/>
              <a:gd name="connsiteX2" fmla="*/ 1800 w 1800"/>
              <a:gd name="connsiteY2" fmla="*/ 203 h 1421"/>
              <a:gd name="connsiteX3" fmla="*/ 1800 w 1800"/>
              <a:gd name="connsiteY3" fmla="*/ 885 h 1421"/>
              <a:gd name="connsiteX4" fmla="*/ 0 w 1800"/>
              <a:gd name="connsiteY4" fmla="*/ 1058 h 1421"/>
              <a:gd name="connsiteX5" fmla="*/ 300 w 1800"/>
              <a:gd name="connsiteY5" fmla="*/ 1421 h 1421"/>
              <a:gd name="connsiteX6" fmla="*/ 95 w 1800"/>
              <a:gd name="connsiteY6" fmla="*/ 1216 h 1421"/>
              <a:gd name="connsiteX7" fmla="*/ 95 w 1800"/>
              <a:gd name="connsiteY7" fmla="*/ 203 h 1421"/>
              <a:gd name="connsiteX8" fmla="*/ 298 w 1800"/>
              <a:gd name="connsiteY8" fmla="*/ 0 h 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0" h="1421">
                <a:moveTo>
                  <a:pt x="298" y="0"/>
                </a:moveTo>
                <a:lnTo>
                  <a:pt x="1597" y="0"/>
                </a:lnTo>
                <a:lnTo>
                  <a:pt x="1800" y="203"/>
                </a:lnTo>
                <a:lnTo>
                  <a:pt x="1800" y="885"/>
                </a:lnTo>
                <a:lnTo>
                  <a:pt x="0" y="1058"/>
                </a:lnTo>
                <a:lnTo>
                  <a:pt x="300" y="1421"/>
                </a:lnTo>
                <a:lnTo>
                  <a:pt x="95" y="1216"/>
                </a:lnTo>
                <a:lnTo>
                  <a:pt x="95" y="203"/>
                </a:lnTo>
                <a:cubicBezTo>
                  <a:pt x="95" y="91"/>
                  <a:pt x="186" y="0"/>
                  <a:pt x="298" y="0"/>
                </a:cubicBezTo>
                <a:close/>
              </a:path>
            </a:pathLst>
          </a:custGeom>
          <a:solidFill>
            <a:srgbClr val="09722C"/>
          </a:solidFill>
          <a:ln>
            <a:solidFill>
              <a:srgbClr val="09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字魂105号-简雅黑"/>
              <a:cs typeface="+mn-cs"/>
            </a:endParaRPr>
          </a:p>
        </p:txBody>
      </p:sp>
      <p:pic>
        <p:nvPicPr>
          <p:cNvPr id="8" name="图片 7" descr="19690631 -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 flipH="1">
            <a:off x="2553335" y="3505835"/>
            <a:ext cx="2404110" cy="14192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7615" y="2282224"/>
            <a:ext cx="6761050" cy="2139881"/>
          </a:xfrm>
          <a:prstGeom prst="rect">
            <a:avLst/>
          </a:prstGeom>
        </p:spPr>
      </p:pic>
      <p:pic>
        <p:nvPicPr>
          <p:cNvPr id="6" name="Picture 5" descr="Shape&#10;&#10;Description automatically generated with medium confidenc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825" y="5481825"/>
            <a:ext cx="1376175" cy="137617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9269" y="850605"/>
            <a:ext cx="11007634" cy="5660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1010093"/>
            <a:ext cx="10789920" cy="5404915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字魂105号-简雅黑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76595" y="1350706"/>
            <a:ext cx="10336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1. </a:t>
            </a: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Tìm từ chỉ đặc điểm có trong đoạn thơ dưới đây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ea typeface="字魂105号-简雅黑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9185" y="2523863"/>
            <a:ext cx="48484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Có một giờ Văn như thế</a:t>
            </a:r>
            <a:endParaRPr lang="vi-VN" sz="2800" dirty="0"/>
          </a:p>
          <a:p>
            <a:r>
              <a:rPr lang="vi-VN" sz="2800" dirty="0"/>
              <a:t>Lớp em im phắc lặng nghe</a:t>
            </a:r>
            <a:endParaRPr lang="vi-VN" sz="2800" dirty="0"/>
          </a:p>
          <a:p>
            <a:r>
              <a:rPr lang="vi-VN" sz="2800" dirty="0"/>
              <a:t>Bài “Mẹ vắng nhà ngày bão”</a:t>
            </a:r>
            <a:endParaRPr lang="vi-VN" sz="2800" dirty="0"/>
          </a:p>
          <a:p>
            <a:r>
              <a:rPr lang="vi-VN" sz="2800" dirty="0"/>
              <a:t>Cô giảng miệt mài say mê.</a:t>
            </a:r>
            <a:endParaRPr lang="vi-VN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6297615" y="2502598"/>
            <a:ext cx="53370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Ai cũng nghĩ đến mẹ mình</a:t>
            </a:r>
            <a:endParaRPr lang="vi-VN" sz="2800" dirty="0"/>
          </a:p>
          <a:p>
            <a:r>
              <a:rPr lang="vi-VN" sz="2800" dirty="0"/>
              <a:t>Dịu dàng, đảm đang, tần tảo</a:t>
            </a:r>
            <a:endParaRPr lang="vi-VN" sz="2800" dirty="0"/>
          </a:p>
          <a:p>
            <a:r>
              <a:rPr lang="vi-VN" sz="2800" dirty="0"/>
              <a:t>Ai cũng thương thương bố mình</a:t>
            </a:r>
            <a:endParaRPr lang="vi-VN" sz="2800" dirty="0"/>
          </a:p>
          <a:p>
            <a:r>
              <a:rPr lang="vi-VN" sz="2800" dirty="0"/>
              <a:t>Vụng về chăm con ngày bão.</a:t>
            </a:r>
            <a:endParaRPr lang="vi-VN" sz="2800" dirty="0"/>
          </a:p>
          <a:p>
            <a:pPr algn="r"/>
            <a:r>
              <a:rPr lang="vi-VN" sz="2800" dirty="0"/>
              <a:t>(Nguyễn Thị Mai)</a:t>
            </a:r>
            <a:endParaRPr lang="vi-VN" sz="28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2615609" y="1860698"/>
            <a:ext cx="2870791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trắng to"/>
          <p:cNvSpPr/>
          <p:nvPr/>
        </p:nvSpPr>
        <p:spPr>
          <a:xfrm>
            <a:off x="475175" y="462092"/>
            <a:ext cx="11241651" cy="5933817"/>
          </a:xfrm>
          <a:custGeom>
            <a:avLst/>
            <a:gdLst>
              <a:gd name="connsiteX0" fmla="*/ 0 w 10820400"/>
              <a:gd name="connsiteY0" fmla="*/ 0 h 5486400"/>
              <a:gd name="connsiteX1" fmla="*/ 10820400 w 10820400"/>
              <a:gd name="connsiteY1" fmla="*/ 0 h 5486400"/>
              <a:gd name="connsiteX2" fmla="*/ 10820400 w 10820400"/>
              <a:gd name="connsiteY2" fmla="*/ 5486400 h 5486400"/>
              <a:gd name="connsiteX3" fmla="*/ 0 w 10820400"/>
              <a:gd name="connsiteY3" fmla="*/ 5486400 h 5486400"/>
              <a:gd name="connsiteX4" fmla="*/ 0 w 10820400"/>
              <a:gd name="connsiteY4" fmla="*/ 0 h 5486400"/>
              <a:gd name="connsiteX0-1" fmla="*/ 301721 w 11122121"/>
              <a:gd name="connsiteY0-2" fmla="*/ 0 h 5486400"/>
              <a:gd name="connsiteX1-3" fmla="*/ 11122121 w 11122121"/>
              <a:gd name="connsiteY1-4" fmla="*/ 0 h 5486400"/>
              <a:gd name="connsiteX2-5" fmla="*/ 11122121 w 11122121"/>
              <a:gd name="connsiteY2-6" fmla="*/ 5486400 h 5486400"/>
              <a:gd name="connsiteX3-7" fmla="*/ 301721 w 11122121"/>
              <a:gd name="connsiteY3-8" fmla="*/ 5486400 h 5486400"/>
              <a:gd name="connsiteX4-9" fmla="*/ 301721 w 11122121"/>
              <a:gd name="connsiteY4-10" fmla="*/ 0 h 5486400"/>
              <a:gd name="connsiteX0-11" fmla="*/ 498817 w 11319217"/>
              <a:gd name="connsiteY0-12" fmla="*/ 0 h 5486400"/>
              <a:gd name="connsiteX1-13" fmla="*/ 11319217 w 11319217"/>
              <a:gd name="connsiteY1-14" fmla="*/ 0 h 5486400"/>
              <a:gd name="connsiteX2-15" fmla="*/ 11319217 w 11319217"/>
              <a:gd name="connsiteY2-16" fmla="*/ 5486400 h 5486400"/>
              <a:gd name="connsiteX3-17" fmla="*/ 498817 w 11319217"/>
              <a:gd name="connsiteY3-18" fmla="*/ 5486400 h 5486400"/>
              <a:gd name="connsiteX4-19" fmla="*/ 498817 w 11319217"/>
              <a:gd name="connsiteY4-20" fmla="*/ 0 h 5486400"/>
              <a:gd name="connsiteX0-21" fmla="*/ 498817 w 11319217"/>
              <a:gd name="connsiteY0-22" fmla="*/ 0 h 5671127"/>
              <a:gd name="connsiteX1-23" fmla="*/ 11319217 w 11319217"/>
              <a:gd name="connsiteY1-24" fmla="*/ 0 h 5671127"/>
              <a:gd name="connsiteX2-25" fmla="*/ 11319217 w 11319217"/>
              <a:gd name="connsiteY2-26" fmla="*/ 5486400 h 5671127"/>
              <a:gd name="connsiteX3-27" fmla="*/ 498817 w 11319217"/>
              <a:gd name="connsiteY3-28" fmla="*/ 5486400 h 5671127"/>
              <a:gd name="connsiteX4-29" fmla="*/ 498817 w 11319217"/>
              <a:gd name="connsiteY4-30" fmla="*/ 0 h 5671127"/>
              <a:gd name="connsiteX0-31" fmla="*/ 498817 w 11319217"/>
              <a:gd name="connsiteY0-32" fmla="*/ 0 h 5808601"/>
              <a:gd name="connsiteX1-33" fmla="*/ 11319217 w 11319217"/>
              <a:gd name="connsiteY1-34" fmla="*/ 0 h 5808601"/>
              <a:gd name="connsiteX2-35" fmla="*/ 11319217 w 11319217"/>
              <a:gd name="connsiteY2-36" fmla="*/ 5486400 h 5808601"/>
              <a:gd name="connsiteX3-37" fmla="*/ 498817 w 11319217"/>
              <a:gd name="connsiteY3-38" fmla="*/ 5486400 h 5808601"/>
              <a:gd name="connsiteX4-39" fmla="*/ 498817 w 11319217"/>
              <a:gd name="connsiteY4-40" fmla="*/ 0 h 5808601"/>
              <a:gd name="connsiteX0-41" fmla="*/ 498817 w 11571677"/>
              <a:gd name="connsiteY0-42" fmla="*/ 0 h 5808601"/>
              <a:gd name="connsiteX1-43" fmla="*/ 11319217 w 11571677"/>
              <a:gd name="connsiteY1-44" fmla="*/ 0 h 5808601"/>
              <a:gd name="connsiteX2-45" fmla="*/ 11319217 w 11571677"/>
              <a:gd name="connsiteY2-46" fmla="*/ 5486400 h 5808601"/>
              <a:gd name="connsiteX3-47" fmla="*/ 498817 w 11571677"/>
              <a:gd name="connsiteY3-48" fmla="*/ 5486400 h 5808601"/>
              <a:gd name="connsiteX4-49" fmla="*/ 498817 w 11571677"/>
              <a:gd name="connsiteY4-50" fmla="*/ 0 h 5808601"/>
              <a:gd name="connsiteX0-51" fmla="*/ 498817 w 11719687"/>
              <a:gd name="connsiteY0-52" fmla="*/ 0 h 5808601"/>
              <a:gd name="connsiteX1-53" fmla="*/ 11319217 w 11719687"/>
              <a:gd name="connsiteY1-54" fmla="*/ 0 h 5808601"/>
              <a:gd name="connsiteX2-55" fmla="*/ 11319217 w 11719687"/>
              <a:gd name="connsiteY2-56" fmla="*/ 5486400 h 5808601"/>
              <a:gd name="connsiteX3-57" fmla="*/ 498817 w 11719687"/>
              <a:gd name="connsiteY3-58" fmla="*/ 5486400 h 5808601"/>
              <a:gd name="connsiteX4-59" fmla="*/ 498817 w 11719687"/>
              <a:gd name="connsiteY4-60" fmla="*/ 0 h 5808601"/>
              <a:gd name="connsiteX0-61" fmla="*/ 498817 w 11719687"/>
              <a:gd name="connsiteY0-62" fmla="*/ 264776 h 6073377"/>
              <a:gd name="connsiteX1-63" fmla="*/ 11319217 w 11719687"/>
              <a:gd name="connsiteY1-64" fmla="*/ 264776 h 6073377"/>
              <a:gd name="connsiteX2-65" fmla="*/ 11319217 w 11719687"/>
              <a:gd name="connsiteY2-66" fmla="*/ 5751176 h 6073377"/>
              <a:gd name="connsiteX3-67" fmla="*/ 498817 w 11719687"/>
              <a:gd name="connsiteY3-68" fmla="*/ 5751176 h 6073377"/>
              <a:gd name="connsiteX4-69" fmla="*/ 498817 w 11719687"/>
              <a:gd name="connsiteY4-70" fmla="*/ 264776 h 6073377"/>
              <a:gd name="connsiteX0-71" fmla="*/ 498817 w 11719687"/>
              <a:gd name="connsiteY0-72" fmla="*/ 377544 h 6186145"/>
              <a:gd name="connsiteX1-73" fmla="*/ 11319217 w 11719687"/>
              <a:gd name="connsiteY1-74" fmla="*/ 377544 h 6186145"/>
              <a:gd name="connsiteX2-75" fmla="*/ 11319217 w 11719687"/>
              <a:gd name="connsiteY2-76" fmla="*/ 5863944 h 6186145"/>
              <a:gd name="connsiteX3-77" fmla="*/ 498817 w 11719687"/>
              <a:gd name="connsiteY3-78" fmla="*/ 5863944 h 6186145"/>
              <a:gd name="connsiteX4-79" fmla="*/ 498817 w 11719687"/>
              <a:gd name="connsiteY4-80" fmla="*/ 377544 h 618614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1719687" h="6186145">
                <a:moveTo>
                  <a:pt x="498817" y="377544"/>
                </a:moveTo>
                <a:cubicBezTo>
                  <a:pt x="4091763" y="-218202"/>
                  <a:pt x="8252744" y="-24238"/>
                  <a:pt x="11319217" y="377544"/>
                </a:cubicBezTo>
                <a:cubicBezTo>
                  <a:pt x="11817981" y="2261762"/>
                  <a:pt x="11887253" y="4062853"/>
                  <a:pt x="11319217" y="5863944"/>
                </a:cubicBezTo>
                <a:cubicBezTo>
                  <a:pt x="7823253" y="6307289"/>
                  <a:pt x="3662272" y="6279580"/>
                  <a:pt x="498817" y="5863944"/>
                </a:cubicBezTo>
                <a:cubicBezTo>
                  <a:pt x="-180056" y="4201398"/>
                  <a:pt x="-152347" y="1915398"/>
                  <a:pt x="498817" y="3775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文本框 12"/>
          <p:cNvSpPr txBox="1"/>
          <p:nvPr/>
        </p:nvSpPr>
        <p:spPr>
          <a:xfrm>
            <a:off x="1196418" y="3611961"/>
            <a:ext cx="3456212" cy="16178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  <a:cs typeface="+mn-cs"/>
              </a:rPr>
              <a:t>THẢO LUẬN NHÓM BỐN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SVN-SAF" panose="02040603050506020204" pitchFamily="18" charset="0"/>
              <a:ea typeface="字魂105号-简雅黑" panose="00000500000000000000" pitchFamily="2" charset="-122"/>
              <a:cs typeface="+mn-cs"/>
            </a:endParaRPr>
          </a:p>
        </p:txBody>
      </p:sp>
      <p:sp>
        <p:nvSpPr>
          <p:cNvPr id="4" name="文本框 14"/>
          <p:cNvSpPr txBox="1"/>
          <p:nvPr/>
        </p:nvSpPr>
        <p:spPr>
          <a:xfrm>
            <a:off x="5633472" y="2314430"/>
            <a:ext cx="578589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nhóm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cùng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nhau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đọc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đoạn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thơ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Thảo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luận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và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tìm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các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từ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chỉ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đặc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điểm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Sau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đó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viết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vào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bảng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con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của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nhóm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Nhóm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nhanh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nhất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sẽ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đem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bảng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nhóm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trình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bày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trên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bảng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字魂105号-简雅黑"/>
              <a:cs typeface="Calibri" panose="020F0502020204030204" pitchFamily="34" charset="0"/>
            </a:endParaRPr>
          </a:p>
        </p:txBody>
      </p:sp>
      <p:sp>
        <p:nvSpPr>
          <p:cNvPr id="5" name="任意多边形: 形状 19"/>
          <p:cNvSpPr/>
          <p:nvPr/>
        </p:nvSpPr>
        <p:spPr>
          <a:xfrm>
            <a:off x="5299162" y="3119565"/>
            <a:ext cx="0" cy="1929161"/>
          </a:xfrm>
          <a:custGeom>
            <a:avLst/>
            <a:gdLst>
              <a:gd name="connsiteX0" fmla="*/ 0 w 0"/>
              <a:gd name="connsiteY0" fmla="*/ 1929161 h 1929161"/>
              <a:gd name="connsiteX1" fmla="*/ 0 w 0"/>
              <a:gd name="connsiteY1" fmla="*/ 0 h 1929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929161">
                <a:moveTo>
                  <a:pt x="0" y="1929161"/>
                </a:moveTo>
                <a:lnTo>
                  <a:pt x="0" y="0"/>
                </a:lnTo>
              </a:path>
            </a:pathLst>
          </a:custGeom>
          <a:noFill/>
          <a:ln w="50800" cap="rnd">
            <a:solidFill>
              <a:srgbClr val="FF2F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任意多边形: 形状 19"/>
          <p:cNvSpPr/>
          <p:nvPr/>
        </p:nvSpPr>
        <p:spPr>
          <a:xfrm rot="16200000" flipH="1">
            <a:off x="2901665" y="771748"/>
            <a:ext cx="45719" cy="4732818"/>
          </a:xfrm>
          <a:custGeom>
            <a:avLst/>
            <a:gdLst>
              <a:gd name="connsiteX0" fmla="*/ 0 w 0"/>
              <a:gd name="connsiteY0" fmla="*/ 1929161 h 1929161"/>
              <a:gd name="connsiteX1" fmla="*/ 0 w 0"/>
              <a:gd name="connsiteY1" fmla="*/ 0 h 1929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929161">
                <a:moveTo>
                  <a:pt x="0" y="1929161"/>
                </a:moveTo>
                <a:lnTo>
                  <a:pt x="0" y="0"/>
                </a:lnTo>
              </a:path>
            </a:pathLst>
          </a:custGeom>
          <a:noFill/>
          <a:ln w="50800" cap="rnd">
            <a:solidFill>
              <a:srgbClr val="FF2F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Picture 7" descr="A group of dolls&#10;&#10;Description automatically generated with low confidenc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4" t="36230" r="14328" b="30468"/>
          <a:stretch>
            <a:fillRect/>
          </a:stretch>
        </p:blipFill>
        <p:spPr>
          <a:xfrm flipH="1">
            <a:off x="624997" y="1456419"/>
            <a:ext cx="5162647" cy="228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8410" y="967490"/>
            <a:ext cx="5578323" cy="1499746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9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  <p:bldP spid="5" grpId="0" animBg="1"/>
          <p:bldP spid="7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  <p:bldP spid="5" grpId="0" animBg="1"/>
          <p:bldP spid="7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trắng to"/>
          <p:cNvSpPr/>
          <p:nvPr/>
        </p:nvSpPr>
        <p:spPr>
          <a:xfrm rot="10800000">
            <a:off x="475175" y="462092"/>
            <a:ext cx="11241651" cy="5933817"/>
          </a:xfrm>
          <a:custGeom>
            <a:avLst/>
            <a:gdLst>
              <a:gd name="connsiteX0" fmla="*/ 0 w 10820400"/>
              <a:gd name="connsiteY0" fmla="*/ 0 h 5486400"/>
              <a:gd name="connsiteX1" fmla="*/ 10820400 w 10820400"/>
              <a:gd name="connsiteY1" fmla="*/ 0 h 5486400"/>
              <a:gd name="connsiteX2" fmla="*/ 10820400 w 10820400"/>
              <a:gd name="connsiteY2" fmla="*/ 5486400 h 5486400"/>
              <a:gd name="connsiteX3" fmla="*/ 0 w 10820400"/>
              <a:gd name="connsiteY3" fmla="*/ 5486400 h 5486400"/>
              <a:gd name="connsiteX4" fmla="*/ 0 w 10820400"/>
              <a:gd name="connsiteY4" fmla="*/ 0 h 5486400"/>
              <a:gd name="connsiteX0-1" fmla="*/ 301721 w 11122121"/>
              <a:gd name="connsiteY0-2" fmla="*/ 0 h 5486400"/>
              <a:gd name="connsiteX1-3" fmla="*/ 11122121 w 11122121"/>
              <a:gd name="connsiteY1-4" fmla="*/ 0 h 5486400"/>
              <a:gd name="connsiteX2-5" fmla="*/ 11122121 w 11122121"/>
              <a:gd name="connsiteY2-6" fmla="*/ 5486400 h 5486400"/>
              <a:gd name="connsiteX3-7" fmla="*/ 301721 w 11122121"/>
              <a:gd name="connsiteY3-8" fmla="*/ 5486400 h 5486400"/>
              <a:gd name="connsiteX4-9" fmla="*/ 301721 w 11122121"/>
              <a:gd name="connsiteY4-10" fmla="*/ 0 h 5486400"/>
              <a:gd name="connsiteX0-11" fmla="*/ 498817 w 11319217"/>
              <a:gd name="connsiteY0-12" fmla="*/ 0 h 5486400"/>
              <a:gd name="connsiteX1-13" fmla="*/ 11319217 w 11319217"/>
              <a:gd name="connsiteY1-14" fmla="*/ 0 h 5486400"/>
              <a:gd name="connsiteX2-15" fmla="*/ 11319217 w 11319217"/>
              <a:gd name="connsiteY2-16" fmla="*/ 5486400 h 5486400"/>
              <a:gd name="connsiteX3-17" fmla="*/ 498817 w 11319217"/>
              <a:gd name="connsiteY3-18" fmla="*/ 5486400 h 5486400"/>
              <a:gd name="connsiteX4-19" fmla="*/ 498817 w 11319217"/>
              <a:gd name="connsiteY4-20" fmla="*/ 0 h 5486400"/>
              <a:gd name="connsiteX0-21" fmla="*/ 498817 w 11319217"/>
              <a:gd name="connsiteY0-22" fmla="*/ 0 h 5671127"/>
              <a:gd name="connsiteX1-23" fmla="*/ 11319217 w 11319217"/>
              <a:gd name="connsiteY1-24" fmla="*/ 0 h 5671127"/>
              <a:gd name="connsiteX2-25" fmla="*/ 11319217 w 11319217"/>
              <a:gd name="connsiteY2-26" fmla="*/ 5486400 h 5671127"/>
              <a:gd name="connsiteX3-27" fmla="*/ 498817 w 11319217"/>
              <a:gd name="connsiteY3-28" fmla="*/ 5486400 h 5671127"/>
              <a:gd name="connsiteX4-29" fmla="*/ 498817 w 11319217"/>
              <a:gd name="connsiteY4-30" fmla="*/ 0 h 5671127"/>
              <a:gd name="connsiteX0-31" fmla="*/ 498817 w 11319217"/>
              <a:gd name="connsiteY0-32" fmla="*/ 0 h 5808601"/>
              <a:gd name="connsiteX1-33" fmla="*/ 11319217 w 11319217"/>
              <a:gd name="connsiteY1-34" fmla="*/ 0 h 5808601"/>
              <a:gd name="connsiteX2-35" fmla="*/ 11319217 w 11319217"/>
              <a:gd name="connsiteY2-36" fmla="*/ 5486400 h 5808601"/>
              <a:gd name="connsiteX3-37" fmla="*/ 498817 w 11319217"/>
              <a:gd name="connsiteY3-38" fmla="*/ 5486400 h 5808601"/>
              <a:gd name="connsiteX4-39" fmla="*/ 498817 w 11319217"/>
              <a:gd name="connsiteY4-40" fmla="*/ 0 h 5808601"/>
              <a:gd name="connsiteX0-41" fmla="*/ 498817 w 11571677"/>
              <a:gd name="connsiteY0-42" fmla="*/ 0 h 5808601"/>
              <a:gd name="connsiteX1-43" fmla="*/ 11319217 w 11571677"/>
              <a:gd name="connsiteY1-44" fmla="*/ 0 h 5808601"/>
              <a:gd name="connsiteX2-45" fmla="*/ 11319217 w 11571677"/>
              <a:gd name="connsiteY2-46" fmla="*/ 5486400 h 5808601"/>
              <a:gd name="connsiteX3-47" fmla="*/ 498817 w 11571677"/>
              <a:gd name="connsiteY3-48" fmla="*/ 5486400 h 5808601"/>
              <a:gd name="connsiteX4-49" fmla="*/ 498817 w 11571677"/>
              <a:gd name="connsiteY4-50" fmla="*/ 0 h 5808601"/>
              <a:gd name="connsiteX0-51" fmla="*/ 498817 w 11719687"/>
              <a:gd name="connsiteY0-52" fmla="*/ 0 h 5808601"/>
              <a:gd name="connsiteX1-53" fmla="*/ 11319217 w 11719687"/>
              <a:gd name="connsiteY1-54" fmla="*/ 0 h 5808601"/>
              <a:gd name="connsiteX2-55" fmla="*/ 11319217 w 11719687"/>
              <a:gd name="connsiteY2-56" fmla="*/ 5486400 h 5808601"/>
              <a:gd name="connsiteX3-57" fmla="*/ 498817 w 11719687"/>
              <a:gd name="connsiteY3-58" fmla="*/ 5486400 h 5808601"/>
              <a:gd name="connsiteX4-59" fmla="*/ 498817 w 11719687"/>
              <a:gd name="connsiteY4-60" fmla="*/ 0 h 5808601"/>
              <a:gd name="connsiteX0-61" fmla="*/ 498817 w 11719687"/>
              <a:gd name="connsiteY0-62" fmla="*/ 264776 h 6073377"/>
              <a:gd name="connsiteX1-63" fmla="*/ 11319217 w 11719687"/>
              <a:gd name="connsiteY1-64" fmla="*/ 264776 h 6073377"/>
              <a:gd name="connsiteX2-65" fmla="*/ 11319217 w 11719687"/>
              <a:gd name="connsiteY2-66" fmla="*/ 5751176 h 6073377"/>
              <a:gd name="connsiteX3-67" fmla="*/ 498817 w 11719687"/>
              <a:gd name="connsiteY3-68" fmla="*/ 5751176 h 6073377"/>
              <a:gd name="connsiteX4-69" fmla="*/ 498817 w 11719687"/>
              <a:gd name="connsiteY4-70" fmla="*/ 264776 h 6073377"/>
              <a:gd name="connsiteX0-71" fmla="*/ 498817 w 11719687"/>
              <a:gd name="connsiteY0-72" fmla="*/ 377544 h 6186145"/>
              <a:gd name="connsiteX1-73" fmla="*/ 11319217 w 11719687"/>
              <a:gd name="connsiteY1-74" fmla="*/ 377544 h 6186145"/>
              <a:gd name="connsiteX2-75" fmla="*/ 11319217 w 11719687"/>
              <a:gd name="connsiteY2-76" fmla="*/ 5863944 h 6186145"/>
              <a:gd name="connsiteX3-77" fmla="*/ 498817 w 11719687"/>
              <a:gd name="connsiteY3-78" fmla="*/ 5863944 h 6186145"/>
              <a:gd name="connsiteX4-79" fmla="*/ 498817 w 11719687"/>
              <a:gd name="connsiteY4-80" fmla="*/ 377544 h 618614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1719687" h="6186145">
                <a:moveTo>
                  <a:pt x="498817" y="377544"/>
                </a:moveTo>
                <a:cubicBezTo>
                  <a:pt x="4091763" y="-218202"/>
                  <a:pt x="8252744" y="-24238"/>
                  <a:pt x="11319217" y="377544"/>
                </a:cubicBezTo>
                <a:cubicBezTo>
                  <a:pt x="11817981" y="2261762"/>
                  <a:pt x="11887253" y="4062853"/>
                  <a:pt x="11319217" y="5863944"/>
                </a:cubicBezTo>
                <a:cubicBezTo>
                  <a:pt x="7823253" y="6307289"/>
                  <a:pt x="3662272" y="6279580"/>
                  <a:pt x="498817" y="5863944"/>
                </a:cubicBezTo>
                <a:cubicBezTo>
                  <a:pt x="-180056" y="4201398"/>
                  <a:pt x="-152347" y="1915398"/>
                  <a:pt x="498817" y="3775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!!3"/>
          <p:cNvSpPr/>
          <p:nvPr/>
        </p:nvSpPr>
        <p:spPr>
          <a:xfrm rot="10800000">
            <a:off x="7907975" y="2585111"/>
            <a:ext cx="3291840" cy="3291840"/>
          </a:xfrm>
          <a:prstGeom prst="ellipse">
            <a:avLst/>
          </a:prstGeom>
          <a:solidFill>
            <a:srgbClr val="8EBBE2"/>
          </a:solidFill>
          <a:ln>
            <a:noFill/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14427" y="1695658"/>
            <a:ext cx="3502398" cy="4297680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!!2"/>
          <p:cNvSpPr/>
          <p:nvPr/>
        </p:nvSpPr>
        <p:spPr>
          <a:xfrm rot="10800000">
            <a:off x="4222492" y="959608"/>
            <a:ext cx="3383280" cy="3383280"/>
          </a:xfrm>
          <a:prstGeom prst="ellipse">
            <a:avLst/>
          </a:prstGeom>
          <a:noFill/>
          <a:ln w="38100">
            <a:solidFill>
              <a:srgbClr val="8EBBE2"/>
            </a:solidFill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!!1"/>
          <p:cNvSpPr/>
          <p:nvPr/>
        </p:nvSpPr>
        <p:spPr>
          <a:xfrm rot="10800000">
            <a:off x="992186" y="2506799"/>
            <a:ext cx="3108960" cy="3108960"/>
          </a:xfrm>
          <a:prstGeom prst="ellipse">
            <a:avLst/>
          </a:prstGeom>
          <a:solidFill>
            <a:schemeClr val="bg1"/>
          </a:solidFill>
          <a:ln w="57150">
            <a:solidFill>
              <a:srgbClr val="8EBBE2"/>
            </a:solidFill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文本框 12"/>
          <p:cNvSpPr txBox="1"/>
          <p:nvPr/>
        </p:nvSpPr>
        <p:spPr>
          <a:xfrm>
            <a:off x="1380344" y="2647922"/>
            <a:ext cx="23326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Shintia Script" panose="02000804000000020003" pitchFamily="2" charset="0"/>
                <a:ea typeface="字魂115号-刀刀体" panose="00000500000000000000" pitchFamily="2" charset="-122"/>
                <a:cs typeface="+mn-cs"/>
              </a:rPr>
              <a:t>Trình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Shintia Script" panose="02000804000000020003" pitchFamily="2" charset="0"/>
                <a:ea typeface="字魂115号-刀刀体" panose="00000500000000000000" pitchFamily="2" charset="-122"/>
                <a:cs typeface="+mn-cs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Shintia Script" panose="02000804000000020003" pitchFamily="2" charset="0"/>
                <a:ea typeface="字魂115号-刀刀体" panose="00000500000000000000" pitchFamily="2" charset="-122"/>
                <a:cs typeface="+mn-cs"/>
              </a:rPr>
              <a:t>bày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Shintia Script" panose="02000804000000020003" pitchFamily="2" charset="0"/>
              <a:ea typeface="字魂115号-刀刀体" panose="00000500000000000000" pitchFamily="2" charset="-122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40" r="5960"/>
          <a:stretch>
            <a:fillRect/>
          </a:stretch>
        </p:blipFill>
        <p:spPr>
          <a:xfrm>
            <a:off x="1449384" y="3354956"/>
            <a:ext cx="2194561" cy="219456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505363" y="1213511"/>
            <a:ext cx="3029914" cy="2468880"/>
            <a:chOff x="4505364" y="1300542"/>
            <a:chExt cx="3029914" cy="2468880"/>
          </a:xfrm>
        </p:grpSpPr>
        <p:pic>
          <p:nvPicPr>
            <p:cNvPr id="10" name="Graphic 9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05364" y="1300542"/>
              <a:ext cx="3029914" cy="2468880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4611774" y="1996290"/>
              <a:ext cx="140854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Shintia Script" panose="02000804000000020003" pitchFamily="2" charset="0"/>
                  <a:ea typeface="字魂115号-刀刀体" panose="00000500000000000000" pitchFamily="2" charset="-122"/>
                  <a:cs typeface="Calibri" panose="020F0502020204030204" pitchFamily="34" charset="0"/>
                </a:rPr>
                <a:t>Nhận</a:t>
              </a:r>
              <a:r>
                <a:rPr kumimoji="0" lang="en-US" altLang="zh-CN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Shintia Script" panose="02000804000000020003" pitchFamily="2" charset="0"/>
                  <a:ea typeface="字魂115号-刀刀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Shintia Script" panose="02000804000000020003" pitchFamily="2" charset="0"/>
                  <a:ea typeface="字魂115号-刀刀体" panose="00000500000000000000" pitchFamily="2" charset="-122"/>
                  <a:cs typeface="Calibri" panose="020F0502020204030204" pitchFamily="34" charset="0"/>
                </a:rPr>
                <a:t>xét</a:t>
              </a:r>
              <a:endPara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Shintia Script" panose="02000804000000020003" pitchFamily="2" charset="0"/>
                <a:ea typeface="字魂115号-刀刀体" panose="00000500000000000000" pitchFamily="2" charset="-122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set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CC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CC"/>
                                      </p:to>
                                    </p:animClr>
                                    <p:set>
                                      <p:cBhvr>
                                        <p:cTn id="1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9269" y="850605"/>
            <a:ext cx="11007634" cy="5660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1010093"/>
            <a:ext cx="10789920" cy="5404915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字魂105号-简雅黑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76595" y="1350706"/>
            <a:ext cx="10336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1. </a:t>
            </a: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Tìm từ chỉ đặc điểm có trong đoạn thơ dưới đây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ea typeface="字魂105号-简雅黑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9185" y="2523863"/>
            <a:ext cx="48484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字魂105号-简雅黑"/>
                <a:cs typeface="+mn-cs"/>
              </a:rPr>
              <a:t>Có một giờ Văn như thế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字魂105号-简雅黑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字魂105号-简雅黑"/>
                <a:cs typeface="+mn-cs"/>
              </a:rPr>
              <a:t>Lớp em im phắc lặng nghe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字魂105号-简雅黑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字魂105号-简雅黑"/>
                <a:cs typeface="+mn-cs"/>
              </a:rPr>
              <a:t>Bài “Mẹ vắng nhà ngày bão”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字魂105号-简雅黑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字魂105号-简雅黑"/>
                <a:cs typeface="+mn-cs"/>
              </a:rPr>
              <a:t>Cô giảng miệt mài say mê.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字魂105号-简雅黑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97615" y="2502598"/>
            <a:ext cx="53370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字魂105号-简雅黑"/>
                <a:cs typeface="+mn-cs"/>
              </a:rPr>
              <a:t>Ai cũng nghĩ đến mẹ mình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字魂105号-简雅黑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字魂105号-简雅黑"/>
                <a:cs typeface="+mn-cs"/>
              </a:rPr>
              <a:t>Dịu dàng, đảm đang, tần tảo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字魂105号-简雅黑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字魂105号-简雅黑"/>
                <a:cs typeface="+mn-cs"/>
              </a:rPr>
              <a:t>Ai cũng thương thương bố mình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字魂105号-简雅黑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字魂105号-简雅黑"/>
                <a:cs typeface="+mn-cs"/>
              </a:rPr>
              <a:t>Vụng về chăm con ngày bão.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字魂105号-简雅黑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字魂105号-简雅黑"/>
                <a:cs typeface="+mn-cs"/>
              </a:rPr>
              <a:t>(Nguyễn Thị Mai)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字魂105号-简雅黑"/>
              <a:cs typeface="+mn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264735" y="3429000"/>
            <a:ext cx="131843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519916" y="4254685"/>
            <a:ext cx="131843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390167" y="3420029"/>
            <a:ext cx="131843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070111" y="3420029"/>
            <a:ext cx="144602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9771320" y="3429000"/>
            <a:ext cx="110578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390167" y="4254685"/>
            <a:ext cx="131843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9269" y="580265"/>
            <a:ext cx="11007634" cy="5930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728311"/>
            <a:ext cx="10789920" cy="5686697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字魂105号-简雅黑"/>
              <a:cs typeface="+mn-cs"/>
            </a:endParaRPr>
          </a:p>
        </p:txBody>
      </p:sp>
      <p:sp>
        <p:nvSpPr>
          <p:cNvPr id="28" name="Rectangle: Rounded Corners 27"/>
          <p:cNvSpPr/>
          <p:nvPr/>
        </p:nvSpPr>
        <p:spPr>
          <a:xfrm>
            <a:off x="1451103" y="1265240"/>
            <a:ext cx="7900109" cy="2306419"/>
          </a:xfrm>
          <a:custGeom>
            <a:avLst/>
            <a:gdLst>
              <a:gd name="connsiteX0" fmla="*/ 0 w 7900109"/>
              <a:gd name="connsiteY0" fmla="*/ 115136 h 2306419"/>
              <a:gd name="connsiteX1" fmla="*/ 115136 w 7900109"/>
              <a:gd name="connsiteY1" fmla="*/ 0 h 2306419"/>
              <a:gd name="connsiteX2" fmla="*/ 7784973 w 7900109"/>
              <a:gd name="connsiteY2" fmla="*/ 0 h 2306419"/>
              <a:gd name="connsiteX3" fmla="*/ 7900109 w 7900109"/>
              <a:gd name="connsiteY3" fmla="*/ 115136 h 2306419"/>
              <a:gd name="connsiteX4" fmla="*/ 7900109 w 7900109"/>
              <a:gd name="connsiteY4" fmla="*/ 2191283 h 2306419"/>
              <a:gd name="connsiteX5" fmla="*/ 7784973 w 7900109"/>
              <a:gd name="connsiteY5" fmla="*/ 2306419 h 2306419"/>
              <a:gd name="connsiteX6" fmla="*/ 115136 w 7900109"/>
              <a:gd name="connsiteY6" fmla="*/ 2306419 h 2306419"/>
              <a:gd name="connsiteX7" fmla="*/ 0 w 7900109"/>
              <a:gd name="connsiteY7" fmla="*/ 2191283 h 2306419"/>
              <a:gd name="connsiteX8" fmla="*/ 0 w 7900109"/>
              <a:gd name="connsiteY8" fmla="*/ 115136 h 2306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00109" h="2306419" fill="none" extrusionOk="0">
                <a:moveTo>
                  <a:pt x="0" y="115136"/>
                </a:moveTo>
                <a:cubicBezTo>
                  <a:pt x="-2041" y="58806"/>
                  <a:pt x="45705" y="2864"/>
                  <a:pt x="115136" y="0"/>
                </a:cubicBezTo>
                <a:cubicBezTo>
                  <a:pt x="1826163" y="46004"/>
                  <a:pt x="5386112" y="-130779"/>
                  <a:pt x="7784973" y="0"/>
                </a:cubicBezTo>
                <a:cubicBezTo>
                  <a:pt x="7853397" y="-1713"/>
                  <a:pt x="7899241" y="51907"/>
                  <a:pt x="7900109" y="115136"/>
                </a:cubicBezTo>
                <a:cubicBezTo>
                  <a:pt x="7770213" y="1016280"/>
                  <a:pt x="7826047" y="1330288"/>
                  <a:pt x="7900109" y="2191283"/>
                </a:cubicBezTo>
                <a:cubicBezTo>
                  <a:pt x="7896714" y="2249072"/>
                  <a:pt x="7849641" y="2304086"/>
                  <a:pt x="7784973" y="2306419"/>
                </a:cubicBezTo>
                <a:cubicBezTo>
                  <a:pt x="4013849" y="2162827"/>
                  <a:pt x="3609561" y="2357656"/>
                  <a:pt x="115136" y="2306419"/>
                </a:cubicBezTo>
                <a:cubicBezTo>
                  <a:pt x="48855" y="2303067"/>
                  <a:pt x="11582" y="2254115"/>
                  <a:pt x="0" y="2191283"/>
                </a:cubicBezTo>
                <a:cubicBezTo>
                  <a:pt x="-11777" y="1377640"/>
                  <a:pt x="73841" y="1138160"/>
                  <a:pt x="0" y="115136"/>
                </a:cubicBezTo>
                <a:close/>
              </a:path>
              <a:path w="7900109" h="2306419" stroke="0" extrusionOk="0">
                <a:moveTo>
                  <a:pt x="0" y="115136"/>
                </a:moveTo>
                <a:cubicBezTo>
                  <a:pt x="5821" y="51870"/>
                  <a:pt x="50178" y="-359"/>
                  <a:pt x="115136" y="0"/>
                </a:cubicBezTo>
                <a:cubicBezTo>
                  <a:pt x="2142924" y="43276"/>
                  <a:pt x="4372275" y="12265"/>
                  <a:pt x="7784973" y="0"/>
                </a:cubicBezTo>
                <a:cubicBezTo>
                  <a:pt x="7854050" y="5812"/>
                  <a:pt x="7903754" y="46040"/>
                  <a:pt x="7900109" y="115136"/>
                </a:cubicBezTo>
                <a:cubicBezTo>
                  <a:pt x="7926654" y="774337"/>
                  <a:pt x="8025737" y="1165305"/>
                  <a:pt x="7900109" y="2191283"/>
                </a:cubicBezTo>
                <a:cubicBezTo>
                  <a:pt x="7900897" y="2263856"/>
                  <a:pt x="7850424" y="2305167"/>
                  <a:pt x="7784973" y="2306419"/>
                </a:cubicBezTo>
                <a:cubicBezTo>
                  <a:pt x="6912874" y="2141534"/>
                  <a:pt x="3077998" y="2404391"/>
                  <a:pt x="115136" y="2306419"/>
                </a:cubicBezTo>
                <a:cubicBezTo>
                  <a:pt x="55700" y="2299852"/>
                  <a:pt x="1672" y="2255166"/>
                  <a:pt x="0" y="2191283"/>
                </a:cubicBezTo>
                <a:cubicBezTo>
                  <a:pt x="-117259" y="1444062"/>
                  <a:pt x="18689" y="910766"/>
                  <a:pt x="0" y="115136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E8C02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đặt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từ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đặc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điểm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vừa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tìm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28" descr="A picture containing text&#10;&#10;Description automatically generated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729" b="79967" l="23478" r="811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73" t="2074" r="11673" b="11378"/>
          <a:stretch>
            <a:fillRect/>
          </a:stretch>
        </p:blipFill>
        <p:spPr>
          <a:xfrm>
            <a:off x="8723891" y="2008912"/>
            <a:ext cx="3369273" cy="44060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tags/tag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heme/theme1.xml><?xml version="1.0" encoding="utf-8"?>
<a:theme xmlns:a="http://schemas.openxmlformats.org/drawingml/2006/main" name="-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字魂105号-简雅黑"/>
        <a:cs typeface=""/>
      </a:majorFont>
      <a:minorFont>
        <a:latin typeface="Arial"/>
        <a:ea typeface="字魂105号-简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1903</Words>
  <Application>WPS Presentation</Application>
  <PresentationFormat>Widescreen</PresentationFormat>
  <Paragraphs>112</Paragraphs>
  <Slides>19</Slides>
  <Notes>2</Notes>
  <HiddenSlides>0</HiddenSlides>
  <MMClips>1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43" baseType="lpstr">
      <vt:lpstr>Arial</vt:lpstr>
      <vt:lpstr>SimSun</vt:lpstr>
      <vt:lpstr>Wingdings</vt:lpstr>
      <vt:lpstr>Microsoft YaHei</vt:lpstr>
      <vt:lpstr>Wingdings</vt:lpstr>
      <vt:lpstr>字魂55号-龙吟手书</vt:lpstr>
      <vt:lpstr>SVN-Shintia Script</vt:lpstr>
      <vt:lpstr>Script</vt:lpstr>
      <vt:lpstr>字魂105号-简雅黑</vt:lpstr>
      <vt:lpstr>Arial</vt:lpstr>
      <vt:lpstr>Calibri</vt:lpstr>
      <vt:lpstr>等线</vt:lpstr>
      <vt:lpstr>等线</vt:lpstr>
      <vt:lpstr>SVN-SAF</vt:lpstr>
      <vt:lpstr>Segoe Print</vt:lpstr>
      <vt:lpstr>字魂105号-简雅黑</vt:lpstr>
      <vt:lpstr>字魂115号-刀刀体</vt:lpstr>
      <vt:lpstr>Calibri</vt:lpstr>
      <vt:lpstr>Times New Roman</vt:lpstr>
      <vt:lpstr>Coiny</vt:lpstr>
      <vt:lpstr>Serpentine</vt:lpstr>
      <vt:lpstr>Arial-Rounded</vt:lpstr>
      <vt:lpstr>Arial Unicode MS</vt:lpstr>
      <vt:lpstr>-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PAVILION</cp:lastModifiedBy>
  <cp:revision>30</cp:revision>
  <dcterms:created xsi:type="dcterms:W3CDTF">2022-07-28T23:11:00Z</dcterms:created>
  <dcterms:modified xsi:type="dcterms:W3CDTF">2022-11-11T02:08:09Z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8432F965FDDE47468B360A1AADE34CAD</vt:lpwstr>
  </property>
  <property fmtid="{D5CDD505-2E9C-101B-9397-08002B2CF9AE}" pid="3" name="KSOProductBuildVer">
    <vt:lpwstr>1033-11.2.0.11380</vt:lpwstr>
  </property>
</Properties>
</file>