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29"/>
  </p:notesMasterIdLst>
  <p:sldIdLst>
    <p:sldId id="276" r:id="rId3"/>
    <p:sldId id="334" r:id="rId4"/>
    <p:sldId id="324" r:id="rId5"/>
    <p:sldId id="366" r:id="rId6"/>
    <p:sldId id="375" r:id="rId7"/>
    <p:sldId id="314" r:id="rId8"/>
    <p:sldId id="329" r:id="rId9"/>
    <p:sldId id="367" r:id="rId10"/>
    <p:sldId id="352" r:id="rId11"/>
    <p:sldId id="368" r:id="rId12"/>
    <p:sldId id="371" r:id="rId13"/>
    <p:sldId id="383" r:id="rId14"/>
    <p:sldId id="370" r:id="rId15"/>
    <p:sldId id="372" r:id="rId16"/>
    <p:sldId id="373" r:id="rId17"/>
    <p:sldId id="333" r:id="rId18"/>
    <p:sldId id="374" r:id="rId19"/>
    <p:sldId id="356" r:id="rId20"/>
    <p:sldId id="376" r:id="rId21"/>
    <p:sldId id="377" r:id="rId22"/>
    <p:sldId id="378" r:id="rId23"/>
    <p:sldId id="379" r:id="rId24"/>
    <p:sldId id="380" r:id="rId25"/>
    <p:sldId id="381" r:id="rId26"/>
    <p:sldId id="382" r:id="rId27"/>
    <p:sldId id="261" r:id="rId28"/>
  </p:sldIdLst>
  <p:sldSz cx="9144000" cy="5143500" type="screen16x9"/>
  <p:notesSz cx="6858000" cy="9144000"/>
  <p:embeddedFontLst>
    <p:embeddedFont>
      <p:font typeface="Calibri Light" pitchFamily="34" charset="0"/>
      <p:regular r:id="rId30"/>
      <p:italic r:id="rId31"/>
    </p:embeddedFont>
    <p:embeddedFont>
      <p:font typeface="Quicksand Medium" charset="-93"/>
      <p:regular r:id="rId32"/>
    </p:embeddedFont>
    <p:embeddedFont>
      <p:font typeface="Lato" charset="0"/>
      <p:regular r:id="rId33"/>
      <p:bold r:id="rId34"/>
      <p:italic r:id="rId35"/>
      <p:boldItalic r:id="rId36"/>
    </p:embeddedFont>
    <p:embeddedFont>
      <p:font typeface="Calibri" pitchFamily="34" charset="0"/>
      <p:regular r:id="rId37"/>
      <p:bold r:id="rId38"/>
      <p:italic r:id="rId39"/>
      <p:boldItalic r:id="rId40"/>
    </p:embeddedFont>
    <p:embeddedFont>
      <p:font typeface="HP001 4 hàng" charset="-93"/>
      <p:regular r:id="rId41"/>
      <p:bold r:id="rId42"/>
    </p:embeddedFont>
    <p:embeddedFont>
      <p:font typeface="Arial Rounded MT Bold" charset="0"/>
      <p:regular r:id="rId43"/>
    </p:embeddedFont>
    <p:embeddedFont>
      <p:font typeface="Arial-Rounded"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8AC"/>
    <a:srgbClr val="FEE7EF"/>
    <a:srgbClr val="F4A60A"/>
    <a:srgbClr val="009242"/>
    <a:srgbClr val="8BBD31"/>
    <a:srgbClr val="3FAF5A"/>
    <a:srgbClr val="FEFBF6"/>
    <a:srgbClr val="57EF7F"/>
    <a:srgbClr val="2CD434"/>
    <a:srgbClr val="72C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95501" autoAdjust="0"/>
  </p:normalViewPr>
  <p:slideViewPr>
    <p:cSldViewPr snapToGrid="0">
      <p:cViewPr>
        <p:scale>
          <a:sx n="103" d="100"/>
          <a:sy n="103" d="100"/>
        </p:scale>
        <p:origin x="-282" y="-4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085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1/10/2023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22045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1/10/2023</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32541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1/10/2023</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9350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1/10/2023</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5112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1/10/2023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448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1/10/2023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01319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1/10/2023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8145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1/10/2023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999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61343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55" indent="0" algn="ctr">
              <a:buNone/>
              <a:defRPr>
                <a:solidFill>
                  <a:schemeClr val="tx1">
                    <a:tint val="75000"/>
                  </a:schemeClr>
                </a:solidFill>
              </a:defRPr>
            </a:lvl2pPr>
            <a:lvl3pPr marL="913910" indent="0" algn="ctr">
              <a:buNone/>
              <a:defRPr>
                <a:solidFill>
                  <a:schemeClr val="tx1">
                    <a:tint val="75000"/>
                  </a:schemeClr>
                </a:solidFill>
              </a:defRPr>
            </a:lvl3pPr>
            <a:lvl4pPr marL="1370865" indent="0" algn="ctr">
              <a:buNone/>
              <a:defRPr>
                <a:solidFill>
                  <a:schemeClr val="tx1">
                    <a:tint val="75000"/>
                  </a:schemeClr>
                </a:solidFill>
              </a:defRPr>
            </a:lvl4pPr>
            <a:lvl5pPr marL="1827821" indent="0" algn="ctr">
              <a:buNone/>
              <a:defRPr>
                <a:solidFill>
                  <a:schemeClr val="tx1">
                    <a:tint val="75000"/>
                  </a:schemeClr>
                </a:solidFill>
              </a:defRPr>
            </a:lvl5pPr>
            <a:lvl6pPr marL="2284776" indent="0" algn="ctr">
              <a:buNone/>
              <a:defRPr>
                <a:solidFill>
                  <a:schemeClr val="tx1">
                    <a:tint val="75000"/>
                  </a:schemeClr>
                </a:solidFill>
              </a:defRPr>
            </a:lvl6pPr>
            <a:lvl7pPr marL="2741731" indent="0" algn="ctr">
              <a:buNone/>
              <a:defRPr>
                <a:solidFill>
                  <a:schemeClr val="tx1">
                    <a:tint val="75000"/>
                  </a:schemeClr>
                </a:solidFill>
              </a:defRPr>
            </a:lvl7pPr>
            <a:lvl8pPr marL="3198686" indent="0" algn="ctr">
              <a:buNone/>
              <a:defRPr>
                <a:solidFill>
                  <a:schemeClr val="tx1">
                    <a:tint val="75000"/>
                  </a:schemeClr>
                </a:solidFill>
              </a:defRPr>
            </a:lvl8pPr>
            <a:lvl9pPr marL="36556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4CEF851F-4C9B-4ED8-A706-7687066F5A2C}" type="datetimeFigureOut">
              <a:rPr lang="en-US" smtClean="0"/>
              <a:t>1/10/2023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610192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1/10/2023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39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1/10/2023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081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1/10/2023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13100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8" cstate="screen">
            <a:lum/>
            <a:extLst>
              <a:ext uri="{28A0092B-C50C-407E-A947-70E740481C1C}">
                <a14:useLocalDpi xmlns:a14="http://schemas.microsoft.com/office/drawing/2010/main"/>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4" r:id="rId3"/>
    <p:sldLayoutId id="2147483655" r:id="rId4"/>
    <p:sldLayoutId id="2147483657" r:id="rId5"/>
    <p:sldLayoutId id="214748367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1/10/2023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79846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3.xml"/><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4" name="Picture 4" descr="Bauernbar">
            <a:hlinkClick r:id="rId2" action="ppaction://hlinksldjump" tooltip="click vao qua 3"/>
            <a:extLst>
              <a:ext uri="{FF2B5EF4-FFF2-40B4-BE49-F238E27FC236}">
                <a16:creationId xmlns:a16="http://schemas.microsoft.com/office/drawing/2014/main" xmlns="" id="{7FD44236-2879-4B9A-B63F-28C99A99C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71" y="2686050"/>
            <a:ext cx="82296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WordArt 6">
            <a:extLst>
              <a:ext uri="{FF2B5EF4-FFF2-40B4-BE49-F238E27FC236}">
                <a16:creationId xmlns:a16="http://schemas.microsoft.com/office/drawing/2014/main" xmlns="" id="{089BDD81-36B5-48A0-8365-27F96EDA3D1D}"/>
              </a:ext>
            </a:extLst>
          </p:cNvPr>
          <p:cNvSpPr>
            <a:spLocks noChangeArrowheads="1" noChangeShapeType="1" noTextEdit="1"/>
          </p:cNvSpPr>
          <p:nvPr/>
        </p:nvSpPr>
        <p:spPr bwMode="auto">
          <a:xfrm>
            <a:off x="1657350" y="228600"/>
            <a:ext cx="5772150" cy="1428750"/>
          </a:xfrm>
          <a:prstGeom prst="rect">
            <a:avLst/>
          </a:prstGeom>
        </p:spPr>
        <p:txBody>
          <a:bodyPr wrap="none" fromWordArt="1">
            <a:prstTxWarp prst="textCanUp">
              <a:avLst>
                <a:gd name="adj" fmla="val 85713"/>
              </a:avLst>
            </a:prstTxWarp>
            <a:scene3d>
              <a:camera prst="legacyObliqueTopRight"/>
              <a:lightRig rig="legacyFlat3" dir="b"/>
            </a:scene3d>
            <a:sp3d extrusionH="430200" prstMaterial="legacyMatte">
              <a:extrusionClr>
                <a:srgbClr val="FFFFFF"/>
              </a:extrusionClr>
              <a:contourClr>
                <a:srgbClr val="0000FF"/>
              </a:contourClr>
            </a:sp3d>
          </a:bodyPr>
          <a:lstStyle/>
          <a:p>
            <a:pPr algn="ctr"/>
            <a:r>
              <a:rPr lang="en-US" sz="2100" b="1" kern="10" dirty="0" err="1">
                <a:ln w="9525">
                  <a:round/>
                  <a:headEnd/>
                  <a:tailEnd/>
                </a:ln>
                <a:solidFill>
                  <a:srgbClr val="0000FF"/>
                </a:solidFill>
                <a:latin typeface="Arial" panose="020B0604020202020204" pitchFamily="34" charset="0"/>
                <a:cs typeface="Arial" panose="020B0604020202020204" pitchFamily="34" charset="0"/>
              </a:rPr>
              <a:t>Chào</a:t>
            </a:r>
            <a:r>
              <a:rPr lang="en-US" sz="2100" b="1" kern="10" dirty="0">
                <a:ln w="9525">
                  <a:round/>
                  <a:headEnd/>
                  <a:tailEnd/>
                </a:ln>
                <a:solidFill>
                  <a:srgbClr val="0000FF"/>
                </a:solidFill>
                <a:latin typeface="Arial" panose="020B0604020202020204" pitchFamily="34" charset="0"/>
                <a:cs typeface="Arial" panose="020B0604020202020204" pitchFamily="34" charset="0"/>
              </a:rPr>
              <a:t> </a:t>
            </a:r>
            <a:r>
              <a:rPr lang="en-US" sz="2100" b="1" kern="10" dirty="0" err="1">
                <a:ln w="9525">
                  <a:round/>
                  <a:headEnd/>
                  <a:tailEnd/>
                </a:ln>
                <a:solidFill>
                  <a:srgbClr val="0000FF"/>
                </a:solidFill>
                <a:latin typeface="Arial" panose="020B0604020202020204" pitchFamily="34" charset="0"/>
                <a:cs typeface="Arial" panose="020B0604020202020204" pitchFamily="34" charset="0"/>
              </a:rPr>
              <a:t>các</a:t>
            </a:r>
            <a:r>
              <a:rPr lang="en-US" sz="2100" b="1" kern="10" dirty="0">
                <a:ln w="9525">
                  <a:round/>
                  <a:headEnd/>
                  <a:tailEnd/>
                </a:ln>
                <a:solidFill>
                  <a:srgbClr val="0000FF"/>
                </a:solidFill>
                <a:latin typeface="Arial" panose="020B0604020202020204" pitchFamily="34" charset="0"/>
                <a:cs typeface="Arial" panose="020B0604020202020204" pitchFamily="34" charset="0"/>
              </a:rPr>
              <a:t> </a:t>
            </a:r>
            <a:r>
              <a:rPr lang="en-US" sz="2100" b="1" kern="10" dirty="0" err="1">
                <a:ln w="9525">
                  <a:round/>
                  <a:headEnd/>
                  <a:tailEnd/>
                </a:ln>
                <a:solidFill>
                  <a:srgbClr val="0000FF"/>
                </a:solidFill>
                <a:latin typeface="Arial" panose="020B0604020202020204" pitchFamily="34" charset="0"/>
                <a:cs typeface="Arial" panose="020B0604020202020204" pitchFamily="34" charset="0"/>
              </a:rPr>
              <a:t>em</a:t>
            </a:r>
            <a:r>
              <a:rPr lang="en-US" sz="2100" b="1" kern="10" dirty="0">
                <a:ln w="9525">
                  <a:round/>
                  <a:headEnd/>
                  <a:tailEnd/>
                </a:ln>
                <a:solidFill>
                  <a:srgbClr val="0000FF"/>
                </a:solidFill>
                <a:latin typeface="Arial" panose="020B0604020202020204" pitchFamily="34" charset="0"/>
                <a:cs typeface="Arial" panose="020B0604020202020204" pitchFamily="34" charset="0"/>
              </a:rPr>
              <a:t> </a:t>
            </a:r>
            <a:r>
              <a:rPr lang="en-US" sz="2100" b="1" kern="10" dirty="0" err="1">
                <a:ln w="9525">
                  <a:round/>
                  <a:headEnd/>
                  <a:tailEnd/>
                </a:ln>
                <a:solidFill>
                  <a:srgbClr val="0000FF"/>
                </a:solidFill>
                <a:latin typeface="Arial" panose="020B0604020202020204" pitchFamily="34" charset="0"/>
                <a:cs typeface="Arial" panose="020B0604020202020204" pitchFamily="34" charset="0"/>
              </a:rPr>
              <a:t>tham</a:t>
            </a:r>
            <a:r>
              <a:rPr lang="en-US" sz="2100" b="1" kern="10" dirty="0">
                <a:ln w="9525">
                  <a:round/>
                  <a:headEnd/>
                  <a:tailEnd/>
                </a:ln>
                <a:solidFill>
                  <a:srgbClr val="0000FF"/>
                </a:solidFill>
                <a:latin typeface="Arial" panose="020B0604020202020204" pitchFamily="34" charset="0"/>
                <a:cs typeface="Arial" panose="020B0604020202020204" pitchFamily="34" charset="0"/>
              </a:rPr>
              <a:t> </a:t>
            </a:r>
            <a:r>
              <a:rPr lang="en-US" sz="2100" b="1" kern="10" dirty="0" err="1">
                <a:ln w="9525">
                  <a:round/>
                  <a:headEnd/>
                  <a:tailEnd/>
                </a:ln>
                <a:solidFill>
                  <a:srgbClr val="0000FF"/>
                </a:solidFill>
                <a:latin typeface="Arial" panose="020B0604020202020204" pitchFamily="34" charset="0"/>
                <a:cs typeface="Arial" panose="020B0604020202020204" pitchFamily="34" charset="0"/>
              </a:rPr>
              <a:t>gia</a:t>
            </a:r>
            <a:r>
              <a:rPr lang="en-US" sz="2100" b="1" kern="10" dirty="0">
                <a:ln w="9525">
                  <a:round/>
                  <a:headEnd/>
                  <a:tailEnd/>
                </a:ln>
                <a:solidFill>
                  <a:srgbClr val="0000FF"/>
                </a:solidFill>
                <a:latin typeface="Arial" panose="020B0604020202020204" pitchFamily="34" charset="0"/>
                <a:cs typeface="Arial" panose="020B0604020202020204" pitchFamily="34" charset="0"/>
              </a:rPr>
              <a:t> </a:t>
            </a:r>
            <a:r>
              <a:rPr lang="en-US" sz="2100" b="1" kern="10" dirty="0" err="1">
                <a:ln w="9525">
                  <a:round/>
                  <a:headEnd/>
                  <a:tailEnd/>
                </a:ln>
                <a:solidFill>
                  <a:srgbClr val="0000FF"/>
                </a:solidFill>
                <a:latin typeface="Arial" panose="020B0604020202020204" pitchFamily="34" charset="0"/>
                <a:cs typeface="Arial" panose="020B0604020202020204" pitchFamily="34" charset="0"/>
              </a:rPr>
              <a:t>tiết</a:t>
            </a:r>
            <a:r>
              <a:rPr lang="en-US" sz="2100" b="1" kern="10" dirty="0">
                <a:ln w="9525">
                  <a:round/>
                  <a:headEnd/>
                  <a:tailEnd/>
                </a:ln>
                <a:solidFill>
                  <a:srgbClr val="0000FF"/>
                </a:solidFill>
                <a:latin typeface="Arial" panose="020B0604020202020204" pitchFamily="34" charset="0"/>
                <a:cs typeface="Arial" panose="020B0604020202020204" pitchFamily="34" charset="0"/>
              </a:rPr>
              <a:t> </a:t>
            </a:r>
            <a:r>
              <a:rPr lang="en-US" sz="2100" b="1" kern="10" dirty="0" err="1">
                <a:ln w="9525">
                  <a:round/>
                  <a:headEnd/>
                  <a:tailEnd/>
                </a:ln>
                <a:solidFill>
                  <a:srgbClr val="0000FF"/>
                </a:solidFill>
                <a:latin typeface="Arial" panose="020B0604020202020204" pitchFamily="34" charset="0"/>
                <a:cs typeface="Arial" panose="020B0604020202020204" pitchFamily="34" charset="0"/>
              </a:rPr>
              <a:t>học</a:t>
            </a:r>
            <a:r>
              <a:rPr lang="en-US" sz="2100" b="1" kern="10" dirty="0">
                <a:ln w="9525">
                  <a:round/>
                  <a:headEnd/>
                  <a:tailEnd/>
                </a:ln>
                <a:solidFill>
                  <a:srgbClr val="0000FF"/>
                </a:solidFill>
                <a:latin typeface="Arial" panose="020B0604020202020204" pitchFamily="34" charset="0"/>
                <a:cs typeface="Arial" panose="020B0604020202020204" pitchFamily="34" charset="0"/>
              </a:rPr>
              <a:t>  </a:t>
            </a:r>
            <a:r>
              <a:rPr lang="en-US" sz="2100" b="1" kern="10" dirty="0" err="1">
                <a:ln w="9525">
                  <a:round/>
                  <a:headEnd/>
                  <a:tailEnd/>
                </a:ln>
                <a:solidFill>
                  <a:srgbClr val="0000FF"/>
                </a:solidFill>
                <a:latin typeface="Arial" panose="020B0604020202020204" pitchFamily="34" charset="0"/>
                <a:cs typeface="Arial" panose="020B0604020202020204" pitchFamily="34" charset="0"/>
              </a:rPr>
              <a:t>hôm</a:t>
            </a:r>
            <a:r>
              <a:rPr lang="en-US" sz="2100" b="1" kern="10" dirty="0">
                <a:ln w="9525">
                  <a:round/>
                  <a:headEnd/>
                  <a:tailEnd/>
                </a:ln>
                <a:solidFill>
                  <a:srgbClr val="0000FF"/>
                </a:solidFill>
                <a:latin typeface="Arial" panose="020B0604020202020204" pitchFamily="34" charset="0"/>
                <a:cs typeface="Arial" panose="020B0604020202020204" pitchFamily="34" charset="0"/>
              </a:rPr>
              <a:t> nay</a:t>
            </a:r>
          </a:p>
        </p:txBody>
      </p:sp>
      <p:sp>
        <p:nvSpPr>
          <p:cNvPr id="20487" name="WordArt 7">
            <a:extLst>
              <a:ext uri="{FF2B5EF4-FFF2-40B4-BE49-F238E27FC236}">
                <a16:creationId xmlns:a16="http://schemas.microsoft.com/office/drawing/2014/main" xmlns="" id="{E50D8BDE-B2DE-4A4D-976D-A144C2F883B5}"/>
              </a:ext>
            </a:extLst>
          </p:cNvPr>
          <p:cNvSpPr>
            <a:spLocks noChangeArrowheads="1" noChangeShapeType="1" noTextEdit="1"/>
          </p:cNvSpPr>
          <p:nvPr/>
        </p:nvSpPr>
        <p:spPr bwMode="auto">
          <a:xfrm>
            <a:off x="982266" y="1600200"/>
            <a:ext cx="7027069" cy="1176338"/>
          </a:xfrm>
          <a:prstGeom prst="rect">
            <a:avLst/>
          </a:prstGeom>
        </p:spPr>
        <p:txBody>
          <a:bodyPr wrap="none" fromWordArt="1">
            <a:prstTxWarp prst="textPlain">
              <a:avLst>
                <a:gd name="adj" fmla="val 49426"/>
              </a:avLst>
            </a:prstTxWarp>
          </a:bodyPr>
          <a:lstStyle/>
          <a:p>
            <a:pPr algn="ctr"/>
            <a:r>
              <a:rPr lang="en-US" sz="2700" kern="10" dirty="0">
                <a:ln w="22225">
                  <a:solidFill>
                    <a:srgbClr val="008000"/>
                  </a:solidFill>
                  <a:round/>
                  <a:headEnd/>
                  <a:tailEnd/>
                </a:ln>
                <a:solidFill>
                  <a:srgbClr val="000000">
                    <a:alpha val="96861"/>
                  </a:srgbClr>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MÔN: </a:t>
            </a:r>
            <a:r>
              <a:rPr lang="en-US" sz="2700" kern="10" dirty="0" err="1">
                <a:ln w="22225">
                  <a:solidFill>
                    <a:srgbClr val="008000"/>
                  </a:solidFill>
                  <a:round/>
                  <a:headEnd/>
                  <a:tailEnd/>
                </a:ln>
                <a:solidFill>
                  <a:srgbClr val="000000">
                    <a:alpha val="96861"/>
                  </a:srgbClr>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Tiếng</a:t>
            </a:r>
            <a:r>
              <a:rPr lang="en-US" sz="2700" kern="10" dirty="0">
                <a:ln w="22225">
                  <a:solidFill>
                    <a:srgbClr val="008000"/>
                  </a:solidFill>
                  <a:round/>
                  <a:headEnd/>
                  <a:tailEnd/>
                </a:ln>
                <a:solidFill>
                  <a:srgbClr val="000000">
                    <a:alpha val="96861"/>
                  </a:srgbClr>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2700" kern="10" dirty="0" err="1">
                <a:ln w="22225">
                  <a:solidFill>
                    <a:srgbClr val="008000"/>
                  </a:solidFill>
                  <a:round/>
                  <a:headEnd/>
                  <a:tailEnd/>
                </a:ln>
                <a:solidFill>
                  <a:srgbClr val="000000">
                    <a:alpha val="96861"/>
                  </a:srgbClr>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Việt</a:t>
            </a:r>
            <a:endParaRPr lang="en-US" sz="2700" kern="10" dirty="0">
              <a:ln w="22225">
                <a:solidFill>
                  <a:srgbClr val="008000"/>
                </a:solidFill>
                <a:round/>
                <a:headEnd/>
                <a:tailEnd/>
              </a:ln>
              <a:solidFill>
                <a:srgbClr val="000000">
                  <a:alpha val="96861"/>
                </a:srgbClr>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a:p>
            <a:pPr algn="ctr"/>
            <a:r>
              <a:rPr lang="en-US" sz="2700" kern="10" dirty="0">
                <a:ln w="22225">
                  <a:solidFill>
                    <a:srgbClr val="008000"/>
                  </a:solidFill>
                  <a:round/>
                  <a:headEnd/>
                  <a:tailEnd/>
                </a:ln>
                <a:solidFill>
                  <a:srgbClr val="000000">
                    <a:alpha val="96861"/>
                  </a:srgbClr>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LỚP 1</a:t>
            </a:r>
          </a:p>
        </p:txBody>
      </p:sp>
      <p:sp>
        <p:nvSpPr>
          <p:cNvPr id="20489" name="Rectangle 9">
            <a:extLst>
              <a:ext uri="{FF2B5EF4-FFF2-40B4-BE49-F238E27FC236}">
                <a16:creationId xmlns:a16="http://schemas.microsoft.com/office/drawing/2014/main" xmlns="" id="{E57D28F4-B83A-4434-BCE3-402FFA6CF2FA}"/>
              </a:ext>
            </a:extLst>
          </p:cNvPr>
          <p:cNvSpPr>
            <a:spLocks noChangeArrowheads="1"/>
          </p:cNvSpPr>
          <p:nvPr/>
        </p:nvSpPr>
        <p:spPr bwMode="auto">
          <a:xfrm>
            <a:off x="1371600" y="4171950"/>
            <a:ext cx="6457950" cy="78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Char char="•"/>
            </a:pPr>
            <a:r>
              <a:rPr lang="en-US" altLang="zh-CN" sz="2100" b="1">
                <a:solidFill>
                  <a:srgbClr val="FF3300"/>
                </a:solidFill>
              </a:rPr>
              <a:t>Giáo viên : Nguyễn Thị Liễu</a:t>
            </a:r>
          </a:p>
          <a:p>
            <a:pPr algn="ctr">
              <a:spcBef>
                <a:spcPct val="0"/>
              </a:spcBef>
              <a:buFontTx/>
              <a:buNone/>
            </a:pPr>
            <a:endParaRPr lang="en-US" altLang="zh-CN" sz="2100" b="1">
              <a:solidFill>
                <a:srgbClr val="FF3300"/>
              </a:solidFill>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5000" fill="hold"/>
                                        <p:tgtEl>
                                          <p:spTgt spid="20484"/>
                                        </p:tgtEl>
                                        <p:attrNameLst>
                                          <p:attrName>ppt_w</p:attrName>
                                        </p:attrNameLst>
                                      </p:cBhvr>
                                      <p:tavLst>
                                        <p:tav tm="0">
                                          <p:val>
                                            <p:fltVal val="0"/>
                                          </p:val>
                                        </p:tav>
                                        <p:tav tm="100000">
                                          <p:val>
                                            <p:strVal val="#ppt_w"/>
                                          </p:val>
                                        </p:tav>
                                      </p:tavLst>
                                    </p:anim>
                                    <p:anim calcmode="lin" valueType="num">
                                      <p:cBhvr>
                                        <p:cTn id="8" dur="5000" fill="hold"/>
                                        <p:tgtEl>
                                          <p:spTgt spid="20484"/>
                                        </p:tgtEl>
                                        <p:attrNameLst>
                                          <p:attrName>ppt_h</p:attrName>
                                        </p:attrNameLst>
                                      </p:cBhvr>
                                      <p:tavLst>
                                        <p:tav tm="0">
                                          <p:val>
                                            <p:fltVal val="0"/>
                                          </p:val>
                                        </p:tav>
                                        <p:tav tm="100000">
                                          <p:val>
                                            <p:strVal val="#ppt_h"/>
                                          </p:val>
                                        </p:tav>
                                      </p:tavLst>
                                    </p:anim>
                                    <p:animEffect transition="in" filter="fade">
                                      <p:cBhvr>
                                        <p:cTn id="9" dur="5000"/>
                                        <p:tgtEl>
                                          <p:spTgt spid="20484"/>
                                        </p:tgtEl>
                                      </p:cBhvr>
                                    </p:animEffect>
                                  </p:childTnLst>
                                </p:cTn>
                              </p:par>
                              <p:par>
                                <p:cTn id="10" presetID="8" presetClass="entr" presetSubtype="16" fill="hold" nodeType="with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diamond(in)">
                                      <p:cBhvr>
                                        <p:cTn id="12" dur="2000"/>
                                        <p:tgtEl>
                                          <p:spTgt spid="20486"/>
                                        </p:tgtEl>
                                      </p:cBhvr>
                                    </p:animEffect>
                                  </p:childTnLst>
                                </p:cTn>
                              </p:par>
                            </p:childTnLst>
                          </p:cTn>
                        </p:par>
                        <p:par>
                          <p:cTn id="13" fill="hold" nodeType="afterGroup">
                            <p:stCondLst>
                              <p:cond delay="5000"/>
                            </p:stCondLst>
                            <p:childTnLst>
                              <p:par>
                                <p:cTn id="14" presetID="3" presetClass="emph" presetSubtype="6" repeatCount="indefinite" fill="hold" nodeType="afterEffect">
                                  <p:stCondLst>
                                    <p:cond delay="0"/>
                                  </p:stCondLst>
                                  <p:childTnLst>
                                    <p:animClr clrSpc="hsl" dir="cw">
                                      <p:cBhvr>
                                        <p:cTn id="15" dur="2000" fill="hold"/>
                                        <p:tgtEl>
                                          <p:spTgt spid="20486"/>
                                        </p:tgtEl>
                                        <p:attrNameLst>
                                          <p:attrName>style.color</p:attrName>
                                        </p:attrNameLst>
                                      </p:cBhvr>
                                      <p:to>
                                        <a:schemeClr val="accent2"/>
                                      </p:to>
                                    </p:animClr>
                                  </p:childTnLst>
                                </p:cTn>
                              </p:par>
                            </p:childTnLst>
                          </p:cTn>
                        </p:par>
                        <p:par>
                          <p:cTn id="16" fill="hold" nodeType="afterGroup">
                            <p:stCondLst>
                              <p:cond delay="7000"/>
                            </p:stCondLst>
                            <p:childTnLst>
                              <p:par>
                                <p:cTn id="17" presetID="20" presetClass="entr" presetSubtype="0" fill="hold" nodeType="afterEffect">
                                  <p:stCondLst>
                                    <p:cond delay="0"/>
                                  </p:stCondLst>
                                  <p:childTnLst>
                                    <p:set>
                                      <p:cBhvr>
                                        <p:cTn id="18" dur="1" fill="hold">
                                          <p:stCondLst>
                                            <p:cond delay="0"/>
                                          </p:stCondLst>
                                        </p:cTn>
                                        <p:tgtEl>
                                          <p:spTgt spid="20487"/>
                                        </p:tgtEl>
                                        <p:attrNameLst>
                                          <p:attrName>style.visibility</p:attrName>
                                        </p:attrNameLst>
                                      </p:cBhvr>
                                      <p:to>
                                        <p:strVal val="visible"/>
                                      </p:to>
                                    </p:set>
                                    <p:animEffect transition="in" filter="wedge">
                                      <p:cBhvr>
                                        <p:cTn id="19" dur="2000"/>
                                        <p:tgtEl>
                                          <p:spTgt spid="20487"/>
                                        </p:tgtEl>
                                      </p:cBhvr>
                                    </p:animEffect>
                                  </p:childTnLst>
                                </p:cTn>
                              </p:par>
                              <p:par>
                                <p:cTn id="20" presetID="2" presetClass="entr" presetSubtype="2" repeatCount="indefinite" fill="hold" grpId="0" nodeType="withEffect">
                                  <p:stCondLst>
                                    <p:cond delay="0"/>
                                  </p:stCondLst>
                                  <p:childTnLst>
                                    <p:set>
                                      <p:cBhvr>
                                        <p:cTn id="21" dur="1" fill="hold">
                                          <p:stCondLst>
                                            <p:cond delay="0"/>
                                          </p:stCondLst>
                                        </p:cTn>
                                        <p:tgtEl>
                                          <p:spTgt spid="20489"/>
                                        </p:tgtEl>
                                        <p:attrNameLst>
                                          <p:attrName>style.visibility</p:attrName>
                                        </p:attrNameLst>
                                      </p:cBhvr>
                                      <p:to>
                                        <p:strVal val="visible"/>
                                      </p:to>
                                    </p:set>
                                    <p:anim calcmode="lin" valueType="num">
                                      <p:cBhvr>
                                        <p:cTn id="22" dur="20000" fill="hold"/>
                                        <p:tgtEl>
                                          <p:spTgt spid="20489"/>
                                        </p:tgtEl>
                                        <p:attrNameLst>
                                          <p:attrName>ppt_x</p:attrName>
                                        </p:attrNameLst>
                                      </p:cBhvr>
                                      <p:tavLst>
                                        <p:tav tm="0">
                                          <p:val>
                                            <p:strVal val="1+#ppt_w/2"/>
                                          </p:val>
                                        </p:tav>
                                        <p:tav tm="100000">
                                          <p:val>
                                            <p:strVal val="#ppt_x"/>
                                          </p:val>
                                        </p:tav>
                                      </p:tavLst>
                                    </p:anim>
                                    <p:anim calcmode="lin" valueType="num">
                                      <p:cBhvr>
                                        <p:cTn id="23" dur="20000" fill="hold"/>
                                        <p:tgtEl>
                                          <p:spTgt spid="204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8422" y="3902749"/>
            <a:ext cx="2238113" cy="1015663"/>
          </a:xfrm>
          <a:prstGeom prst="rect">
            <a:avLst/>
          </a:prstGeom>
          <a:noFill/>
          <a:ln w="19050">
            <a:solidFill>
              <a:srgbClr val="00B050"/>
            </a:solidFill>
          </a:ln>
        </p:spPr>
        <p:txBody>
          <a:bodyPr wrap="none" rtlCol="0">
            <a:spAutoFit/>
          </a:bodyPr>
          <a:lstStyle/>
          <a:p>
            <a:r>
              <a:rPr lang="en-US" sz="6000" dirty="0" err="1"/>
              <a:t>kh</a:t>
            </a:r>
            <a:r>
              <a:rPr lang="en-US" sz="6000" dirty="0" err="1">
                <a:solidFill>
                  <a:srgbClr val="FF0000"/>
                </a:solidFill>
              </a:rPr>
              <a:t>uya</a:t>
            </a:r>
            <a:endParaRPr lang="en-US" sz="6000" dirty="0">
              <a:solidFill>
                <a:srgbClr val="FF0000"/>
              </a:solidFill>
            </a:endParaRPr>
          </a:p>
        </p:txBody>
      </p:sp>
      <p:sp>
        <p:nvSpPr>
          <p:cNvPr id="6" name="TextBox 5"/>
          <p:cNvSpPr txBox="1"/>
          <p:nvPr/>
        </p:nvSpPr>
        <p:spPr>
          <a:xfrm>
            <a:off x="6047743" y="2471589"/>
            <a:ext cx="2066591" cy="1938992"/>
          </a:xfrm>
          <a:prstGeom prst="rect">
            <a:avLst/>
          </a:prstGeom>
          <a:noFill/>
          <a:ln w="19050">
            <a:solidFill>
              <a:srgbClr val="00B050"/>
            </a:solidFill>
          </a:ln>
        </p:spPr>
        <p:txBody>
          <a:bodyPr wrap="none" rtlCol="0">
            <a:spAutoFit/>
          </a:bodyPr>
          <a:lstStyle/>
          <a:p>
            <a:r>
              <a:rPr lang="en-US" sz="6000" dirty="0" err="1"/>
              <a:t>t</a:t>
            </a:r>
            <a:r>
              <a:rPr lang="en-US" sz="6000" dirty="0" err="1">
                <a:solidFill>
                  <a:srgbClr val="FF0000"/>
                </a:solidFill>
              </a:rPr>
              <a:t>uýp</a:t>
            </a:r>
            <a:r>
              <a:rPr lang="en-US" sz="6000" dirty="0">
                <a:solidFill>
                  <a:srgbClr val="FF0000"/>
                </a:solidFill>
              </a:rPr>
              <a:t> </a:t>
            </a:r>
          </a:p>
          <a:p>
            <a:r>
              <a:rPr lang="en-US" sz="6000" dirty="0" err="1">
                <a:solidFill>
                  <a:schemeClr val="tx1"/>
                </a:solidFill>
              </a:rPr>
              <a:t>thuốc</a:t>
            </a:r>
            <a:endParaRPr lang="en-US" sz="6000" dirty="0">
              <a:solidFill>
                <a:schemeClr val="tx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6050" y="503230"/>
            <a:ext cx="4511565" cy="3383674"/>
          </a:xfrm>
          <a:prstGeom prst="rect">
            <a:avLst/>
          </a:prstGeom>
        </p:spPr>
      </p:pic>
      <p:pic>
        <p:nvPicPr>
          <p:cNvPr id="9" name="Picture 2" descr="E:\QUYNH\anh tai ve poiwer oint\tuýp thuốc.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7106" y="-44599"/>
            <a:ext cx="3931672" cy="2616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47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QUYNH\anh tai ve poiwer oint\côn trùng 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23945" y="1470912"/>
            <a:ext cx="3494356" cy="302734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QUYNH\anh tai ve poiwer oint\côn trùn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103" y="1384995"/>
            <a:ext cx="4014952" cy="33155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2058" y="0"/>
            <a:ext cx="8251723" cy="1384995"/>
          </a:xfrm>
          <a:prstGeom prst="rect">
            <a:avLst/>
          </a:prstGeom>
          <a:noFill/>
          <a:ln w="19050">
            <a:solidFill>
              <a:srgbClr val="00B050"/>
            </a:solidFill>
          </a:ln>
        </p:spPr>
        <p:txBody>
          <a:bodyPr wrap="square" rtlCol="0">
            <a:spAutoFit/>
          </a:bodyPr>
          <a:lstStyle/>
          <a:p>
            <a:r>
              <a:rPr lang="en-US" sz="2800" b="0" i="0" dirty="0">
                <a:solidFill>
                  <a:srgbClr val="000000"/>
                </a:solidFill>
                <a:effectLst/>
                <a:latin typeface="Google Sans"/>
              </a:rPr>
              <a:t>Con </a:t>
            </a:r>
            <a:r>
              <a:rPr lang="en-US" sz="2800" b="0" i="0" dirty="0" err="1">
                <a:solidFill>
                  <a:srgbClr val="000000"/>
                </a:solidFill>
                <a:effectLst/>
                <a:latin typeface="Google Sans"/>
              </a:rPr>
              <a:t>trùng</a:t>
            </a:r>
            <a:r>
              <a:rPr lang="en-US" sz="2800" b="0" i="0" dirty="0">
                <a:solidFill>
                  <a:srgbClr val="000000"/>
                </a:solidFill>
                <a:effectLst/>
                <a:latin typeface="Google Sans"/>
              </a:rPr>
              <a:t> g</a:t>
            </a:r>
            <a:r>
              <a:rPr lang="vi-VN" sz="2800" b="0" i="0" dirty="0">
                <a:solidFill>
                  <a:srgbClr val="000000"/>
                </a:solidFill>
                <a:effectLst/>
                <a:latin typeface="Google Sans"/>
              </a:rPr>
              <a:t>ọi chung động vật nhỏ, chân có khớp và nhiều đôi (thường là ba đôi: 6 chân) có cánh hoặc không cánh. Côn trùng có ích và Côn trùng phá hại.</a:t>
            </a:r>
            <a:endParaRPr lang="en-US" sz="2000" dirty="0">
              <a:solidFill>
                <a:schemeClr val="tx1"/>
              </a:solidFill>
            </a:endParaRPr>
          </a:p>
        </p:txBody>
      </p:sp>
    </p:spTree>
    <p:extLst>
      <p:ext uri="{BB962C8B-B14F-4D97-AF65-F5344CB8AC3E}">
        <p14:creationId xmlns:p14="http://schemas.microsoft.com/office/powerpoint/2010/main" val="3662879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29B7622-02A4-4037-802F-FBC2A454CABC}"/>
              </a:ext>
            </a:extLst>
          </p:cNvPr>
          <p:cNvSpPr/>
          <p:nvPr/>
        </p:nvSpPr>
        <p:spPr>
          <a:xfrm>
            <a:off x="523568" y="243349"/>
            <a:ext cx="8465573"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0" i="0" dirty="0" err="1">
                <a:solidFill>
                  <a:srgbClr val="FF0000"/>
                </a:solidFill>
                <a:effectLst/>
                <a:latin typeface="Times New Roman" panose="02020603050405020304" pitchFamily="18" charset="0"/>
              </a:rPr>
              <a:t>khúc</a:t>
            </a:r>
            <a:r>
              <a:rPr lang="en-US" sz="2400" b="0" i="0" dirty="0">
                <a:solidFill>
                  <a:srgbClr val="FF0000"/>
                </a:solidFill>
                <a:effectLst/>
                <a:latin typeface="Times New Roman" panose="02020603050405020304" pitchFamily="18" charset="0"/>
              </a:rPr>
              <a:t> </a:t>
            </a:r>
            <a:r>
              <a:rPr lang="en-US" sz="2400" b="0" i="0" dirty="0" err="1">
                <a:solidFill>
                  <a:srgbClr val="FF0000"/>
                </a:solidFill>
                <a:effectLst/>
                <a:latin typeface="Times New Roman" panose="02020603050405020304" pitchFamily="18" charset="0"/>
              </a:rPr>
              <a:t>khuỷu</a:t>
            </a:r>
            <a:r>
              <a:rPr lang="en-US" sz="2400" b="0" i="0" dirty="0">
                <a:solidFill>
                  <a:srgbClr val="FF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có</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nhiều</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đoạn</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gấp</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khúc</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ngắn</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nối</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nhau</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liên</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tiếp</a:t>
            </a:r>
            <a:endParaRPr lang="en-US" sz="2400" dirty="0"/>
          </a:p>
        </p:txBody>
      </p:sp>
      <p:pic>
        <p:nvPicPr>
          <p:cNvPr id="1028" name="Picture 4" descr="Những trải nghiệm nhớ mãi không quên ở Hà Giang - VnExpress Du lịch">
            <a:extLst>
              <a:ext uri="{FF2B5EF4-FFF2-40B4-BE49-F238E27FC236}">
                <a16:creationId xmlns:a16="http://schemas.microsoft.com/office/drawing/2014/main" xmlns="" id="{27709CAA-4000-4591-9CC5-D70C89505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419" y="1157748"/>
            <a:ext cx="7801897" cy="318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776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3752950" cy="584775"/>
          </a:xfrm>
          <a:prstGeom prst="rect">
            <a:avLst/>
          </a:prstGeom>
          <a:noFill/>
        </p:spPr>
        <p:txBody>
          <a:bodyPr wrap="none" rtlCol="0">
            <a:spAutoFit/>
          </a:bodyPr>
          <a:lstStyle/>
          <a:p>
            <a:r>
              <a:rPr lang="en-US" sz="3200" b="1"/>
              <a:t>Cả nhà đi chơi núi</a:t>
            </a:r>
          </a:p>
        </p:txBody>
      </p:sp>
      <p:sp>
        <p:nvSpPr>
          <p:cNvPr id="6" name="TextBox 5"/>
          <p:cNvSpPr txBox="1"/>
          <p:nvPr/>
        </p:nvSpPr>
        <p:spPr>
          <a:xfrm>
            <a:off x="252248" y="628874"/>
            <a:ext cx="8334704" cy="3416320"/>
          </a:xfrm>
          <a:prstGeom prst="rect">
            <a:avLst/>
          </a:prstGeom>
          <a:noFill/>
        </p:spPr>
        <p:txBody>
          <a:bodyPr wrap="square" rtlCol="0">
            <a:spAutoFit/>
          </a:bodyPr>
          <a:lstStyle/>
          <a:p>
            <a:pPr algn="just"/>
            <a:r>
              <a:rPr lang="en-US" sz="2400" dirty="0"/>
              <a:t>      </a:t>
            </a:r>
            <a:r>
              <a:rPr lang="en-US" sz="2400" dirty="0" err="1"/>
              <a:t>Bố</a:t>
            </a:r>
            <a:r>
              <a:rPr lang="en-US" sz="2400" dirty="0"/>
              <a:t> </a:t>
            </a:r>
            <a:r>
              <a:rPr lang="en-US" sz="2400" dirty="0" err="1"/>
              <a:t>mẹ</a:t>
            </a:r>
            <a:r>
              <a:rPr lang="en-US" sz="2400" dirty="0"/>
              <a:t> </a:t>
            </a:r>
            <a:r>
              <a:rPr lang="en-US" sz="2400" dirty="0" err="1"/>
              <a:t>cho</a:t>
            </a:r>
            <a:r>
              <a:rPr lang="en-US" sz="2400" dirty="0"/>
              <a:t> Nam </a:t>
            </a:r>
            <a:r>
              <a:rPr lang="en-US" sz="2400" dirty="0" err="1"/>
              <a:t>và</a:t>
            </a:r>
            <a:r>
              <a:rPr lang="en-US" sz="2400" dirty="0"/>
              <a:t> </a:t>
            </a:r>
            <a:r>
              <a:rPr lang="en-US" sz="2400" dirty="0" err="1"/>
              <a:t>Đức</a:t>
            </a:r>
            <a:r>
              <a:rPr lang="en-US" sz="2400" dirty="0"/>
              <a:t> </a:t>
            </a:r>
            <a:r>
              <a:rPr lang="en-US" sz="2400" dirty="0" err="1"/>
              <a:t>đi</a:t>
            </a:r>
            <a:r>
              <a:rPr lang="en-US" sz="2400" dirty="0"/>
              <a:t> </a:t>
            </a:r>
            <a:r>
              <a:rPr lang="en-US" sz="2400" dirty="0" err="1"/>
              <a:t>chơi</a:t>
            </a:r>
            <a:r>
              <a:rPr lang="en-US" sz="2400" dirty="0"/>
              <a:t> </a:t>
            </a:r>
            <a:r>
              <a:rPr lang="en-US" sz="2400" dirty="0" err="1"/>
              <a:t>núi</a:t>
            </a:r>
            <a:r>
              <a:rPr lang="en-US" sz="2400" dirty="0"/>
              <a:t>. </a:t>
            </a:r>
            <a:r>
              <a:rPr lang="en-US" sz="2400" dirty="0" err="1"/>
              <a:t>Hôm</a:t>
            </a:r>
            <a:r>
              <a:rPr lang="en-US" sz="2400" dirty="0"/>
              <a:t> </a:t>
            </a:r>
            <a:r>
              <a:rPr lang="en-US" sz="2400" dirty="0" err="1"/>
              <a:t>trước</a:t>
            </a:r>
            <a:r>
              <a:rPr lang="en-US" sz="2400" dirty="0"/>
              <a:t>, </a:t>
            </a:r>
            <a:r>
              <a:rPr lang="en-US" sz="2400" dirty="0" err="1"/>
              <a:t>mẹ</a:t>
            </a:r>
            <a:r>
              <a:rPr lang="en-US" sz="2400" dirty="0"/>
              <a:t> </a:t>
            </a:r>
            <a:r>
              <a:rPr lang="en-US" sz="2400" dirty="0" err="1"/>
              <a:t>thức</a:t>
            </a:r>
            <a:r>
              <a:rPr lang="en-US" sz="2400" dirty="0"/>
              <a:t> </a:t>
            </a:r>
            <a:r>
              <a:rPr lang="en-US" sz="2400" dirty="0" err="1"/>
              <a:t>khuya</a:t>
            </a:r>
            <a:r>
              <a:rPr lang="en-US" sz="2400" dirty="0"/>
              <a:t> </a:t>
            </a:r>
            <a:r>
              <a:rPr lang="en-US" sz="2400" dirty="0" err="1"/>
              <a:t>để</a:t>
            </a:r>
            <a:r>
              <a:rPr lang="en-US" sz="2400" dirty="0"/>
              <a:t> </a:t>
            </a:r>
            <a:r>
              <a:rPr lang="en-US" sz="2400" dirty="0" err="1"/>
              <a:t>chuẩn</a:t>
            </a:r>
            <a:r>
              <a:rPr lang="en-US" sz="2400" dirty="0"/>
              <a:t> </a:t>
            </a:r>
            <a:r>
              <a:rPr lang="en-US" sz="2400" dirty="0" err="1"/>
              <a:t>bị</a:t>
            </a:r>
            <a:r>
              <a:rPr lang="en-US" sz="2400" dirty="0"/>
              <a:t> </a:t>
            </a:r>
            <a:r>
              <a:rPr lang="en-US" sz="2400" dirty="0" err="1"/>
              <a:t>quần</a:t>
            </a:r>
            <a:r>
              <a:rPr lang="en-US" sz="2400" dirty="0"/>
              <a:t> </a:t>
            </a:r>
            <a:r>
              <a:rPr lang="en-US" sz="2400" dirty="0" err="1"/>
              <a:t>áo,thức</a:t>
            </a:r>
            <a:r>
              <a:rPr lang="en-US" sz="2400" dirty="0"/>
              <a:t> </a:t>
            </a:r>
            <a:r>
              <a:rPr lang="en-US" sz="2400" dirty="0" err="1"/>
              <a:t>ăn</a:t>
            </a:r>
            <a:r>
              <a:rPr lang="en-US" sz="2400" dirty="0"/>
              <a:t>, </a:t>
            </a:r>
            <a:r>
              <a:rPr lang="en-US" sz="2400" dirty="0" err="1"/>
              <a:t>nước</a:t>
            </a:r>
            <a:r>
              <a:rPr lang="en-US" sz="2400" dirty="0"/>
              <a:t> </a:t>
            </a:r>
            <a:r>
              <a:rPr lang="en-US" sz="2400" dirty="0" err="1"/>
              <a:t>uống</a:t>
            </a:r>
            <a:r>
              <a:rPr lang="en-US" sz="2400" dirty="0"/>
              <a:t> </a:t>
            </a:r>
            <a:r>
              <a:rPr lang="en-US" sz="2400" dirty="0" err="1"/>
              <a:t>và</a:t>
            </a:r>
            <a:r>
              <a:rPr lang="en-US" sz="2400" dirty="0"/>
              <a:t> </a:t>
            </a:r>
            <a:r>
              <a:rPr lang="en-US" sz="2400" dirty="0" err="1"/>
              <a:t>cả</a:t>
            </a:r>
            <a:r>
              <a:rPr lang="en-US" sz="2400" dirty="0"/>
              <a:t> </a:t>
            </a:r>
            <a:r>
              <a:rPr lang="en-US" sz="2400" dirty="0" err="1"/>
              <a:t>tuýp</a:t>
            </a:r>
            <a:r>
              <a:rPr lang="en-US" sz="2400" dirty="0"/>
              <a:t> </a:t>
            </a:r>
            <a:r>
              <a:rPr lang="en-US" sz="2400" dirty="0" err="1"/>
              <a:t>thuốc</a:t>
            </a:r>
            <a:r>
              <a:rPr lang="en-US" sz="2400" dirty="0"/>
              <a:t> </a:t>
            </a:r>
            <a:r>
              <a:rPr lang="en-US" sz="2400" dirty="0" err="1"/>
              <a:t>chống</a:t>
            </a:r>
            <a:r>
              <a:rPr lang="en-US" sz="2400" dirty="0"/>
              <a:t> </a:t>
            </a:r>
            <a:r>
              <a:rPr lang="en-US" sz="2400" dirty="0" err="1"/>
              <a:t>côn</a:t>
            </a:r>
            <a:r>
              <a:rPr lang="en-US" sz="2400" dirty="0"/>
              <a:t> </a:t>
            </a:r>
            <a:r>
              <a:rPr lang="en-US" sz="2400" dirty="0" err="1"/>
              <a:t>trùng</a:t>
            </a:r>
            <a:r>
              <a:rPr lang="en-US" sz="2400" dirty="0"/>
              <a:t>.</a:t>
            </a:r>
          </a:p>
          <a:p>
            <a:pPr algn="just"/>
            <a:r>
              <a:rPr lang="en-US" sz="2400" dirty="0"/>
              <a:t>      </a:t>
            </a:r>
            <a:r>
              <a:rPr lang="en-US" sz="2400" dirty="0" err="1"/>
              <a:t>Hôm</a:t>
            </a:r>
            <a:r>
              <a:rPr lang="en-US" sz="2400" dirty="0"/>
              <a:t> </a:t>
            </a:r>
            <a:r>
              <a:rPr lang="en-US" sz="2400" dirty="0" err="1"/>
              <a:t>sau</a:t>
            </a:r>
            <a:r>
              <a:rPr lang="en-US" sz="2400" dirty="0"/>
              <a:t>, </a:t>
            </a:r>
            <a:r>
              <a:rPr lang="en-US" sz="2400" dirty="0" err="1"/>
              <a:t>khi</a:t>
            </a:r>
            <a:r>
              <a:rPr lang="en-US" sz="2400" dirty="0"/>
              <a:t> </a:t>
            </a:r>
            <a:r>
              <a:rPr lang="en-US" sz="2400" dirty="0" err="1"/>
              <a:t>mặt</a:t>
            </a:r>
            <a:r>
              <a:rPr lang="en-US" sz="2400" dirty="0"/>
              <a:t> </a:t>
            </a:r>
            <a:r>
              <a:rPr lang="en-US" sz="2400" dirty="0" err="1"/>
              <a:t>trời</a:t>
            </a:r>
            <a:r>
              <a:rPr lang="en-US" sz="2400" dirty="0"/>
              <a:t> </a:t>
            </a:r>
            <a:r>
              <a:rPr lang="en-US" sz="2400" dirty="0" err="1"/>
              <a:t>lên</a:t>
            </a:r>
            <a:r>
              <a:rPr lang="en-US" sz="2400" dirty="0"/>
              <a:t>, </a:t>
            </a:r>
            <a:r>
              <a:rPr lang="en-US" sz="2400" dirty="0" err="1"/>
              <a:t>cả</a:t>
            </a:r>
            <a:r>
              <a:rPr lang="en-US" sz="2400" dirty="0"/>
              <a:t> </a:t>
            </a:r>
            <a:r>
              <a:rPr lang="en-US" sz="2400" dirty="0" err="1"/>
              <a:t>nhà</a:t>
            </a:r>
            <a:r>
              <a:rPr lang="en-US" sz="2400" dirty="0"/>
              <a:t> </a:t>
            </a:r>
            <a:r>
              <a:rPr lang="en-US" sz="2400" dirty="0" err="1"/>
              <a:t>đã</a:t>
            </a:r>
            <a:r>
              <a:rPr lang="en-US" sz="2400" dirty="0"/>
              <a:t> </a:t>
            </a:r>
            <a:r>
              <a:rPr lang="en-US" sz="2400" dirty="0" err="1"/>
              <a:t>tới</a:t>
            </a:r>
            <a:r>
              <a:rPr lang="en-US" sz="2400" dirty="0"/>
              <a:t> </a:t>
            </a:r>
            <a:r>
              <a:rPr lang="en-US" sz="2400" dirty="0" err="1"/>
              <a:t>chân</a:t>
            </a:r>
            <a:r>
              <a:rPr lang="en-US" sz="2400" dirty="0"/>
              <a:t> </a:t>
            </a:r>
            <a:r>
              <a:rPr lang="en-US" sz="2400" dirty="0" err="1"/>
              <a:t>núi</a:t>
            </a:r>
            <a:r>
              <a:rPr lang="en-US" sz="2400" dirty="0"/>
              <a:t>. Nam </a:t>
            </a:r>
            <a:r>
              <a:rPr lang="en-US" sz="2400" dirty="0" err="1"/>
              <a:t>và</a:t>
            </a:r>
            <a:r>
              <a:rPr lang="en-US" sz="2400" dirty="0"/>
              <a:t> </a:t>
            </a:r>
            <a:r>
              <a:rPr lang="en-US" sz="2400" dirty="0" err="1"/>
              <a:t>Đức</a:t>
            </a:r>
            <a:r>
              <a:rPr lang="en-US" sz="2400" dirty="0"/>
              <a:t> </a:t>
            </a:r>
            <a:r>
              <a:rPr lang="en-US" sz="2400" dirty="0" err="1"/>
              <a:t>thích</a:t>
            </a:r>
            <a:r>
              <a:rPr lang="en-US" sz="2400" dirty="0"/>
              <a:t> </a:t>
            </a:r>
            <a:r>
              <a:rPr lang="en-US" sz="2400" dirty="0" err="1"/>
              <a:t>thú</a:t>
            </a:r>
            <a:r>
              <a:rPr lang="en-US" sz="2400" dirty="0"/>
              <a:t>, </a:t>
            </a:r>
            <a:r>
              <a:rPr lang="en-US" sz="2400" dirty="0" err="1"/>
              <a:t>đuổi</a:t>
            </a:r>
            <a:r>
              <a:rPr lang="en-US" sz="2400" dirty="0"/>
              <a:t> </a:t>
            </a:r>
            <a:r>
              <a:rPr lang="en-US" sz="2400" dirty="0" err="1"/>
              <a:t>nhau</a:t>
            </a:r>
            <a:r>
              <a:rPr lang="en-US" sz="2400" dirty="0"/>
              <a:t> </a:t>
            </a:r>
            <a:r>
              <a:rPr lang="en-US" sz="2400" dirty="0" err="1"/>
              <a:t>huỳnh</a:t>
            </a:r>
            <a:r>
              <a:rPr lang="en-US" sz="2400" dirty="0"/>
              <a:t> </a:t>
            </a:r>
            <a:r>
              <a:rPr lang="en-US" sz="2400" dirty="0" err="1"/>
              <a:t>huỵch</a:t>
            </a:r>
            <a:r>
              <a:rPr lang="en-US" sz="2400" dirty="0"/>
              <a:t>. </a:t>
            </a:r>
            <a:r>
              <a:rPr lang="en-US" sz="2400" dirty="0" err="1"/>
              <a:t>Càng</a:t>
            </a:r>
            <a:r>
              <a:rPr lang="en-US" sz="2400" dirty="0"/>
              <a:t> </a:t>
            </a:r>
            <a:r>
              <a:rPr lang="en-US" sz="2400" dirty="0" err="1"/>
              <a:t>lên</a:t>
            </a:r>
            <a:r>
              <a:rPr lang="en-US" sz="2400" dirty="0"/>
              <a:t> </a:t>
            </a:r>
            <a:r>
              <a:rPr lang="en-US" sz="2400" dirty="0" err="1"/>
              <a:t>cao</a:t>
            </a:r>
            <a:r>
              <a:rPr lang="en-US" sz="2400" dirty="0"/>
              <a:t>, </a:t>
            </a:r>
            <a:r>
              <a:rPr lang="en-US" sz="2400" dirty="0" err="1"/>
              <a:t>đường</a:t>
            </a:r>
            <a:r>
              <a:rPr lang="en-US" sz="2400" dirty="0"/>
              <a:t> </a:t>
            </a:r>
            <a:r>
              <a:rPr lang="en-US" sz="2400" dirty="0" err="1"/>
              <a:t>càng</a:t>
            </a:r>
            <a:r>
              <a:rPr lang="en-US" sz="2400" dirty="0"/>
              <a:t> </a:t>
            </a:r>
            <a:r>
              <a:rPr lang="en-US" sz="2400" dirty="0" err="1"/>
              <a:t>dốc</a:t>
            </a:r>
            <a:r>
              <a:rPr lang="en-US" sz="2400" dirty="0"/>
              <a:t> </a:t>
            </a:r>
            <a:r>
              <a:rPr lang="en-US" sz="2400" dirty="0" err="1"/>
              <a:t>và</a:t>
            </a:r>
            <a:r>
              <a:rPr lang="en-US" sz="2400" dirty="0"/>
              <a:t> </a:t>
            </a:r>
            <a:r>
              <a:rPr lang="en-US" sz="2400" dirty="0" err="1"/>
              <a:t>khúc</a:t>
            </a:r>
            <a:r>
              <a:rPr lang="en-US" sz="2400" dirty="0"/>
              <a:t> </a:t>
            </a:r>
            <a:r>
              <a:rPr lang="en-US" sz="2400" dirty="0" err="1"/>
              <a:t>khuỷu</a:t>
            </a:r>
            <a:r>
              <a:rPr lang="en-US" sz="2400" dirty="0"/>
              <a:t>, </a:t>
            </a:r>
            <a:r>
              <a:rPr lang="en-US" sz="2400" dirty="0" err="1"/>
              <a:t>bố</a:t>
            </a:r>
            <a:r>
              <a:rPr lang="en-US" sz="2400" dirty="0"/>
              <a:t> </a:t>
            </a:r>
            <a:r>
              <a:rPr lang="en-US" sz="2400" dirty="0" err="1"/>
              <a:t>phải</a:t>
            </a:r>
            <a:r>
              <a:rPr lang="en-US" sz="2400" dirty="0"/>
              <a:t> </a:t>
            </a:r>
            <a:r>
              <a:rPr lang="en-US" sz="2400" dirty="0" err="1"/>
              <a:t>cõng</a:t>
            </a:r>
            <a:r>
              <a:rPr lang="en-US" sz="2400" dirty="0"/>
              <a:t> </a:t>
            </a:r>
            <a:r>
              <a:rPr lang="en-US" sz="2400" dirty="0" err="1"/>
              <a:t>Đức</a:t>
            </a:r>
            <a:r>
              <a:rPr lang="en-US" sz="2400" dirty="0"/>
              <a:t>. </a:t>
            </a:r>
            <a:r>
              <a:rPr lang="en-US" sz="2400" dirty="0" err="1"/>
              <a:t>Thỉnh</a:t>
            </a:r>
            <a:r>
              <a:rPr lang="en-US" sz="2400" dirty="0"/>
              <a:t> </a:t>
            </a:r>
            <a:r>
              <a:rPr lang="en-US" sz="2400" dirty="0" err="1"/>
              <a:t>thoảng</a:t>
            </a:r>
            <a:r>
              <a:rPr lang="en-US" sz="2400" dirty="0"/>
              <a:t>, </a:t>
            </a:r>
            <a:r>
              <a:rPr lang="en-US" sz="2400" dirty="0" err="1"/>
              <a:t>mẹ</a:t>
            </a:r>
            <a:r>
              <a:rPr lang="en-US" sz="2400" dirty="0"/>
              <a:t> </a:t>
            </a:r>
            <a:r>
              <a:rPr lang="en-US" sz="2400" dirty="0" err="1"/>
              <a:t>lau</a:t>
            </a:r>
            <a:r>
              <a:rPr lang="en-US" sz="2400" dirty="0"/>
              <a:t> </a:t>
            </a:r>
            <a:r>
              <a:rPr lang="en-US" sz="2400" dirty="0" err="1"/>
              <a:t>mồ</a:t>
            </a:r>
            <a:r>
              <a:rPr lang="en-US" sz="2400" dirty="0"/>
              <a:t> </a:t>
            </a:r>
            <a:r>
              <a:rPr lang="en-US" sz="2400" dirty="0" err="1"/>
              <a:t>hôi</a:t>
            </a:r>
            <a:r>
              <a:rPr lang="en-US" sz="2400" dirty="0"/>
              <a:t> </a:t>
            </a:r>
            <a:r>
              <a:rPr lang="en-US" sz="2400" dirty="0" err="1"/>
              <a:t>cho</a:t>
            </a:r>
            <a:r>
              <a:rPr lang="en-US" sz="2400" dirty="0"/>
              <a:t> </a:t>
            </a:r>
            <a:r>
              <a:rPr lang="en-US" sz="2400" dirty="0" err="1"/>
              <a:t>hai</a:t>
            </a:r>
            <a:r>
              <a:rPr lang="en-US" sz="2400" dirty="0"/>
              <a:t> </a:t>
            </a:r>
            <a:r>
              <a:rPr lang="en-US" sz="2400" dirty="0" err="1"/>
              <a:t>anh</a:t>
            </a:r>
            <a:r>
              <a:rPr lang="en-US" sz="2400" dirty="0"/>
              <a:t> </a:t>
            </a:r>
            <a:r>
              <a:rPr lang="en-US" sz="2400" dirty="0" err="1"/>
              <a:t>em</a:t>
            </a:r>
            <a:r>
              <a:rPr lang="en-US" sz="2400" dirty="0"/>
              <a:t>.</a:t>
            </a:r>
          </a:p>
          <a:p>
            <a:pPr algn="just"/>
            <a:r>
              <a:rPr lang="en-US" sz="2400" dirty="0"/>
              <a:t>      </a:t>
            </a:r>
            <a:r>
              <a:rPr lang="en-US" sz="2400" dirty="0" err="1"/>
              <a:t>Lúc</a:t>
            </a:r>
            <a:r>
              <a:rPr lang="en-US" sz="2400" dirty="0"/>
              <a:t> </a:t>
            </a:r>
            <a:r>
              <a:rPr lang="en-US" sz="2400" dirty="0" err="1"/>
              <a:t>lên</a:t>
            </a:r>
            <a:r>
              <a:rPr lang="en-US" sz="2400" dirty="0"/>
              <a:t> </a:t>
            </a:r>
            <a:r>
              <a:rPr lang="en-US" sz="2400" dirty="0" err="1"/>
              <a:t>đến</a:t>
            </a:r>
            <a:r>
              <a:rPr lang="en-US" sz="2400" dirty="0"/>
              <a:t> </a:t>
            </a:r>
            <a:r>
              <a:rPr lang="en-US" sz="2400" dirty="0" err="1"/>
              <a:t>đỉnh</a:t>
            </a:r>
            <a:r>
              <a:rPr lang="en-US" sz="2400" dirty="0"/>
              <a:t> </a:t>
            </a:r>
            <a:r>
              <a:rPr lang="en-US" sz="2400" dirty="0" err="1"/>
              <a:t>núi</a:t>
            </a:r>
            <a:r>
              <a:rPr lang="en-US" sz="2400" dirty="0"/>
              <a:t> , </a:t>
            </a:r>
            <a:r>
              <a:rPr lang="en-US" sz="2400" dirty="0" err="1"/>
              <a:t>hai</a:t>
            </a:r>
            <a:r>
              <a:rPr lang="en-US" sz="2400" dirty="0"/>
              <a:t> </a:t>
            </a:r>
            <a:r>
              <a:rPr lang="en-US" sz="2400" dirty="0" err="1"/>
              <a:t>anh</a:t>
            </a:r>
            <a:r>
              <a:rPr lang="en-US" sz="2400" dirty="0"/>
              <a:t> </a:t>
            </a:r>
            <a:r>
              <a:rPr lang="en-US" sz="2400" dirty="0" err="1"/>
              <a:t>em</a:t>
            </a:r>
            <a:r>
              <a:rPr lang="en-US" sz="2400" dirty="0"/>
              <a:t> </a:t>
            </a:r>
            <a:r>
              <a:rPr lang="en-US" sz="2400" dirty="0" err="1"/>
              <a:t>vui</a:t>
            </a:r>
            <a:r>
              <a:rPr lang="en-US" sz="2400" dirty="0"/>
              <a:t> </a:t>
            </a:r>
            <a:r>
              <a:rPr lang="en-US" sz="2400" dirty="0" err="1"/>
              <a:t>sướng</a:t>
            </a:r>
            <a:r>
              <a:rPr lang="en-US" sz="2400" dirty="0"/>
              <a:t> </a:t>
            </a:r>
            <a:r>
              <a:rPr lang="en-US" sz="2400" dirty="0" err="1"/>
              <a:t>hét</a:t>
            </a:r>
            <a:r>
              <a:rPr lang="en-US" sz="2400" dirty="0"/>
              <a:t> </a:t>
            </a:r>
            <a:r>
              <a:rPr lang="en-US" sz="2400" dirty="0" err="1"/>
              <a:t>vang</a:t>
            </a:r>
            <a:r>
              <a:rPr lang="en-US" sz="2400" dirty="0"/>
              <a:t>.</a:t>
            </a:r>
          </a:p>
          <a:p>
            <a:pPr algn="r"/>
            <a:r>
              <a:rPr lang="en-US" sz="2000" dirty="0"/>
              <a:t>( </a:t>
            </a:r>
            <a:r>
              <a:rPr lang="en-US" sz="2000" dirty="0" err="1"/>
              <a:t>Lâm</a:t>
            </a:r>
            <a:r>
              <a:rPr lang="en-US" sz="2000" dirty="0"/>
              <a:t> </a:t>
            </a:r>
            <a:r>
              <a:rPr lang="en-US" sz="2000" dirty="0" err="1"/>
              <a:t>Anh</a:t>
            </a:r>
            <a:r>
              <a:rPr lang="en-US" sz="2000" dirty="0"/>
              <a:t> )</a:t>
            </a:r>
          </a:p>
        </p:txBody>
      </p:sp>
      <p:sp>
        <p:nvSpPr>
          <p:cNvPr id="3" name="TextBox 2"/>
          <p:cNvSpPr txBox="1"/>
          <p:nvPr/>
        </p:nvSpPr>
        <p:spPr>
          <a:xfrm>
            <a:off x="651641" y="4544989"/>
            <a:ext cx="2377574" cy="369332"/>
          </a:xfrm>
          <a:prstGeom prst="rect">
            <a:avLst/>
          </a:prstGeom>
          <a:noFill/>
        </p:spPr>
        <p:txBody>
          <a:bodyPr wrap="none" rtlCol="0">
            <a:spAutoFit/>
          </a:bodyPr>
          <a:lstStyle/>
          <a:p>
            <a:r>
              <a:rPr lang="en-US" sz="1800"/>
              <a:t>Đọc nối tiếp từng câu</a:t>
            </a:r>
          </a:p>
        </p:txBody>
      </p:sp>
      <p:sp>
        <p:nvSpPr>
          <p:cNvPr id="5" name="TextBox 4"/>
          <p:cNvSpPr txBox="1"/>
          <p:nvPr/>
        </p:nvSpPr>
        <p:spPr>
          <a:xfrm>
            <a:off x="674897" y="4544254"/>
            <a:ext cx="2390398" cy="369332"/>
          </a:xfrm>
          <a:prstGeom prst="rect">
            <a:avLst/>
          </a:prstGeom>
          <a:solidFill>
            <a:schemeClr val="bg1"/>
          </a:solidFill>
        </p:spPr>
        <p:txBody>
          <a:bodyPr wrap="none" rtlCol="0">
            <a:spAutoFit/>
          </a:bodyPr>
          <a:lstStyle/>
          <a:p>
            <a:r>
              <a:rPr lang="en-US" sz="1800"/>
              <a:t>Chia đoạn                  </a:t>
            </a:r>
          </a:p>
        </p:txBody>
      </p:sp>
      <p:grpSp>
        <p:nvGrpSpPr>
          <p:cNvPr id="11" name="Group 10"/>
          <p:cNvGrpSpPr/>
          <p:nvPr/>
        </p:nvGrpSpPr>
        <p:grpSpPr>
          <a:xfrm>
            <a:off x="522497" y="628139"/>
            <a:ext cx="4118571" cy="1106067"/>
            <a:chOff x="-3583541" y="2179021"/>
            <a:chExt cx="8066718" cy="2550634"/>
          </a:xfrm>
        </p:grpSpPr>
        <p:grpSp>
          <p:nvGrpSpPr>
            <p:cNvPr id="9" name="Group 8"/>
            <p:cNvGrpSpPr/>
            <p:nvPr/>
          </p:nvGrpSpPr>
          <p:grpSpPr>
            <a:xfrm>
              <a:off x="4162097" y="4045194"/>
              <a:ext cx="321080" cy="684461"/>
              <a:chOff x="4162097" y="4045194"/>
              <a:chExt cx="321080" cy="684461"/>
            </a:xfrm>
          </p:grpSpPr>
          <p:cxnSp>
            <p:nvCxnSpPr>
              <p:cNvPr id="7" name="Straight Connector 6"/>
              <p:cNvCxnSpPr>
                <a:stCxn id="6" idx="2"/>
              </p:cNvCxnSpPr>
              <p:nvPr/>
            </p:nvCxnSpPr>
            <p:spPr>
              <a:xfrm flipH="1">
                <a:off x="4162097" y="4045194"/>
                <a:ext cx="257503" cy="6837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4225674" y="4045929"/>
                <a:ext cx="257503" cy="6837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3583541" y="2179021"/>
              <a:ext cx="612864" cy="851694"/>
            </a:xfrm>
            <a:prstGeom prst="rect">
              <a:avLst/>
            </a:prstGeom>
            <a:noFill/>
          </p:spPr>
          <p:txBody>
            <a:bodyPr wrap="none" rtlCol="0">
              <a:spAutoFit/>
            </a:bodyPr>
            <a:lstStyle/>
            <a:p>
              <a:r>
                <a:rPr lang="en-US" sz="1800" b="1" dirty="0">
                  <a:solidFill>
                    <a:srgbClr val="FF0000"/>
                  </a:solidFill>
                </a:rPr>
                <a:t>1</a:t>
              </a:r>
            </a:p>
          </p:txBody>
        </p:sp>
      </p:grpSp>
      <p:grpSp>
        <p:nvGrpSpPr>
          <p:cNvPr id="12" name="Group 11"/>
          <p:cNvGrpSpPr/>
          <p:nvPr/>
        </p:nvGrpSpPr>
        <p:grpSpPr>
          <a:xfrm>
            <a:off x="522497" y="1770064"/>
            <a:ext cx="5285217" cy="1416960"/>
            <a:chOff x="-5868570" y="1462085"/>
            <a:chExt cx="10351747" cy="3267570"/>
          </a:xfrm>
        </p:grpSpPr>
        <p:grpSp>
          <p:nvGrpSpPr>
            <p:cNvPr id="13" name="Group 12"/>
            <p:cNvGrpSpPr/>
            <p:nvPr/>
          </p:nvGrpSpPr>
          <p:grpSpPr>
            <a:xfrm>
              <a:off x="4162097" y="4045194"/>
              <a:ext cx="321080" cy="684461"/>
              <a:chOff x="4162097" y="4045194"/>
              <a:chExt cx="321080" cy="684461"/>
            </a:xfrm>
          </p:grpSpPr>
          <p:cxnSp>
            <p:nvCxnSpPr>
              <p:cNvPr id="15" name="Straight Connector 14"/>
              <p:cNvCxnSpPr/>
              <p:nvPr/>
            </p:nvCxnSpPr>
            <p:spPr>
              <a:xfrm flipH="1">
                <a:off x="4162097" y="4045194"/>
                <a:ext cx="257503" cy="6837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225674" y="4045929"/>
                <a:ext cx="257503" cy="6837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5868570" y="1462085"/>
              <a:ext cx="612865" cy="851695"/>
            </a:xfrm>
            <a:prstGeom prst="rect">
              <a:avLst/>
            </a:prstGeom>
            <a:noFill/>
          </p:spPr>
          <p:txBody>
            <a:bodyPr wrap="none" rtlCol="0">
              <a:spAutoFit/>
            </a:bodyPr>
            <a:lstStyle/>
            <a:p>
              <a:r>
                <a:rPr lang="en-US" sz="1800" b="1" dirty="0">
                  <a:solidFill>
                    <a:srgbClr val="FF0000"/>
                  </a:solidFill>
                </a:rPr>
                <a:t>2</a:t>
              </a:r>
            </a:p>
          </p:txBody>
        </p:sp>
      </p:grpSp>
      <p:grpSp>
        <p:nvGrpSpPr>
          <p:cNvPr id="17" name="Group 16"/>
          <p:cNvGrpSpPr/>
          <p:nvPr/>
        </p:nvGrpSpPr>
        <p:grpSpPr>
          <a:xfrm>
            <a:off x="522497" y="3234657"/>
            <a:ext cx="7784009" cy="369332"/>
            <a:chOff x="-10762762" y="4045194"/>
            <a:chExt cx="15245939" cy="851696"/>
          </a:xfrm>
        </p:grpSpPr>
        <p:grpSp>
          <p:nvGrpSpPr>
            <p:cNvPr id="18" name="Group 17"/>
            <p:cNvGrpSpPr/>
            <p:nvPr/>
          </p:nvGrpSpPr>
          <p:grpSpPr>
            <a:xfrm>
              <a:off x="4162097" y="4045194"/>
              <a:ext cx="321080" cy="684461"/>
              <a:chOff x="4162097" y="4045194"/>
              <a:chExt cx="321080" cy="684461"/>
            </a:xfrm>
          </p:grpSpPr>
          <p:cxnSp>
            <p:nvCxnSpPr>
              <p:cNvPr id="20" name="Straight Connector 19"/>
              <p:cNvCxnSpPr/>
              <p:nvPr/>
            </p:nvCxnSpPr>
            <p:spPr>
              <a:xfrm flipH="1">
                <a:off x="4162097" y="4045194"/>
                <a:ext cx="257503" cy="6837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225674" y="4045929"/>
                <a:ext cx="257503" cy="6837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0762762" y="4045195"/>
              <a:ext cx="612865" cy="851695"/>
            </a:xfrm>
            <a:prstGeom prst="rect">
              <a:avLst/>
            </a:prstGeom>
            <a:noFill/>
          </p:spPr>
          <p:txBody>
            <a:bodyPr wrap="none" rtlCol="0">
              <a:spAutoFit/>
            </a:bodyPr>
            <a:lstStyle/>
            <a:p>
              <a:r>
                <a:rPr lang="en-US" sz="1800" b="1" dirty="0">
                  <a:solidFill>
                    <a:srgbClr val="FF0000"/>
                  </a:solidFill>
                </a:rPr>
                <a:t>3</a:t>
              </a:r>
            </a:p>
          </p:txBody>
        </p:sp>
      </p:grpSp>
      <p:sp>
        <p:nvSpPr>
          <p:cNvPr id="22" name="TextBox 21"/>
          <p:cNvSpPr txBox="1"/>
          <p:nvPr/>
        </p:nvSpPr>
        <p:spPr>
          <a:xfrm>
            <a:off x="522497" y="4544254"/>
            <a:ext cx="2492990" cy="369332"/>
          </a:xfrm>
          <a:prstGeom prst="rect">
            <a:avLst/>
          </a:prstGeom>
          <a:solidFill>
            <a:schemeClr val="bg1"/>
          </a:solidFill>
        </p:spPr>
        <p:txBody>
          <a:bodyPr wrap="none" rtlCol="0">
            <a:spAutoFit/>
          </a:bodyPr>
          <a:lstStyle/>
          <a:p>
            <a:r>
              <a:rPr lang="en-US" sz="1800"/>
              <a:t>Đọc nối tiếp theo đoạn</a:t>
            </a:r>
          </a:p>
        </p:txBody>
      </p:sp>
      <p:sp>
        <p:nvSpPr>
          <p:cNvPr id="23" name="TextBox 22"/>
          <p:cNvSpPr txBox="1"/>
          <p:nvPr/>
        </p:nvSpPr>
        <p:spPr>
          <a:xfrm>
            <a:off x="443670" y="4511988"/>
            <a:ext cx="5057795" cy="369332"/>
          </a:xfrm>
          <a:prstGeom prst="rect">
            <a:avLst/>
          </a:prstGeom>
          <a:solidFill>
            <a:schemeClr val="bg1"/>
          </a:solidFill>
        </p:spPr>
        <p:txBody>
          <a:bodyPr wrap="none" rtlCol="0">
            <a:spAutoFit/>
          </a:bodyPr>
          <a:lstStyle/>
          <a:p>
            <a:r>
              <a:rPr lang="en-US" sz="1800"/>
              <a:t>Giải nghĩa: </a:t>
            </a:r>
            <a:r>
              <a:rPr lang="en-US" sz="1800">
                <a:solidFill>
                  <a:srgbClr val="FF0000"/>
                </a:solidFill>
              </a:rPr>
              <a:t>côn trùng, huỳnh huỵch, khúc khuỷu</a:t>
            </a:r>
            <a:endParaRPr lang="en-US" sz="1800"/>
          </a:p>
        </p:txBody>
      </p:sp>
    </p:spTree>
    <p:extLst>
      <p:ext uri="{BB962C8B-B14F-4D97-AF65-F5344CB8AC3E}">
        <p14:creationId xmlns:p14="http://schemas.microsoft.com/office/powerpoint/2010/main" val="411667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3752950" cy="584775"/>
          </a:xfrm>
          <a:prstGeom prst="rect">
            <a:avLst/>
          </a:prstGeom>
          <a:noFill/>
        </p:spPr>
        <p:txBody>
          <a:bodyPr wrap="none" rtlCol="0">
            <a:spAutoFit/>
          </a:bodyPr>
          <a:lstStyle/>
          <a:p>
            <a:r>
              <a:rPr lang="en-US" sz="3200" b="1"/>
              <a:t>Cả nhà đi chơi núi</a:t>
            </a:r>
          </a:p>
        </p:txBody>
      </p:sp>
      <p:sp>
        <p:nvSpPr>
          <p:cNvPr id="6" name="TextBox 5"/>
          <p:cNvSpPr txBox="1"/>
          <p:nvPr/>
        </p:nvSpPr>
        <p:spPr>
          <a:xfrm>
            <a:off x="252248" y="628874"/>
            <a:ext cx="8334704" cy="3416320"/>
          </a:xfrm>
          <a:prstGeom prst="rect">
            <a:avLst/>
          </a:prstGeom>
          <a:noFill/>
        </p:spPr>
        <p:txBody>
          <a:bodyPr wrap="square" rtlCol="0">
            <a:spAutoFit/>
          </a:bodyPr>
          <a:lstStyle/>
          <a:p>
            <a:pPr algn="just"/>
            <a:r>
              <a:rPr lang="en-US" sz="2400"/>
              <a:t>      Bố mẹ cho Nam và Đức đi chơi núi. Hôm trước, mẹ thức khuya để chuẩn bị quần áo,thức ăn, nước uống và có cả tuýp thuốc chống côn trùng.</a:t>
            </a:r>
          </a:p>
          <a:p>
            <a:pPr algn="just"/>
            <a:r>
              <a:rPr lang="en-US" sz="2400"/>
              <a:t>      Hôm sau, khi mặt trời lên, cả nhà đã tới chân núi. Nam và Đức thích thú, đuổi nhau huỳnh huỵch. Càng lên cao, đường càng dốc và khúc khuỷu, bố phải cõng Đức. Thỉnh thoảng, mẹ lau mồ hôi cho hai anh em.</a:t>
            </a:r>
          </a:p>
          <a:p>
            <a:pPr algn="just"/>
            <a:r>
              <a:rPr lang="en-US" sz="2400"/>
              <a:t>      Lúc lên đến đỉnh núi , hai anh em vui sướng hét vang.</a:t>
            </a:r>
          </a:p>
          <a:p>
            <a:pPr algn="r"/>
            <a:r>
              <a:rPr lang="en-US" sz="2000"/>
              <a:t>( Lâm Anh )</a:t>
            </a:r>
          </a:p>
        </p:txBody>
      </p:sp>
      <p:sp>
        <p:nvSpPr>
          <p:cNvPr id="3" name="TextBox 2"/>
          <p:cNvSpPr txBox="1"/>
          <p:nvPr/>
        </p:nvSpPr>
        <p:spPr>
          <a:xfrm>
            <a:off x="651641" y="4544989"/>
            <a:ext cx="1749197" cy="369332"/>
          </a:xfrm>
          <a:prstGeom prst="rect">
            <a:avLst/>
          </a:prstGeom>
          <a:noFill/>
        </p:spPr>
        <p:txBody>
          <a:bodyPr wrap="none" rtlCol="0">
            <a:spAutoFit/>
          </a:bodyPr>
          <a:lstStyle/>
          <a:p>
            <a:r>
              <a:rPr lang="en-US" sz="1800"/>
              <a:t>Đọc theo nhóm</a:t>
            </a:r>
          </a:p>
        </p:txBody>
      </p:sp>
      <p:sp>
        <p:nvSpPr>
          <p:cNvPr id="7" name="TextBox 6"/>
          <p:cNvSpPr txBox="1"/>
          <p:nvPr/>
        </p:nvSpPr>
        <p:spPr>
          <a:xfrm>
            <a:off x="670876" y="4612199"/>
            <a:ext cx="1710725" cy="369332"/>
          </a:xfrm>
          <a:prstGeom prst="rect">
            <a:avLst/>
          </a:prstGeom>
          <a:solidFill>
            <a:schemeClr val="bg1"/>
          </a:solidFill>
        </p:spPr>
        <p:txBody>
          <a:bodyPr wrap="none" rtlCol="0">
            <a:spAutoFit/>
          </a:bodyPr>
          <a:lstStyle/>
          <a:p>
            <a:r>
              <a:rPr lang="en-US" sz="1800"/>
              <a:t>Thi đọc            </a:t>
            </a:r>
          </a:p>
        </p:txBody>
      </p:sp>
      <p:sp>
        <p:nvSpPr>
          <p:cNvPr id="5" name="TextBox 4"/>
          <p:cNvSpPr txBox="1"/>
          <p:nvPr/>
        </p:nvSpPr>
        <p:spPr>
          <a:xfrm>
            <a:off x="651641" y="4532455"/>
            <a:ext cx="1672253" cy="369332"/>
          </a:xfrm>
          <a:prstGeom prst="rect">
            <a:avLst/>
          </a:prstGeom>
          <a:solidFill>
            <a:schemeClr val="bg1"/>
          </a:solidFill>
        </p:spPr>
        <p:txBody>
          <a:bodyPr wrap="none" rtlCol="0">
            <a:spAutoFit/>
          </a:bodyPr>
          <a:lstStyle/>
          <a:p>
            <a:r>
              <a:rPr lang="en-US" sz="1800"/>
              <a:t>Đọc toàn bài   </a:t>
            </a:r>
          </a:p>
        </p:txBody>
      </p:sp>
    </p:spTree>
    <p:extLst>
      <p:ext uri="{BB962C8B-B14F-4D97-AF65-F5344CB8AC3E}">
        <p14:creationId xmlns:p14="http://schemas.microsoft.com/office/powerpoint/2010/main" val="190837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6" y="1953039"/>
            <a:ext cx="4759246" cy="11430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bg1"/>
                </a:solidFill>
              </a:rPr>
              <a:t> Trả lời câu hỏi</a:t>
            </a:r>
          </a:p>
        </p:txBody>
      </p:sp>
      <p:sp>
        <p:nvSpPr>
          <p:cNvPr id="3" name="Oval 2"/>
          <p:cNvSpPr/>
          <p:nvPr/>
        </p:nvSpPr>
        <p:spPr>
          <a:xfrm>
            <a:off x="2064103" y="1953039"/>
            <a:ext cx="1212574" cy="1143000"/>
          </a:xfrm>
          <a:prstGeom prst="ellipse">
            <a:avLst/>
          </a:prstGeom>
          <a:solidFill>
            <a:schemeClr val="accent1">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rPr>
              <a:t>3</a:t>
            </a:r>
          </a:p>
        </p:txBody>
      </p:sp>
      <p:grpSp>
        <p:nvGrpSpPr>
          <p:cNvPr id="4" name="Group 3"/>
          <p:cNvGrpSpPr/>
          <p:nvPr/>
        </p:nvGrpSpPr>
        <p:grpSpPr>
          <a:xfrm>
            <a:off x="0" y="478464"/>
            <a:ext cx="9144000" cy="4732450"/>
            <a:chOff x="0" y="478464"/>
            <a:chExt cx="9144000" cy="4732450"/>
          </a:xfrm>
        </p:grpSpPr>
        <p:pic>
          <p:nvPicPr>
            <p:cNvPr id="6" name="Picture 2" descr="E:\QUYNH\anh tai ve poiwer oint\dao maijpg.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0" b="99429" l="0" r="93030"/>
                      </a14:imgEffect>
                    </a14:imgLayer>
                  </a14:imgProps>
                </a:ext>
                <a:ext uri="{28A0092B-C50C-407E-A947-70E740481C1C}">
                  <a14:useLocalDpi xmlns:a14="http://schemas.microsoft.com/office/drawing/2010/main"/>
                </a:ext>
              </a:extLst>
            </a:blip>
            <a:srcRect/>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QUYNH\anh tai ve poiwer oint\dao maijpg.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0" b="99429" l="0" r="93030"/>
                      </a14:imgEffect>
                    </a14:imgLayer>
                  </a14:imgProps>
                </a:ext>
                <a:ext uri="{28A0092B-C50C-407E-A947-70E740481C1C}">
                  <a14:useLocalDpi xmlns:a14="http://schemas.microsoft.com/office/drawing/2010/main"/>
                </a:ext>
              </a:extLst>
            </a:blip>
            <a:srcRect/>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3944679" y="1105786"/>
            <a:ext cx="954107" cy="461665"/>
          </a:xfrm>
          <a:prstGeom prst="rect">
            <a:avLst/>
          </a:prstGeom>
          <a:noFill/>
        </p:spPr>
        <p:txBody>
          <a:bodyPr wrap="none" rtlCol="0">
            <a:spAutoFit/>
          </a:bodyPr>
          <a:lstStyle/>
          <a:p>
            <a:r>
              <a:rPr lang="en-US" sz="2400">
                <a:solidFill>
                  <a:srgbClr val="FF0000"/>
                </a:solidFill>
              </a:rPr>
              <a:t>Tiết 2</a:t>
            </a:r>
          </a:p>
        </p:txBody>
      </p:sp>
    </p:spTree>
    <p:extLst>
      <p:ext uri="{BB962C8B-B14F-4D97-AF65-F5344CB8AC3E}">
        <p14:creationId xmlns:p14="http://schemas.microsoft.com/office/powerpoint/2010/main" val="144227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4516676" y="2294853"/>
            <a:ext cx="4627324" cy="28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8015" y="78441"/>
            <a:ext cx="2545989" cy="461665"/>
          </a:xfrm>
          <a:prstGeom prst="rect">
            <a:avLst/>
          </a:prstGeom>
          <a:solidFill>
            <a:schemeClr val="bg1"/>
          </a:solidFill>
        </p:spPr>
        <p:txBody>
          <a:bodyPr wrap="square" rtlCol="0">
            <a:spAutoFit/>
          </a:bodyPr>
          <a:lstStyle/>
          <a:p>
            <a:r>
              <a:rPr lang="en-US" sz="2400">
                <a:solidFill>
                  <a:schemeClr val="tx1"/>
                </a:solidFill>
              </a:rPr>
              <a:t>   Trả lời câu hỏi                                           </a:t>
            </a:r>
          </a:p>
        </p:txBody>
      </p:sp>
      <p:sp>
        <p:nvSpPr>
          <p:cNvPr id="8" name="Oval 7"/>
          <p:cNvSpPr/>
          <p:nvPr/>
        </p:nvSpPr>
        <p:spPr>
          <a:xfrm>
            <a:off x="107712" y="4361"/>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rPr>
              <a:t>3</a:t>
            </a:r>
          </a:p>
        </p:txBody>
      </p:sp>
      <p:sp>
        <p:nvSpPr>
          <p:cNvPr id="9" name="TextBox 8"/>
          <p:cNvSpPr txBox="1"/>
          <p:nvPr/>
        </p:nvSpPr>
        <p:spPr>
          <a:xfrm>
            <a:off x="238745" y="521809"/>
            <a:ext cx="7457701" cy="461665"/>
          </a:xfrm>
          <a:prstGeom prst="rect">
            <a:avLst/>
          </a:prstGeom>
          <a:noFill/>
        </p:spPr>
        <p:txBody>
          <a:bodyPr wrap="square" rtlCol="0">
            <a:spAutoFit/>
          </a:bodyPr>
          <a:lstStyle/>
          <a:p>
            <a:r>
              <a:rPr lang="en-US" sz="2400">
                <a:solidFill>
                  <a:schemeClr val="tx1"/>
                </a:solidFill>
              </a:rPr>
              <a:t>a. Nam và Đức được bố mẹ cho đi đâu ? </a:t>
            </a:r>
          </a:p>
        </p:txBody>
      </p:sp>
      <p:sp>
        <p:nvSpPr>
          <p:cNvPr id="10" name="TextBox 9"/>
          <p:cNvSpPr txBox="1"/>
          <p:nvPr/>
        </p:nvSpPr>
        <p:spPr>
          <a:xfrm>
            <a:off x="272125" y="1305286"/>
            <a:ext cx="5933466" cy="461665"/>
          </a:xfrm>
          <a:prstGeom prst="rect">
            <a:avLst/>
          </a:prstGeom>
          <a:noFill/>
        </p:spPr>
        <p:txBody>
          <a:bodyPr wrap="square" rtlCol="0">
            <a:spAutoFit/>
          </a:bodyPr>
          <a:lstStyle/>
          <a:p>
            <a:r>
              <a:rPr lang="en-US" sz="2400">
                <a:solidFill>
                  <a:schemeClr val="tx1"/>
                </a:solidFill>
              </a:rPr>
              <a:t>b. Mẹ chuẩn bị những gì cho chuyến đi ? </a:t>
            </a:r>
          </a:p>
        </p:txBody>
      </p:sp>
      <p:sp>
        <p:nvSpPr>
          <p:cNvPr id="11" name="TextBox 10"/>
          <p:cNvSpPr txBox="1"/>
          <p:nvPr/>
        </p:nvSpPr>
        <p:spPr>
          <a:xfrm>
            <a:off x="264442" y="2484530"/>
            <a:ext cx="5869230" cy="830997"/>
          </a:xfrm>
          <a:prstGeom prst="rect">
            <a:avLst/>
          </a:prstGeom>
          <a:noFill/>
        </p:spPr>
        <p:txBody>
          <a:bodyPr wrap="square" rtlCol="0">
            <a:spAutoFit/>
          </a:bodyPr>
          <a:lstStyle/>
          <a:p>
            <a:r>
              <a:rPr lang="en-US" sz="2400">
                <a:solidFill>
                  <a:schemeClr val="tx1"/>
                </a:solidFill>
              </a:rPr>
              <a:t>c. Đến đoạn đường dốc và khúc khuỷu, bố phải làm gì ? </a:t>
            </a:r>
          </a:p>
        </p:txBody>
      </p:sp>
      <p:sp>
        <p:nvSpPr>
          <p:cNvPr id="12" name="TextBox 11"/>
          <p:cNvSpPr txBox="1"/>
          <p:nvPr/>
        </p:nvSpPr>
        <p:spPr>
          <a:xfrm>
            <a:off x="360721" y="912570"/>
            <a:ext cx="5844870" cy="461665"/>
          </a:xfrm>
          <a:prstGeom prst="rect">
            <a:avLst/>
          </a:prstGeom>
          <a:noFill/>
        </p:spPr>
        <p:txBody>
          <a:bodyPr wrap="none" rtlCol="0">
            <a:spAutoFit/>
          </a:bodyPr>
          <a:lstStyle/>
          <a:p>
            <a:r>
              <a:rPr lang="en-US" sz="2400">
                <a:solidFill>
                  <a:srgbClr val="0418AC"/>
                </a:solidFill>
              </a:rPr>
              <a:t>Nam và Đức được bố mẹ cho đi chơi núi.</a:t>
            </a:r>
          </a:p>
        </p:txBody>
      </p:sp>
      <p:sp>
        <p:nvSpPr>
          <p:cNvPr id="13" name="TextBox 12"/>
          <p:cNvSpPr txBox="1"/>
          <p:nvPr/>
        </p:nvSpPr>
        <p:spPr>
          <a:xfrm>
            <a:off x="279798" y="1715177"/>
            <a:ext cx="7994773" cy="830997"/>
          </a:xfrm>
          <a:prstGeom prst="rect">
            <a:avLst/>
          </a:prstGeom>
          <a:noFill/>
        </p:spPr>
        <p:txBody>
          <a:bodyPr wrap="square" rtlCol="0">
            <a:spAutoFit/>
          </a:bodyPr>
          <a:lstStyle/>
          <a:p>
            <a:r>
              <a:rPr lang="en-US" sz="2400" dirty="0" err="1">
                <a:solidFill>
                  <a:srgbClr val="0418AC"/>
                </a:solidFill>
              </a:rPr>
              <a:t>Mẹ</a:t>
            </a:r>
            <a:r>
              <a:rPr lang="en-US" sz="2400" dirty="0">
                <a:solidFill>
                  <a:srgbClr val="0418AC"/>
                </a:solidFill>
              </a:rPr>
              <a:t> </a:t>
            </a:r>
            <a:r>
              <a:rPr lang="en-US" sz="2400" dirty="0" err="1">
                <a:solidFill>
                  <a:srgbClr val="0418AC"/>
                </a:solidFill>
              </a:rPr>
              <a:t>chuẩn</a:t>
            </a:r>
            <a:r>
              <a:rPr lang="en-US" sz="2400" dirty="0">
                <a:solidFill>
                  <a:srgbClr val="0418AC"/>
                </a:solidFill>
              </a:rPr>
              <a:t> </a:t>
            </a:r>
            <a:r>
              <a:rPr lang="en-US" sz="2400" dirty="0" err="1">
                <a:solidFill>
                  <a:srgbClr val="0418AC"/>
                </a:solidFill>
              </a:rPr>
              <a:t>bị</a:t>
            </a:r>
            <a:r>
              <a:rPr lang="en-US" sz="2400" dirty="0">
                <a:solidFill>
                  <a:srgbClr val="0418AC"/>
                </a:solidFill>
              </a:rPr>
              <a:t> </a:t>
            </a:r>
            <a:r>
              <a:rPr lang="en-US" sz="2400" dirty="0" err="1">
                <a:solidFill>
                  <a:srgbClr val="0418AC"/>
                </a:solidFill>
              </a:rPr>
              <a:t>nhiều</a:t>
            </a:r>
            <a:r>
              <a:rPr lang="en-US" sz="2400" dirty="0">
                <a:solidFill>
                  <a:srgbClr val="0418AC"/>
                </a:solidFill>
              </a:rPr>
              <a:t> </a:t>
            </a:r>
            <a:r>
              <a:rPr lang="en-US" sz="2400" dirty="0" err="1">
                <a:solidFill>
                  <a:srgbClr val="0418AC"/>
                </a:solidFill>
              </a:rPr>
              <a:t>thứ</a:t>
            </a:r>
            <a:r>
              <a:rPr lang="en-US" sz="2400" dirty="0">
                <a:solidFill>
                  <a:srgbClr val="0418AC"/>
                </a:solidFill>
              </a:rPr>
              <a:t> </a:t>
            </a:r>
            <a:r>
              <a:rPr lang="en-US" sz="2400" dirty="0" err="1">
                <a:solidFill>
                  <a:srgbClr val="0418AC"/>
                </a:solidFill>
              </a:rPr>
              <a:t>cho</a:t>
            </a:r>
            <a:r>
              <a:rPr lang="en-US" sz="2400" dirty="0">
                <a:solidFill>
                  <a:srgbClr val="0418AC"/>
                </a:solidFill>
              </a:rPr>
              <a:t> </a:t>
            </a:r>
            <a:r>
              <a:rPr lang="en-US" sz="2400" dirty="0" err="1">
                <a:solidFill>
                  <a:srgbClr val="0418AC"/>
                </a:solidFill>
              </a:rPr>
              <a:t>chuyến</a:t>
            </a:r>
            <a:r>
              <a:rPr lang="en-US" sz="2400" dirty="0">
                <a:solidFill>
                  <a:srgbClr val="0418AC"/>
                </a:solidFill>
              </a:rPr>
              <a:t> </a:t>
            </a:r>
            <a:r>
              <a:rPr lang="en-US" sz="2400" dirty="0" err="1">
                <a:solidFill>
                  <a:srgbClr val="0418AC"/>
                </a:solidFill>
              </a:rPr>
              <a:t>đi</a:t>
            </a:r>
            <a:r>
              <a:rPr lang="en-US" sz="2400" dirty="0">
                <a:solidFill>
                  <a:srgbClr val="0418AC"/>
                </a:solidFill>
              </a:rPr>
              <a:t> </a:t>
            </a:r>
            <a:r>
              <a:rPr lang="en-US" sz="2400" dirty="0" err="1">
                <a:solidFill>
                  <a:srgbClr val="0418AC"/>
                </a:solidFill>
              </a:rPr>
              <a:t>như</a:t>
            </a:r>
            <a:r>
              <a:rPr lang="en-US" sz="2400" dirty="0">
                <a:solidFill>
                  <a:srgbClr val="0418AC"/>
                </a:solidFill>
              </a:rPr>
              <a:t>: </a:t>
            </a:r>
            <a:r>
              <a:rPr lang="en-US" sz="2400" dirty="0" err="1">
                <a:solidFill>
                  <a:srgbClr val="0418AC"/>
                </a:solidFill>
              </a:rPr>
              <a:t>quần</a:t>
            </a:r>
            <a:r>
              <a:rPr lang="en-US" sz="2400" dirty="0">
                <a:solidFill>
                  <a:srgbClr val="0418AC"/>
                </a:solidFill>
              </a:rPr>
              <a:t> </a:t>
            </a:r>
            <a:r>
              <a:rPr lang="en-US" sz="2400" dirty="0" err="1">
                <a:solidFill>
                  <a:srgbClr val="0418AC"/>
                </a:solidFill>
              </a:rPr>
              <a:t>áo</a:t>
            </a:r>
            <a:r>
              <a:rPr lang="en-US" sz="2400" dirty="0">
                <a:solidFill>
                  <a:srgbClr val="0418AC"/>
                </a:solidFill>
              </a:rPr>
              <a:t>, </a:t>
            </a:r>
            <a:r>
              <a:rPr lang="en-US" sz="2400" dirty="0" err="1">
                <a:solidFill>
                  <a:srgbClr val="0418AC"/>
                </a:solidFill>
              </a:rPr>
              <a:t>thức</a:t>
            </a:r>
            <a:r>
              <a:rPr lang="en-US" sz="2400" dirty="0">
                <a:solidFill>
                  <a:srgbClr val="0418AC"/>
                </a:solidFill>
              </a:rPr>
              <a:t> </a:t>
            </a:r>
            <a:r>
              <a:rPr lang="en-US" sz="2400" dirty="0" err="1">
                <a:solidFill>
                  <a:srgbClr val="0418AC"/>
                </a:solidFill>
              </a:rPr>
              <a:t>ăn</a:t>
            </a:r>
            <a:r>
              <a:rPr lang="en-US" sz="2400" dirty="0">
                <a:solidFill>
                  <a:srgbClr val="0418AC"/>
                </a:solidFill>
              </a:rPr>
              <a:t>, </a:t>
            </a:r>
            <a:r>
              <a:rPr lang="en-US" sz="2400" dirty="0" err="1">
                <a:solidFill>
                  <a:srgbClr val="0418AC"/>
                </a:solidFill>
              </a:rPr>
              <a:t>nước</a:t>
            </a:r>
            <a:r>
              <a:rPr lang="en-US" sz="2400" dirty="0">
                <a:solidFill>
                  <a:srgbClr val="0418AC"/>
                </a:solidFill>
              </a:rPr>
              <a:t> </a:t>
            </a:r>
            <a:r>
              <a:rPr lang="en-US" sz="2400" dirty="0" err="1">
                <a:solidFill>
                  <a:srgbClr val="0418AC"/>
                </a:solidFill>
              </a:rPr>
              <a:t>uống</a:t>
            </a:r>
            <a:r>
              <a:rPr lang="en-US" sz="2400" dirty="0">
                <a:solidFill>
                  <a:srgbClr val="0418AC"/>
                </a:solidFill>
              </a:rPr>
              <a:t> </a:t>
            </a:r>
            <a:r>
              <a:rPr lang="en-US" sz="2400" dirty="0" err="1">
                <a:solidFill>
                  <a:srgbClr val="0418AC"/>
                </a:solidFill>
              </a:rPr>
              <a:t>và</a:t>
            </a:r>
            <a:r>
              <a:rPr lang="en-US" sz="2400" dirty="0">
                <a:solidFill>
                  <a:srgbClr val="0418AC"/>
                </a:solidFill>
              </a:rPr>
              <a:t> </a:t>
            </a:r>
            <a:r>
              <a:rPr lang="en-US" sz="2400" dirty="0" err="1">
                <a:solidFill>
                  <a:srgbClr val="0418AC"/>
                </a:solidFill>
              </a:rPr>
              <a:t>cả</a:t>
            </a:r>
            <a:r>
              <a:rPr lang="en-US" sz="2400" dirty="0">
                <a:solidFill>
                  <a:srgbClr val="0418AC"/>
                </a:solidFill>
              </a:rPr>
              <a:t> </a:t>
            </a:r>
            <a:r>
              <a:rPr lang="en-US" sz="2400" dirty="0" err="1">
                <a:solidFill>
                  <a:srgbClr val="0418AC"/>
                </a:solidFill>
              </a:rPr>
              <a:t>tuýp</a:t>
            </a:r>
            <a:r>
              <a:rPr lang="en-US" sz="2400" dirty="0">
                <a:solidFill>
                  <a:srgbClr val="0418AC"/>
                </a:solidFill>
              </a:rPr>
              <a:t> </a:t>
            </a:r>
            <a:r>
              <a:rPr lang="en-US" sz="2400" dirty="0" err="1">
                <a:solidFill>
                  <a:srgbClr val="0418AC"/>
                </a:solidFill>
              </a:rPr>
              <a:t>thuốc</a:t>
            </a:r>
            <a:r>
              <a:rPr lang="en-US" sz="2400" dirty="0">
                <a:solidFill>
                  <a:srgbClr val="0418AC"/>
                </a:solidFill>
              </a:rPr>
              <a:t> </a:t>
            </a:r>
            <a:r>
              <a:rPr lang="en-US" sz="2400" dirty="0" err="1">
                <a:solidFill>
                  <a:srgbClr val="0418AC"/>
                </a:solidFill>
              </a:rPr>
              <a:t>chống</a:t>
            </a:r>
            <a:r>
              <a:rPr lang="en-US" sz="2400" dirty="0">
                <a:solidFill>
                  <a:srgbClr val="0418AC"/>
                </a:solidFill>
              </a:rPr>
              <a:t> </a:t>
            </a:r>
            <a:r>
              <a:rPr lang="en-US" sz="2400" dirty="0" err="1">
                <a:solidFill>
                  <a:srgbClr val="0418AC"/>
                </a:solidFill>
              </a:rPr>
              <a:t>côn</a:t>
            </a:r>
            <a:r>
              <a:rPr lang="en-US" sz="2400" dirty="0">
                <a:solidFill>
                  <a:srgbClr val="0418AC"/>
                </a:solidFill>
              </a:rPr>
              <a:t> </a:t>
            </a:r>
            <a:r>
              <a:rPr lang="en-US" sz="2400" dirty="0" err="1">
                <a:solidFill>
                  <a:srgbClr val="0418AC"/>
                </a:solidFill>
              </a:rPr>
              <a:t>trùng</a:t>
            </a:r>
            <a:r>
              <a:rPr lang="en-US" sz="2400" dirty="0">
                <a:solidFill>
                  <a:srgbClr val="0418AC"/>
                </a:solidFill>
              </a:rPr>
              <a:t>.</a:t>
            </a:r>
          </a:p>
        </p:txBody>
      </p:sp>
      <p:sp>
        <p:nvSpPr>
          <p:cNvPr id="14" name="TextBox 13"/>
          <p:cNvSpPr txBox="1"/>
          <p:nvPr/>
        </p:nvSpPr>
        <p:spPr>
          <a:xfrm>
            <a:off x="268857" y="3325167"/>
            <a:ext cx="4247819" cy="830997"/>
          </a:xfrm>
          <a:prstGeom prst="rect">
            <a:avLst/>
          </a:prstGeom>
          <a:noFill/>
        </p:spPr>
        <p:txBody>
          <a:bodyPr wrap="square" rtlCol="0">
            <a:spAutoFit/>
          </a:bodyPr>
          <a:lstStyle/>
          <a:p>
            <a:r>
              <a:rPr lang="en-US" sz="2400">
                <a:solidFill>
                  <a:srgbClr val="0418AC"/>
                </a:solidFill>
              </a:rPr>
              <a:t>Đến đoạn đường dốc và khúc khuỷu, bố phải cõng Đức.</a:t>
            </a:r>
          </a:p>
        </p:txBody>
      </p:sp>
      <p:cxnSp>
        <p:nvCxnSpPr>
          <p:cNvPr id="16" name="Straight Connector 15"/>
          <p:cNvCxnSpPr/>
          <p:nvPr/>
        </p:nvCxnSpPr>
        <p:spPr>
          <a:xfrm>
            <a:off x="4738254" y="945461"/>
            <a:ext cx="11113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918363" y="1319381"/>
            <a:ext cx="11113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618321" y="1701886"/>
            <a:ext cx="11113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38030" y="2138782"/>
            <a:ext cx="11113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394691" y="3315527"/>
            <a:ext cx="11113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670622" y="4156164"/>
            <a:ext cx="11113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87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953039"/>
            <a:ext cx="3071191" cy="11430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chemeClr val="bg1"/>
                </a:solidFill>
              </a:rPr>
              <a:t>Viết</a:t>
            </a:r>
          </a:p>
        </p:txBody>
      </p:sp>
      <p:sp>
        <p:nvSpPr>
          <p:cNvPr id="3" name="Oval 2"/>
          <p:cNvSpPr/>
          <p:nvPr/>
        </p:nvSpPr>
        <p:spPr>
          <a:xfrm>
            <a:off x="2064103" y="1953039"/>
            <a:ext cx="1212574" cy="1143000"/>
          </a:xfrm>
          <a:prstGeom prst="ellipse">
            <a:avLst/>
          </a:prstGeom>
          <a:solidFill>
            <a:schemeClr val="accent1">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rPr>
              <a:t>4</a:t>
            </a:r>
          </a:p>
        </p:txBody>
      </p:sp>
      <p:grpSp>
        <p:nvGrpSpPr>
          <p:cNvPr id="4" name="Group 3"/>
          <p:cNvGrpSpPr/>
          <p:nvPr/>
        </p:nvGrpSpPr>
        <p:grpSpPr>
          <a:xfrm>
            <a:off x="0" y="478464"/>
            <a:ext cx="9144000" cy="4732450"/>
            <a:chOff x="0" y="478464"/>
            <a:chExt cx="9144000" cy="4732450"/>
          </a:xfrm>
        </p:grpSpPr>
        <p:pic>
          <p:nvPicPr>
            <p:cNvPr id="6" name="Picture 2" descr="E:\QUYNH\anh tai ve poiwer oint\dao maijpg.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0" b="99429" l="0" r="93030"/>
                      </a14:imgEffect>
                    </a14:imgLayer>
                  </a14:imgProps>
                </a:ext>
                <a:ext uri="{28A0092B-C50C-407E-A947-70E740481C1C}">
                  <a14:useLocalDpi xmlns:a14="http://schemas.microsoft.com/office/drawing/2010/main"/>
                </a:ext>
              </a:extLst>
            </a:blip>
            <a:srcRect/>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QUYNH\anh tai ve poiwer oint\dao maijpg.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0" b="99429" l="0" r="93030"/>
                      </a14:imgEffect>
                    </a14:imgLayer>
                  </a14:imgProps>
                </a:ext>
                <a:ext uri="{28A0092B-C50C-407E-A947-70E740481C1C}">
                  <a14:useLocalDpi xmlns:a14="http://schemas.microsoft.com/office/drawing/2010/main"/>
                </a:ext>
              </a:extLst>
            </a:blip>
            <a:srcRect/>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19703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9809" y="69754"/>
            <a:ext cx="7038059" cy="461665"/>
          </a:xfrm>
          <a:prstGeom prst="rect">
            <a:avLst/>
          </a:prstGeom>
          <a:solidFill>
            <a:schemeClr val="bg1"/>
          </a:solidFill>
        </p:spPr>
        <p:txBody>
          <a:bodyPr wrap="square" rtlCol="0">
            <a:spAutoFit/>
          </a:bodyPr>
          <a:lstStyle/>
          <a:p>
            <a:r>
              <a:rPr lang="en-US" sz="2400">
                <a:solidFill>
                  <a:schemeClr val="tx1"/>
                </a:solidFill>
              </a:rPr>
              <a:t>   Viết vào vở câu trả lời cho câu hỏi c ở mục 3</a:t>
            </a:r>
          </a:p>
        </p:txBody>
      </p:sp>
      <p:sp>
        <p:nvSpPr>
          <p:cNvPr id="6" name="Oval 5"/>
          <p:cNvSpPr/>
          <p:nvPr/>
        </p:nvSpPr>
        <p:spPr>
          <a:xfrm>
            <a:off x="429506" y="-432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4</a:t>
            </a:r>
          </a:p>
        </p:txBody>
      </p:sp>
      <p:sp>
        <p:nvSpPr>
          <p:cNvPr id="8" name="TextBox 7"/>
          <p:cNvSpPr txBox="1"/>
          <p:nvPr/>
        </p:nvSpPr>
        <p:spPr>
          <a:xfrm>
            <a:off x="6671223" y="782240"/>
            <a:ext cx="1521570" cy="461665"/>
          </a:xfrm>
          <a:prstGeom prst="rect">
            <a:avLst/>
          </a:prstGeom>
          <a:solidFill>
            <a:schemeClr val="bg1"/>
          </a:solidFill>
        </p:spPr>
        <p:txBody>
          <a:bodyPr wrap="none" rtlCol="0">
            <a:spAutoFit/>
          </a:bodyPr>
          <a:lstStyle/>
          <a:p>
            <a:r>
              <a:rPr lang="en-US" sz="2400">
                <a:solidFill>
                  <a:srgbClr val="0418AC"/>
                </a:solidFill>
              </a:rPr>
              <a:t>cõng Đức</a:t>
            </a:r>
          </a:p>
        </p:txBody>
      </p:sp>
      <p:pic>
        <p:nvPicPr>
          <p:cNvPr id="1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4040" y="224514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430170" y="2718307"/>
            <a:ext cx="8472195" cy="584775"/>
          </a:xfrm>
          <a:prstGeom prst="rect">
            <a:avLst/>
          </a:prstGeom>
        </p:spPr>
        <p:txBody>
          <a:bodyPr wrap="square">
            <a:spAutoFit/>
          </a:bodyPr>
          <a:lstStyle/>
          <a:p>
            <a:pPr algn="ctr"/>
            <a:r>
              <a:rPr lang="en-US" sz="3200" b="1">
                <a:solidFill>
                  <a:srgbClr val="0418AC"/>
                </a:solidFill>
                <a:latin typeface="HP001 4 hàng" pitchFamily="34" charset="0"/>
                <a:ea typeface="Arial-Rounded" pitchFamily="34" charset="0"/>
                <a:cs typeface="Arial-Rounded" pitchFamily="34" charset="0"/>
              </a:rPr>
              <a:t>Đến đoạn đường dốc và khúc khuỷu, bố phải  </a:t>
            </a:r>
          </a:p>
        </p:txBody>
      </p:sp>
      <p:sp>
        <p:nvSpPr>
          <p:cNvPr id="13" name="Rectangle 12"/>
          <p:cNvSpPr/>
          <p:nvPr/>
        </p:nvSpPr>
        <p:spPr>
          <a:xfrm>
            <a:off x="133295" y="3386207"/>
            <a:ext cx="2134892" cy="584775"/>
          </a:xfrm>
          <a:prstGeom prst="rect">
            <a:avLst/>
          </a:prstGeom>
        </p:spPr>
        <p:txBody>
          <a:bodyPr wrap="square">
            <a:spAutoFit/>
          </a:bodyPr>
          <a:lstStyle/>
          <a:p>
            <a:r>
              <a:rPr lang="en-US" sz="3200" b="1">
                <a:solidFill>
                  <a:srgbClr val="0418AC"/>
                </a:solidFill>
                <a:latin typeface="HP001 4 hàng" pitchFamily="34" charset="0"/>
                <a:ea typeface="Arial-Rounded" pitchFamily="34" charset="0"/>
                <a:cs typeface="Arial-Rounded" pitchFamily="34" charset="0"/>
              </a:rPr>
              <a:t>cõng Đức. </a:t>
            </a:r>
          </a:p>
        </p:txBody>
      </p:sp>
      <p:sp>
        <p:nvSpPr>
          <p:cNvPr id="14" name="TextBox 13"/>
          <p:cNvSpPr txBox="1"/>
          <p:nvPr/>
        </p:nvSpPr>
        <p:spPr>
          <a:xfrm>
            <a:off x="410713" y="1781244"/>
            <a:ext cx="1078187" cy="461665"/>
          </a:xfrm>
          <a:prstGeom prst="rect">
            <a:avLst/>
          </a:prstGeom>
          <a:solidFill>
            <a:srgbClr val="009242"/>
          </a:solidFill>
        </p:spPr>
        <p:txBody>
          <a:bodyPr wrap="square" rtlCol="0">
            <a:spAutoFit/>
          </a:bodyPr>
          <a:lstStyle/>
          <a:p>
            <a:r>
              <a:rPr lang="en-US" sz="2400">
                <a:solidFill>
                  <a:schemeClr val="bg1"/>
                </a:solidFill>
              </a:rPr>
              <a:t>   Viết</a:t>
            </a:r>
          </a:p>
        </p:txBody>
      </p:sp>
      <p:sp>
        <p:nvSpPr>
          <p:cNvPr id="15" name="TextBox 14"/>
          <p:cNvSpPr txBox="1"/>
          <p:nvPr/>
        </p:nvSpPr>
        <p:spPr>
          <a:xfrm>
            <a:off x="410713" y="782241"/>
            <a:ext cx="7469566" cy="461665"/>
          </a:xfrm>
          <a:prstGeom prst="rect">
            <a:avLst/>
          </a:prstGeom>
          <a:noFill/>
        </p:spPr>
        <p:txBody>
          <a:bodyPr wrap="square" rtlCol="0">
            <a:spAutoFit/>
          </a:bodyPr>
          <a:lstStyle/>
          <a:p>
            <a:r>
              <a:rPr lang="en-US" sz="2400">
                <a:solidFill>
                  <a:schemeClr val="tx1"/>
                </a:solidFill>
              </a:rPr>
              <a:t>Đến đoạn đường dốc và khúc khuỷu, bố phải …..</a:t>
            </a:r>
          </a:p>
        </p:txBody>
      </p:sp>
    </p:spTree>
    <p:extLst>
      <p:ext uri="{BB962C8B-B14F-4D97-AF65-F5344CB8AC3E}">
        <p14:creationId xmlns:p14="http://schemas.microsoft.com/office/powerpoint/2010/main" val="241465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60659" y="1728316"/>
            <a:ext cx="5188457" cy="91264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bg1"/>
                </a:solidFill>
              </a:rPr>
              <a:t>Chọn từ ngữ</a:t>
            </a:r>
          </a:p>
        </p:txBody>
      </p:sp>
      <p:sp>
        <p:nvSpPr>
          <p:cNvPr id="3" name="Oval 2"/>
          <p:cNvSpPr/>
          <p:nvPr/>
        </p:nvSpPr>
        <p:spPr>
          <a:xfrm>
            <a:off x="1585638" y="1614528"/>
            <a:ext cx="1210726" cy="1096540"/>
          </a:xfrm>
          <a:prstGeom prst="ellipse">
            <a:avLst/>
          </a:prstGeom>
          <a:solidFill>
            <a:schemeClr val="accent1">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bg1"/>
                </a:solidFill>
              </a:rPr>
              <a:t>5</a:t>
            </a:r>
          </a:p>
        </p:txBody>
      </p:sp>
      <p:sp>
        <p:nvSpPr>
          <p:cNvPr id="2" name="TextBox 1"/>
          <p:cNvSpPr txBox="1"/>
          <p:nvPr/>
        </p:nvSpPr>
        <p:spPr>
          <a:xfrm>
            <a:off x="3944679" y="1105786"/>
            <a:ext cx="954107" cy="461665"/>
          </a:xfrm>
          <a:prstGeom prst="rect">
            <a:avLst/>
          </a:prstGeom>
          <a:noFill/>
        </p:spPr>
        <p:txBody>
          <a:bodyPr wrap="none" rtlCol="0">
            <a:spAutoFit/>
          </a:bodyPr>
          <a:lstStyle/>
          <a:p>
            <a:r>
              <a:rPr lang="en-US" sz="2400">
                <a:solidFill>
                  <a:srgbClr val="FF0000"/>
                </a:solidFill>
              </a:rPr>
              <a:t>Tiết 3</a:t>
            </a:r>
          </a:p>
        </p:txBody>
      </p:sp>
      <p:grpSp>
        <p:nvGrpSpPr>
          <p:cNvPr id="6" name="Group 5"/>
          <p:cNvGrpSpPr/>
          <p:nvPr/>
        </p:nvGrpSpPr>
        <p:grpSpPr>
          <a:xfrm>
            <a:off x="0" y="478464"/>
            <a:ext cx="9144000" cy="4732450"/>
            <a:chOff x="0" y="478464"/>
            <a:chExt cx="9144000" cy="4732450"/>
          </a:xfrm>
        </p:grpSpPr>
        <p:pic>
          <p:nvPicPr>
            <p:cNvPr id="7" name="Picture 2" descr="E:\QUYNH\anh tai ve poiwer oint\dao maijpg.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0" b="99429" l="0" r="93030"/>
                      </a14:imgEffect>
                    </a14:imgLayer>
                  </a14:imgProps>
                </a:ext>
                <a:ext uri="{28A0092B-C50C-407E-A947-70E740481C1C}">
                  <a14:useLocalDpi xmlns:a14="http://schemas.microsoft.com/office/drawing/2010/main"/>
                </a:ext>
              </a:extLst>
            </a:blip>
            <a:srcRect/>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QUYNH\anh tai ve poiwer oint\dao maijpg.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0" b="99429" l="0" r="93030"/>
                      </a14:imgEffect>
                    </a14:imgLayer>
                  </a14:imgProps>
                </a:ext>
                <a:ext uri="{28A0092B-C50C-407E-A947-70E740481C1C}">
                  <a14:useLocalDpi xmlns:a14="http://schemas.microsoft.com/office/drawing/2010/main"/>
                </a:ext>
              </a:extLst>
            </a:blip>
            <a:srcRect/>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636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709530"/>
            <a:ext cx="4125201" cy="163001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Arial" pitchFamily="34" charset="0"/>
                <a:cs typeface="Arial" pitchFamily="34" charset="0"/>
              </a:rPr>
              <a:t>Khởi động</a:t>
            </a:r>
          </a:p>
        </p:txBody>
      </p:sp>
      <p:sp>
        <p:nvSpPr>
          <p:cNvPr id="3" name="Oval 2"/>
          <p:cNvSpPr/>
          <p:nvPr/>
        </p:nvSpPr>
        <p:spPr>
          <a:xfrm>
            <a:off x="2064103" y="1953039"/>
            <a:ext cx="1212574" cy="1143000"/>
          </a:xfrm>
          <a:prstGeom prst="ellipse">
            <a:avLst/>
          </a:prstGeom>
          <a:solidFill>
            <a:schemeClr val="accent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bg1"/>
                </a:solidFill>
              </a:rPr>
              <a:t>1</a:t>
            </a:r>
          </a:p>
        </p:txBody>
      </p:sp>
      <p:grpSp>
        <p:nvGrpSpPr>
          <p:cNvPr id="2" name="Group 1"/>
          <p:cNvGrpSpPr/>
          <p:nvPr/>
        </p:nvGrpSpPr>
        <p:grpSpPr>
          <a:xfrm>
            <a:off x="0" y="101334"/>
            <a:ext cx="9144000" cy="4732450"/>
            <a:chOff x="0" y="478464"/>
            <a:chExt cx="9144000" cy="4732450"/>
          </a:xfrm>
        </p:grpSpPr>
        <p:pic>
          <p:nvPicPr>
            <p:cNvPr id="1026" name="Picture 2" descr="E:\QUYNH\anh tai ve poiwer oint\dao maijpg.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0" b="99429" l="0" r="93030"/>
                      </a14:imgEffect>
                    </a14:imgLayer>
                  </a14:imgProps>
                </a:ext>
                <a:ext uri="{28A0092B-C50C-407E-A947-70E740481C1C}">
                  <a14:useLocalDpi xmlns:a14="http://schemas.microsoft.com/office/drawing/2010/main"/>
                </a:ext>
              </a:extLst>
            </a:blip>
            <a:srcRect/>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QUYNH\anh tai ve poiwer oint\dao maijpg.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0" b="99429" l="0" r="93030"/>
                      </a14:imgEffect>
                    </a14:imgLayer>
                  </a14:imgProps>
                </a:ext>
                <a:ext uri="{28A0092B-C50C-407E-A947-70E740481C1C}">
                  <a14:useLocalDpi xmlns:a14="http://schemas.microsoft.com/office/drawing/2010/main"/>
                </a:ext>
              </a:extLst>
            </a:blip>
            <a:srcRect/>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9907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6775" y="2736536"/>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802525" y="753626"/>
            <a:ext cx="7055286" cy="633047"/>
          </a:xfrm>
          <a:prstGeom prst="roundRect">
            <a:avLst/>
          </a:prstGeom>
          <a:solidFill>
            <a:srgbClr val="FEE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418AC"/>
              </a:solidFill>
            </a:endParaRPr>
          </a:p>
        </p:txBody>
      </p:sp>
      <p:sp>
        <p:nvSpPr>
          <p:cNvPr id="3" name="TextBox 2"/>
          <p:cNvSpPr txBox="1"/>
          <p:nvPr/>
        </p:nvSpPr>
        <p:spPr>
          <a:xfrm>
            <a:off x="647127" y="82176"/>
            <a:ext cx="7743247" cy="461665"/>
          </a:xfrm>
          <a:prstGeom prst="rect">
            <a:avLst/>
          </a:prstGeom>
          <a:solidFill>
            <a:schemeClr val="bg1"/>
          </a:solidFill>
        </p:spPr>
        <p:txBody>
          <a:bodyPr wrap="square" rtlCol="0">
            <a:spAutoFit/>
          </a:bodyPr>
          <a:lstStyle/>
          <a:p>
            <a:r>
              <a:rPr lang="en-US" sz="2400">
                <a:solidFill>
                  <a:schemeClr val="tx1"/>
                </a:solidFill>
              </a:rPr>
              <a:t>   Chọn từ ngữ để hoàn thiện câu và viết câu vào vở</a:t>
            </a:r>
          </a:p>
        </p:txBody>
      </p:sp>
      <p:sp>
        <p:nvSpPr>
          <p:cNvPr id="4" name="Oval 3"/>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5</a:t>
            </a:r>
          </a:p>
        </p:txBody>
      </p:sp>
      <p:sp>
        <p:nvSpPr>
          <p:cNvPr id="5" name="Rounded Rectangle 4"/>
          <p:cNvSpPr/>
          <p:nvPr/>
        </p:nvSpPr>
        <p:spPr>
          <a:xfrm>
            <a:off x="1034981" y="753626"/>
            <a:ext cx="2532184"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418AC"/>
                </a:solidFill>
              </a:rPr>
              <a:t>thấp</a:t>
            </a:r>
          </a:p>
        </p:txBody>
      </p:sp>
      <p:sp>
        <p:nvSpPr>
          <p:cNvPr id="6" name="Rounded Rectangle 5"/>
          <p:cNvSpPr/>
          <p:nvPr/>
        </p:nvSpPr>
        <p:spPr>
          <a:xfrm>
            <a:off x="3123344" y="753626"/>
            <a:ext cx="2443443"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418AC"/>
                </a:solidFill>
              </a:rPr>
              <a:t>khúc khuỷu</a:t>
            </a:r>
          </a:p>
        </p:txBody>
      </p:sp>
      <p:sp>
        <p:nvSpPr>
          <p:cNvPr id="7" name="Rounded Rectangle 6"/>
          <p:cNvSpPr/>
          <p:nvPr/>
        </p:nvSpPr>
        <p:spPr>
          <a:xfrm>
            <a:off x="5777803" y="753626"/>
            <a:ext cx="1868993"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418AC"/>
                </a:solidFill>
              </a:rPr>
              <a:t>hào hứng</a:t>
            </a:r>
          </a:p>
        </p:txBody>
      </p:sp>
      <p:sp>
        <p:nvSpPr>
          <p:cNvPr id="8" name="Rounded Rectangle 7"/>
          <p:cNvSpPr/>
          <p:nvPr/>
        </p:nvSpPr>
        <p:spPr>
          <a:xfrm>
            <a:off x="659143" y="1417146"/>
            <a:ext cx="7131059" cy="9244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Đường lên núi quanh co ,  …….</a:t>
            </a:r>
          </a:p>
        </p:txBody>
      </p:sp>
      <p:sp>
        <p:nvSpPr>
          <p:cNvPr id="10" name="Rectangle 9"/>
          <p:cNvSpPr/>
          <p:nvPr/>
        </p:nvSpPr>
        <p:spPr>
          <a:xfrm>
            <a:off x="418530" y="3209696"/>
            <a:ext cx="7612287" cy="584775"/>
          </a:xfrm>
          <a:prstGeom prst="rect">
            <a:avLst/>
          </a:prstGeom>
        </p:spPr>
        <p:txBody>
          <a:bodyPr wrap="square">
            <a:spAutoFit/>
          </a:bodyPr>
          <a:lstStyle/>
          <a:p>
            <a:pPr algn="ctr"/>
            <a:r>
              <a:rPr lang="en-US" sz="3200" b="1">
                <a:solidFill>
                  <a:srgbClr val="0418AC"/>
                </a:solidFill>
                <a:latin typeface="HP001 4 hàng" pitchFamily="34" charset="0"/>
                <a:ea typeface="Arial-Rounded" pitchFamily="34" charset="0"/>
                <a:cs typeface="Arial-Rounded" pitchFamily="34" charset="0"/>
              </a:rPr>
              <a:t>Đường lên núi quanh co, khúc khuỷu.</a:t>
            </a:r>
          </a:p>
        </p:txBody>
      </p:sp>
      <p:sp>
        <p:nvSpPr>
          <p:cNvPr id="12" name="TextBox 11"/>
          <p:cNvSpPr txBox="1"/>
          <p:nvPr/>
        </p:nvSpPr>
        <p:spPr>
          <a:xfrm>
            <a:off x="263431" y="2274871"/>
            <a:ext cx="1078187" cy="461665"/>
          </a:xfrm>
          <a:prstGeom prst="rect">
            <a:avLst/>
          </a:prstGeom>
          <a:solidFill>
            <a:srgbClr val="009242"/>
          </a:solidFill>
        </p:spPr>
        <p:txBody>
          <a:bodyPr wrap="square" rtlCol="0">
            <a:spAutoFit/>
          </a:bodyPr>
          <a:lstStyle/>
          <a:p>
            <a:r>
              <a:rPr lang="en-US" sz="2400">
                <a:solidFill>
                  <a:schemeClr val="bg1"/>
                </a:solidFill>
              </a:rPr>
              <a:t>   Viết</a:t>
            </a:r>
          </a:p>
        </p:txBody>
      </p:sp>
    </p:spTree>
    <p:extLst>
      <p:ext uri="{BB962C8B-B14F-4D97-AF65-F5344CB8AC3E}">
        <p14:creationId xmlns:p14="http://schemas.microsoft.com/office/powerpoint/2010/main" val="338324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3.61111E-6 3.63973E-6 L 0.08351 3.63973E-6 C 0.12136 3.63973E-6 0.16858 0.03917 0.16858 0.07217 L 0.16858 0.14774 " pathEditMode="relative" rAng="0" ptsTypes="FfFF">
                                      <p:cBhvr>
                                        <p:cTn id="6" dur="2000" fill="hold"/>
                                        <p:tgtEl>
                                          <p:spTgt spid="6"/>
                                        </p:tgtEl>
                                        <p:attrNameLst>
                                          <p:attrName>ppt_x</p:attrName>
                                          <p:attrName>ppt_y</p:attrName>
                                        </p:attrNameLst>
                                      </p:cBhvr>
                                      <p:rCtr x="8420" y="7372"/>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127" y="82176"/>
            <a:ext cx="8082203" cy="430887"/>
          </a:xfrm>
          <a:prstGeom prst="rect">
            <a:avLst/>
          </a:prstGeom>
          <a:solidFill>
            <a:schemeClr val="bg1"/>
          </a:solidFill>
        </p:spPr>
        <p:txBody>
          <a:bodyPr wrap="square" rtlCol="0">
            <a:spAutoFit/>
          </a:bodyPr>
          <a:lstStyle/>
          <a:p>
            <a:r>
              <a:rPr lang="en-US" sz="2200">
                <a:solidFill>
                  <a:schemeClr val="tx1"/>
                </a:solidFill>
              </a:rPr>
              <a:t>   Quan sát tranh và dùng từ ngữ trong khung để nói theo tranh </a:t>
            </a:r>
          </a:p>
        </p:txBody>
      </p:sp>
      <p:sp>
        <p:nvSpPr>
          <p:cNvPr id="4" name="Oval 3"/>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6</a:t>
            </a:r>
          </a:p>
        </p:txBody>
      </p:sp>
      <p:sp>
        <p:nvSpPr>
          <p:cNvPr id="13" name="TextBox 12"/>
          <p:cNvSpPr txBox="1"/>
          <p:nvPr/>
        </p:nvSpPr>
        <p:spPr>
          <a:xfrm>
            <a:off x="1837973" y="556366"/>
            <a:ext cx="5487860" cy="461665"/>
          </a:xfrm>
          <a:prstGeom prst="rect">
            <a:avLst/>
          </a:prstGeom>
          <a:solidFill>
            <a:schemeClr val="bg1"/>
          </a:solidFill>
          <a:ln w="19050">
            <a:solidFill>
              <a:schemeClr val="accent1"/>
            </a:solidFill>
          </a:ln>
        </p:spPr>
        <p:txBody>
          <a:bodyPr wrap="square" rtlCol="0">
            <a:spAutoFit/>
          </a:bodyPr>
          <a:lstStyle/>
          <a:p>
            <a:r>
              <a:rPr lang="en-US" sz="2400">
                <a:solidFill>
                  <a:schemeClr val="tx1"/>
                </a:solidFill>
              </a:rPr>
              <a:t>cảnh vật	     thú vị    	        đi chơi</a:t>
            </a:r>
          </a:p>
        </p:txBody>
      </p:sp>
      <p:pic>
        <p:nvPicPr>
          <p:cNvPr id="10"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2354017" y="1018031"/>
            <a:ext cx="4297992" cy="382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67003" y="4551700"/>
            <a:ext cx="6672019" cy="400110"/>
          </a:xfrm>
          <a:prstGeom prst="rect">
            <a:avLst/>
          </a:prstGeom>
          <a:solidFill>
            <a:schemeClr val="bg1"/>
          </a:solidFill>
        </p:spPr>
        <p:txBody>
          <a:bodyPr wrap="none" rtlCol="0">
            <a:spAutoFit/>
          </a:bodyPr>
          <a:lstStyle/>
          <a:p>
            <a:r>
              <a:rPr lang="en-US" sz="2000"/>
              <a:t>Cả nhà cùng nhau đi chơi núi. Cảnh vật ở đây thật thú vị.</a:t>
            </a:r>
          </a:p>
        </p:txBody>
      </p:sp>
    </p:spTree>
    <p:extLst>
      <p:ext uri="{BB962C8B-B14F-4D97-AF65-F5344CB8AC3E}">
        <p14:creationId xmlns:p14="http://schemas.microsoft.com/office/powerpoint/2010/main" val="350688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67487" y="1916504"/>
            <a:ext cx="3060556" cy="1143000"/>
            <a:chOff x="2767487" y="1916504"/>
            <a:chExt cx="3060556" cy="1143000"/>
          </a:xfrm>
        </p:grpSpPr>
        <p:sp>
          <p:nvSpPr>
            <p:cNvPr id="5" name="Rounded Rectangle 4"/>
            <p:cNvSpPr/>
            <p:nvPr/>
          </p:nvSpPr>
          <p:spPr>
            <a:xfrm>
              <a:off x="3595670" y="1916504"/>
              <a:ext cx="2232373" cy="11430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bg1"/>
                  </a:solidFill>
                </a:rPr>
                <a:t> Viết</a:t>
              </a:r>
            </a:p>
          </p:txBody>
        </p:sp>
        <p:sp>
          <p:nvSpPr>
            <p:cNvPr id="3" name="Oval 2"/>
            <p:cNvSpPr/>
            <p:nvPr/>
          </p:nvSpPr>
          <p:spPr>
            <a:xfrm>
              <a:off x="2767487" y="1916504"/>
              <a:ext cx="1212574" cy="1143000"/>
            </a:xfrm>
            <a:prstGeom prst="ellipse">
              <a:avLst/>
            </a:prstGeom>
            <a:solidFill>
              <a:schemeClr val="accent1">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rPr>
                <a:t>7</a:t>
              </a:r>
            </a:p>
          </p:txBody>
        </p:sp>
      </p:grpSp>
      <p:pic>
        <p:nvPicPr>
          <p:cNvPr id="6" name="Picture 2" descr="E:\QUYNH\anh tai ve poiwer oint\dao maijpg.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0" b="99429" l="0" r="93030"/>
                    </a14:imgEffect>
                  </a14:imgLayer>
                </a14:imgProps>
              </a:ext>
              <a:ext uri="{28A0092B-C50C-407E-A947-70E740481C1C}">
                <a14:useLocalDpi xmlns:a14="http://schemas.microsoft.com/office/drawing/2010/main"/>
              </a:ext>
            </a:extLst>
          </a:blip>
          <a:srcRect/>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QUYNH\anh tai ve poiwer oint\dao maijpg.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0" b="99429" l="0" r="93030"/>
                    </a14:imgEffect>
                  </a14:imgLayer>
                </a14:imgProps>
              </a:ext>
              <a:ext uri="{28A0092B-C50C-407E-A947-70E740481C1C}">
                <a14:useLocalDpi xmlns:a14="http://schemas.microsoft.com/office/drawing/2010/main"/>
              </a:ext>
            </a:extLst>
          </a:blip>
          <a:srcRect/>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44679" y="1105786"/>
            <a:ext cx="954107" cy="461665"/>
          </a:xfrm>
          <a:prstGeom prst="rect">
            <a:avLst/>
          </a:prstGeom>
          <a:noFill/>
        </p:spPr>
        <p:txBody>
          <a:bodyPr wrap="none" rtlCol="0">
            <a:spAutoFit/>
          </a:bodyPr>
          <a:lstStyle/>
          <a:p>
            <a:r>
              <a:rPr lang="en-US" sz="2400">
                <a:solidFill>
                  <a:srgbClr val="FF0000"/>
                </a:solidFill>
              </a:rPr>
              <a:t>Tiết 4</a:t>
            </a:r>
          </a:p>
        </p:txBody>
      </p:sp>
    </p:spTree>
    <p:extLst>
      <p:ext uri="{BB962C8B-B14F-4D97-AF65-F5344CB8AC3E}">
        <p14:creationId xmlns:p14="http://schemas.microsoft.com/office/powerpoint/2010/main" val="1862483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127" y="82176"/>
            <a:ext cx="2235221" cy="461665"/>
          </a:xfrm>
          <a:prstGeom prst="rect">
            <a:avLst/>
          </a:prstGeom>
          <a:solidFill>
            <a:schemeClr val="bg1"/>
          </a:solidFill>
        </p:spPr>
        <p:txBody>
          <a:bodyPr wrap="square" rtlCol="0">
            <a:spAutoFit/>
          </a:bodyPr>
          <a:lstStyle/>
          <a:p>
            <a:r>
              <a:rPr lang="en-US" sz="2400">
                <a:solidFill>
                  <a:schemeClr val="tx1"/>
                </a:solidFill>
              </a:rPr>
              <a:t>   Nghe viết </a:t>
            </a:r>
          </a:p>
        </p:txBody>
      </p:sp>
      <p:sp>
        <p:nvSpPr>
          <p:cNvPr id="5" name="Oval 4"/>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7</a:t>
            </a:r>
          </a:p>
        </p:txBody>
      </p:sp>
      <p:sp>
        <p:nvSpPr>
          <p:cNvPr id="6" name="Rectangle 5"/>
          <p:cNvSpPr/>
          <p:nvPr/>
        </p:nvSpPr>
        <p:spPr>
          <a:xfrm>
            <a:off x="180552" y="586433"/>
            <a:ext cx="6693960" cy="830997"/>
          </a:xfrm>
          <a:prstGeom prst="rect">
            <a:avLst/>
          </a:prstGeom>
        </p:spPr>
        <p:txBody>
          <a:bodyPr wrap="square">
            <a:spAutoFit/>
          </a:bodyPr>
          <a:lstStyle/>
          <a:p>
            <a:r>
              <a:rPr lang="en-US" sz="2400"/>
              <a:t> Nam và Đức được đi chơi núi. Đến đỉnh núi, hai anh em vui sướng hét vang.</a:t>
            </a: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6775" y="2736536"/>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721913" y="2971158"/>
            <a:ext cx="8313467" cy="830997"/>
          </a:xfrm>
          <a:prstGeom prst="rect">
            <a:avLst/>
          </a:prstGeom>
        </p:spPr>
        <p:txBody>
          <a:bodyPr wrap="square">
            <a:spAutoFit/>
          </a:bodyPr>
          <a:lstStyle/>
          <a:p>
            <a:pPr algn="ctr">
              <a:lnSpc>
                <a:spcPct val="150000"/>
              </a:lnSpc>
            </a:pPr>
            <a:r>
              <a:rPr lang="en-US" sz="3200" b="1">
                <a:solidFill>
                  <a:srgbClr val="0418AC"/>
                </a:solidFill>
                <a:latin typeface="HP001 4 hàng" pitchFamily="34" charset="0"/>
                <a:ea typeface="Arial-Rounded" pitchFamily="34" charset="0"/>
                <a:cs typeface="Arial-Rounded" pitchFamily="34" charset="0"/>
              </a:rPr>
              <a:t>Nam và Đức được đi chơi núi. Đến đỉnh núi,</a:t>
            </a:r>
          </a:p>
        </p:txBody>
      </p:sp>
      <p:sp>
        <p:nvSpPr>
          <p:cNvPr id="9" name="TextBox 8"/>
          <p:cNvSpPr txBox="1"/>
          <p:nvPr/>
        </p:nvSpPr>
        <p:spPr>
          <a:xfrm>
            <a:off x="263431" y="2274871"/>
            <a:ext cx="1078187" cy="461665"/>
          </a:xfrm>
          <a:prstGeom prst="rect">
            <a:avLst/>
          </a:prstGeom>
          <a:solidFill>
            <a:srgbClr val="009242"/>
          </a:solidFill>
        </p:spPr>
        <p:txBody>
          <a:bodyPr wrap="square" rtlCol="0">
            <a:spAutoFit/>
          </a:bodyPr>
          <a:lstStyle/>
          <a:p>
            <a:r>
              <a:rPr lang="en-US" sz="2400">
                <a:solidFill>
                  <a:schemeClr val="bg1"/>
                </a:solidFill>
              </a:rPr>
              <a:t>   Viết</a:t>
            </a:r>
          </a:p>
        </p:txBody>
      </p:sp>
      <p:sp>
        <p:nvSpPr>
          <p:cNvPr id="2" name="Rectangle 1"/>
          <p:cNvSpPr/>
          <p:nvPr/>
        </p:nvSpPr>
        <p:spPr>
          <a:xfrm>
            <a:off x="89694" y="3839159"/>
            <a:ext cx="6146234" cy="584775"/>
          </a:xfrm>
          <a:prstGeom prst="rect">
            <a:avLst/>
          </a:prstGeom>
        </p:spPr>
        <p:txBody>
          <a:bodyPr wrap="none">
            <a:spAutoFit/>
          </a:bodyPr>
          <a:lstStyle/>
          <a:p>
            <a:r>
              <a:rPr lang="en-US" sz="3200" b="1">
                <a:solidFill>
                  <a:srgbClr val="0418AC"/>
                </a:solidFill>
                <a:latin typeface="HP001 4 hàng" pitchFamily="34" charset="0"/>
                <a:ea typeface="Arial-Rounded" pitchFamily="34" charset="0"/>
                <a:cs typeface="Arial-Rounded" pitchFamily="34" charset="0"/>
              </a:rPr>
              <a:t>hai anh em vui sướng hét vang.</a:t>
            </a:r>
            <a:endParaRPr lang="en-US" sz="3200"/>
          </a:p>
        </p:txBody>
      </p:sp>
      <p:pic>
        <p:nvPicPr>
          <p:cNvPr id="11" name="Picture 10"/>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871825" y="1232764"/>
            <a:ext cx="4005374" cy="1503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005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127" y="82176"/>
            <a:ext cx="7743247" cy="461665"/>
          </a:xfrm>
          <a:prstGeom prst="rect">
            <a:avLst/>
          </a:prstGeom>
          <a:solidFill>
            <a:schemeClr val="bg1"/>
          </a:solidFill>
        </p:spPr>
        <p:txBody>
          <a:bodyPr wrap="square" rtlCol="0">
            <a:spAutoFit/>
          </a:bodyPr>
          <a:lstStyle/>
          <a:p>
            <a:r>
              <a:rPr lang="en-US" sz="2400">
                <a:solidFill>
                  <a:schemeClr val="tx1"/>
                </a:solidFill>
              </a:rPr>
              <a:t>   Chọn vần phù hợp thay cho dấu chấm hỏi</a:t>
            </a:r>
          </a:p>
        </p:txBody>
      </p:sp>
      <p:sp>
        <p:nvSpPr>
          <p:cNvPr id="5" name="Oval 4"/>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8</a:t>
            </a:r>
          </a:p>
        </p:txBody>
      </p:sp>
      <p:sp>
        <p:nvSpPr>
          <p:cNvPr id="6" name="Rectangle 5"/>
          <p:cNvSpPr/>
          <p:nvPr/>
        </p:nvSpPr>
        <p:spPr>
          <a:xfrm>
            <a:off x="429505" y="694796"/>
            <a:ext cx="3119688" cy="523220"/>
          </a:xfrm>
          <a:prstGeom prst="rect">
            <a:avLst/>
          </a:prstGeom>
        </p:spPr>
        <p:txBody>
          <a:bodyPr wrap="square">
            <a:spAutoFit/>
          </a:bodyPr>
          <a:lstStyle/>
          <a:p>
            <a:r>
              <a:rPr lang="en-US" sz="2800"/>
              <a:t>a. </a:t>
            </a:r>
            <a:r>
              <a:rPr lang="en-US" sz="2800">
                <a:solidFill>
                  <a:srgbClr val="FF0000"/>
                </a:solidFill>
              </a:rPr>
              <a:t>uyp</a:t>
            </a:r>
            <a:r>
              <a:rPr lang="en-US" sz="2800"/>
              <a:t> hay </a:t>
            </a:r>
            <a:r>
              <a:rPr lang="en-US" sz="2800">
                <a:solidFill>
                  <a:srgbClr val="FF0000"/>
                </a:solidFill>
              </a:rPr>
              <a:t>uyu</a:t>
            </a:r>
            <a:r>
              <a:rPr lang="en-US" sz="2800"/>
              <a:t> ?</a:t>
            </a:r>
          </a:p>
        </p:txBody>
      </p:sp>
      <p:sp>
        <p:nvSpPr>
          <p:cNvPr id="7" name="Rectangle 6"/>
          <p:cNvSpPr/>
          <p:nvPr/>
        </p:nvSpPr>
        <p:spPr>
          <a:xfrm>
            <a:off x="1459682" y="1426672"/>
            <a:ext cx="2065217" cy="523220"/>
          </a:xfrm>
          <a:prstGeom prst="rect">
            <a:avLst/>
          </a:prstGeom>
        </p:spPr>
        <p:txBody>
          <a:bodyPr wrap="square">
            <a:spAutoFit/>
          </a:bodyPr>
          <a:lstStyle/>
          <a:p>
            <a:r>
              <a:rPr lang="en-US" sz="2800"/>
              <a:t>đèn t…..</a:t>
            </a:r>
          </a:p>
        </p:txBody>
      </p:sp>
      <p:sp>
        <p:nvSpPr>
          <p:cNvPr id="8" name="Rectangle 7"/>
          <p:cNvSpPr/>
          <p:nvPr/>
        </p:nvSpPr>
        <p:spPr>
          <a:xfrm>
            <a:off x="4267379" y="1426672"/>
            <a:ext cx="2318772" cy="523220"/>
          </a:xfrm>
          <a:prstGeom prst="rect">
            <a:avLst/>
          </a:prstGeom>
        </p:spPr>
        <p:txBody>
          <a:bodyPr wrap="square">
            <a:spAutoFit/>
          </a:bodyPr>
          <a:lstStyle/>
          <a:p>
            <a:r>
              <a:rPr lang="en-US" sz="2800"/>
              <a:t>kh…..   tay</a:t>
            </a:r>
          </a:p>
        </p:txBody>
      </p:sp>
      <p:sp>
        <p:nvSpPr>
          <p:cNvPr id="10" name="Rectangle 9"/>
          <p:cNvSpPr/>
          <p:nvPr/>
        </p:nvSpPr>
        <p:spPr>
          <a:xfrm>
            <a:off x="429504" y="2275117"/>
            <a:ext cx="3620327" cy="523220"/>
          </a:xfrm>
          <a:prstGeom prst="rect">
            <a:avLst/>
          </a:prstGeom>
        </p:spPr>
        <p:txBody>
          <a:bodyPr wrap="square">
            <a:spAutoFit/>
          </a:bodyPr>
          <a:lstStyle/>
          <a:p>
            <a:r>
              <a:rPr lang="en-US" sz="2800"/>
              <a:t>b. </a:t>
            </a:r>
            <a:r>
              <a:rPr lang="en-US" sz="2800">
                <a:solidFill>
                  <a:srgbClr val="FF0000"/>
                </a:solidFill>
              </a:rPr>
              <a:t>uynh</a:t>
            </a:r>
            <a:r>
              <a:rPr lang="en-US" sz="2800"/>
              <a:t> hay </a:t>
            </a:r>
            <a:r>
              <a:rPr lang="en-US" sz="2800">
                <a:solidFill>
                  <a:srgbClr val="FF0000"/>
                </a:solidFill>
              </a:rPr>
              <a:t>uych</a:t>
            </a:r>
            <a:r>
              <a:rPr lang="en-US" sz="2800"/>
              <a:t> ?</a:t>
            </a:r>
          </a:p>
        </p:txBody>
      </p:sp>
      <p:sp>
        <p:nvSpPr>
          <p:cNvPr id="11" name="Rectangle 10"/>
          <p:cNvSpPr/>
          <p:nvPr/>
        </p:nvSpPr>
        <p:spPr>
          <a:xfrm>
            <a:off x="1267378" y="2942898"/>
            <a:ext cx="2065217" cy="523220"/>
          </a:xfrm>
          <a:prstGeom prst="rect">
            <a:avLst/>
          </a:prstGeom>
        </p:spPr>
        <p:txBody>
          <a:bodyPr wrap="square">
            <a:spAutoFit/>
          </a:bodyPr>
          <a:lstStyle/>
          <a:p>
            <a:r>
              <a:rPr lang="en-US" sz="2800"/>
              <a:t>h……… tay</a:t>
            </a:r>
          </a:p>
        </p:txBody>
      </p:sp>
      <p:sp>
        <p:nvSpPr>
          <p:cNvPr id="12" name="Rectangle 11"/>
          <p:cNvSpPr/>
          <p:nvPr/>
        </p:nvSpPr>
        <p:spPr>
          <a:xfrm>
            <a:off x="4267379" y="2942898"/>
            <a:ext cx="2318772" cy="523220"/>
          </a:xfrm>
          <a:prstGeom prst="rect">
            <a:avLst/>
          </a:prstGeom>
        </p:spPr>
        <p:txBody>
          <a:bodyPr wrap="square">
            <a:spAutoFit/>
          </a:bodyPr>
          <a:lstStyle/>
          <a:p>
            <a:r>
              <a:rPr lang="en-US" sz="2800"/>
              <a:t>phụ h…….</a:t>
            </a:r>
          </a:p>
        </p:txBody>
      </p:sp>
      <p:sp>
        <p:nvSpPr>
          <p:cNvPr id="14" name="Rectangle 13"/>
          <p:cNvSpPr/>
          <p:nvPr/>
        </p:nvSpPr>
        <p:spPr>
          <a:xfrm>
            <a:off x="2333022" y="1410302"/>
            <a:ext cx="971912" cy="523220"/>
          </a:xfrm>
          <a:prstGeom prst="rect">
            <a:avLst/>
          </a:prstGeom>
          <a:noFill/>
        </p:spPr>
        <p:txBody>
          <a:bodyPr wrap="square">
            <a:spAutoFit/>
          </a:bodyPr>
          <a:lstStyle/>
          <a:p>
            <a:r>
              <a:rPr lang="en-US" sz="2800">
                <a:solidFill>
                  <a:srgbClr val="FF0000"/>
                </a:solidFill>
              </a:rPr>
              <a:t>uyp</a:t>
            </a:r>
            <a:r>
              <a:rPr lang="en-US" sz="2800"/>
              <a:t> </a:t>
            </a:r>
          </a:p>
        </p:txBody>
      </p:sp>
      <p:sp>
        <p:nvSpPr>
          <p:cNvPr id="15" name="Rectangle 14"/>
          <p:cNvSpPr/>
          <p:nvPr/>
        </p:nvSpPr>
        <p:spPr>
          <a:xfrm>
            <a:off x="4651588" y="1397549"/>
            <a:ext cx="971912" cy="523220"/>
          </a:xfrm>
          <a:prstGeom prst="rect">
            <a:avLst/>
          </a:prstGeom>
          <a:noFill/>
        </p:spPr>
        <p:txBody>
          <a:bodyPr wrap="square">
            <a:spAutoFit/>
          </a:bodyPr>
          <a:lstStyle/>
          <a:p>
            <a:r>
              <a:rPr lang="en-US" sz="2800">
                <a:solidFill>
                  <a:srgbClr val="FF0000"/>
                </a:solidFill>
              </a:rPr>
              <a:t>uyu</a:t>
            </a:r>
            <a:r>
              <a:rPr lang="en-US" sz="2800"/>
              <a:t> </a:t>
            </a:r>
          </a:p>
        </p:txBody>
      </p:sp>
      <p:sp>
        <p:nvSpPr>
          <p:cNvPr id="17" name="Rectangle 16"/>
          <p:cNvSpPr/>
          <p:nvPr/>
        </p:nvSpPr>
        <p:spPr>
          <a:xfrm>
            <a:off x="1537819" y="2932237"/>
            <a:ext cx="1213013" cy="523220"/>
          </a:xfrm>
          <a:prstGeom prst="rect">
            <a:avLst/>
          </a:prstGeom>
          <a:noFill/>
        </p:spPr>
        <p:txBody>
          <a:bodyPr wrap="square">
            <a:spAutoFit/>
          </a:bodyPr>
          <a:lstStyle/>
          <a:p>
            <a:r>
              <a:rPr lang="en-US" sz="2800">
                <a:solidFill>
                  <a:srgbClr val="FF0000"/>
                </a:solidFill>
              </a:rPr>
              <a:t>uych </a:t>
            </a:r>
          </a:p>
        </p:txBody>
      </p:sp>
      <p:sp>
        <p:nvSpPr>
          <p:cNvPr id="18" name="Rectangle 17"/>
          <p:cNvSpPr/>
          <p:nvPr/>
        </p:nvSpPr>
        <p:spPr>
          <a:xfrm>
            <a:off x="5172687" y="2924026"/>
            <a:ext cx="1064838" cy="523220"/>
          </a:xfrm>
          <a:prstGeom prst="rect">
            <a:avLst/>
          </a:prstGeom>
          <a:noFill/>
        </p:spPr>
        <p:txBody>
          <a:bodyPr wrap="square">
            <a:spAutoFit/>
          </a:bodyPr>
          <a:lstStyle/>
          <a:p>
            <a:r>
              <a:rPr lang="en-US" sz="2800">
                <a:solidFill>
                  <a:srgbClr val="FF0000"/>
                </a:solidFill>
              </a:rPr>
              <a:t>uynh</a:t>
            </a:r>
            <a:r>
              <a:rPr lang="en-US" sz="2800"/>
              <a:t> </a:t>
            </a:r>
          </a:p>
        </p:txBody>
      </p:sp>
      <p:cxnSp>
        <p:nvCxnSpPr>
          <p:cNvPr id="3" name="Straight Connector 2"/>
          <p:cNvCxnSpPr/>
          <p:nvPr/>
        </p:nvCxnSpPr>
        <p:spPr>
          <a:xfrm flipH="1">
            <a:off x="2712344" y="1487416"/>
            <a:ext cx="65526" cy="791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5001899" y="1397549"/>
            <a:ext cx="82194" cy="100233"/>
          </a:xfrm>
          <a:custGeom>
            <a:avLst/>
            <a:gdLst>
              <a:gd name="connsiteX0" fmla="*/ 0 w 461499"/>
              <a:gd name="connsiteY0" fmla="*/ 231181 h 701284"/>
              <a:gd name="connsiteX1" fmla="*/ 113016 w 461499"/>
              <a:gd name="connsiteY1" fmla="*/ 25698 h 701284"/>
              <a:gd name="connsiteX2" fmla="*/ 400693 w 461499"/>
              <a:gd name="connsiteY2" fmla="*/ 35972 h 701284"/>
              <a:gd name="connsiteX3" fmla="*/ 452063 w 461499"/>
              <a:gd name="connsiteY3" fmla="*/ 323649 h 701284"/>
              <a:gd name="connsiteX4" fmla="*/ 267129 w 461499"/>
              <a:gd name="connsiteY4" fmla="*/ 652422 h 701284"/>
              <a:gd name="connsiteX5" fmla="*/ 174661 w 461499"/>
              <a:gd name="connsiteY5" fmla="*/ 693518 h 70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499" h="701284">
                <a:moveTo>
                  <a:pt x="0" y="231181"/>
                </a:moveTo>
                <a:cubicBezTo>
                  <a:pt x="23117" y="144707"/>
                  <a:pt x="46234" y="58233"/>
                  <a:pt x="113016" y="25698"/>
                </a:cubicBezTo>
                <a:cubicBezTo>
                  <a:pt x="179798" y="-6837"/>
                  <a:pt x="344185" y="-13686"/>
                  <a:pt x="400693" y="35972"/>
                </a:cubicBezTo>
                <a:cubicBezTo>
                  <a:pt x="457201" y="85630"/>
                  <a:pt x="474324" y="220907"/>
                  <a:pt x="452063" y="323649"/>
                </a:cubicBezTo>
                <a:cubicBezTo>
                  <a:pt x="429802" y="426391"/>
                  <a:pt x="313363" y="590777"/>
                  <a:pt x="267129" y="652422"/>
                </a:cubicBezTo>
                <a:cubicBezTo>
                  <a:pt x="220895" y="714067"/>
                  <a:pt x="197778" y="703792"/>
                  <a:pt x="174661" y="69351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p:cNvCxnSpPr/>
          <p:nvPr/>
        </p:nvCxnSpPr>
        <p:spPr>
          <a:xfrm flipH="1">
            <a:off x="1923823" y="3001616"/>
            <a:ext cx="65526" cy="791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56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127" y="82176"/>
            <a:ext cx="7743247" cy="461665"/>
          </a:xfrm>
          <a:prstGeom prst="rect">
            <a:avLst/>
          </a:prstGeom>
          <a:solidFill>
            <a:schemeClr val="bg1"/>
          </a:solidFill>
        </p:spPr>
        <p:txBody>
          <a:bodyPr wrap="square" rtlCol="0">
            <a:spAutoFit/>
          </a:bodyPr>
          <a:lstStyle/>
          <a:p>
            <a:r>
              <a:rPr lang="en-US" sz="2400">
                <a:solidFill>
                  <a:schemeClr val="tx1"/>
                </a:solidFill>
              </a:rPr>
              <a:t>   Kể về một lần em được đi chơi cùng gia đình</a:t>
            </a:r>
          </a:p>
        </p:txBody>
      </p:sp>
      <p:sp>
        <p:nvSpPr>
          <p:cNvPr id="5" name="Oval 4"/>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9</a:t>
            </a:r>
          </a:p>
        </p:txBody>
      </p:sp>
      <p:pic>
        <p:nvPicPr>
          <p:cNvPr id="6"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1584" b="100000" l="1995" r="100000"/>
                    </a14:imgEffect>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826781" y="459711"/>
            <a:ext cx="7134676" cy="4406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13891" y="4558514"/>
            <a:ext cx="3589444" cy="369332"/>
          </a:xfrm>
          <a:prstGeom prst="rect">
            <a:avLst/>
          </a:prstGeom>
          <a:noFill/>
        </p:spPr>
        <p:txBody>
          <a:bodyPr wrap="none" rtlCol="0">
            <a:spAutoFit/>
          </a:bodyPr>
          <a:lstStyle/>
          <a:p>
            <a:r>
              <a:rPr lang="en-US" sz="1800"/>
              <a:t>Em cùng gia đình đi chơi ở đâu ?</a:t>
            </a:r>
          </a:p>
        </p:txBody>
      </p:sp>
      <p:sp>
        <p:nvSpPr>
          <p:cNvPr id="8" name="TextBox 7"/>
          <p:cNvSpPr txBox="1"/>
          <p:nvPr/>
        </p:nvSpPr>
        <p:spPr>
          <a:xfrm>
            <a:off x="380950" y="4548043"/>
            <a:ext cx="6978192" cy="369332"/>
          </a:xfrm>
          <a:prstGeom prst="rect">
            <a:avLst/>
          </a:prstGeom>
          <a:solidFill>
            <a:schemeClr val="bg1"/>
          </a:solidFill>
        </p:spPr>
        <p:txBody>
          <a:bodyPr wrap="none" rtlCol="0">
            <a:spAutoFit/>
          </a:bodyPr>
          <a:lstStyle/>
          <a:p>
            <a:r>
              <a:rPr lang="en-US" sz="1800"/>
              <a:t>Em thấy nơi đó có đẹp không? Em có thích chuyến đi này không ?</a:t>
            </a:r>
          </a:p>
        </p:txBody>
      </p:sp>
    </p:spTree>
    <p:extLst>
      <p:ext uri="{BB962C8B-B14F-4D97-AF65-F5344CB8AC3E}">
        <p14:creationId xmlns:p14="http://schemas.microsoft.com/office/powerpoint/2010/main" val="360847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xmlns="" id="{344AB88F-3A6B-44F3-A7AE-A3AB23060D0C}"/>
              </a:ext>
            </a:extLst>
          </p:cNvPr>
          <p:cNvSpPr/>
          <p:nvPr/>
        </p:nvSpPr>
        <p:spPr>
          <a:xfrm>
            <a:off x="329610" y="977266"/>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CỦNG</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CỐ</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BÀI</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HỌC</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p:txBody>
      </p:sp>
      <p:pic>
        <p:nvPicPr>
          <p:cNvPr id="7" name="Picture 6">
            <a:extLst>
              <a:ext uri="{FF2B5EF4-FFF2-40B4-BE49-F238E27FC236}">
                <a16:creationId xmlns:a16="http://schemas.microsoft.com/office/drawing/2014/main" xmlns="" id="{3DC8453C-C512-4489-80A2-2910095B8E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1480" y="2976914"/>
            <a:ext cx="2952520" cy="216658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858591" y="46517"/>
            <a:ext cx="1851789" cy="369332"/>
          </a:xfrm>
          <a:prstGeom prst="rect">
            <a:avLst/>
          </a:prstGeom>
          <a:solidFill>
            <a:schemeClr val="bg1"/>
          </a:solidFill>
        </p:spPr>
        <p:txBody>
          <a:bodyPr wrap="none" rtlCol="0">
            <a:spAutoFit/>
          </a:bodyPr>
          <a:lstStyle/>
          <a:p>
            <a:r>
              <a:rPr lang="en-US" sz="1800">
                <a:solidFill>
                  <a:srgbClr val="FF0000"/>
                </a:solidFill>
              </a:rPr>
              <a:t>Thảo luận nhóm</a:t>
            </a:r>
          </a:p>
        </p:txBody>
      </p:sp>
      <p:sp>
        <p:nvSpPr>
          <p:cNvPr id="11" name="TextBox 10"/>
          <p:cNvSpPr txBox="1"/>
          <p:nvPr/>
        </p:nvSpPr>
        <p:spPr>
          <a:xfrm>
            <a:off x="2471065" y="4158829"/>
            <a:ext cx="3980577" cy="369332"/>
          </a:xfrm>
          <a:prstGeom prst="rect">
            <a:avLst/>
          </a:prstGeom>
          <a:solidFill>
            <a:schemeClr val="bg1"/>
          </a:solidFill>
        </p:spPr>
        <p:txBody>
          <a:bodyPr wrap="none" rtlCol="0">
            <a:spAutoFit/>
          </a:bodyPr>
          <a:lstStyle/>
          <a:p>
            <a:r>
              <a:rPr lang="en-US" sz="1800" dirty="0">
                <a:solidFill>
                  <a:schemeClr val="tx1"/>
                </a:solidFill>
              </a:rPr>
              <a:t>Gia </a:t>
            </a:r>
            <a:r>
              <a:rPr lang="en-US" sz="1800" dirty="0" err="1">
                <a:solidFill>
                  <a:schemeClr val="tx1"/>
                </a:solidFill>
              </a:rPr>
              <a:t>đình</a:t>
            </a:r>
            <a:r>
              <a:rPr lang="en-US" sz="1800" dirty="0">
                <a:solidFill>
                  <a:schemeClr val="tx1"/>
                </a:solidFill>
              </a:rPr>
              <a:t> </a:t>
            </a:r>
            <a:r>
              <a:rPr lang="en-US" sz="1800" dirty="0" err="1">
                <a:solidFill>
                  <a:schemeClr val="tx1"/>
                </a:solidFill>
              </a:rPr>
              <a:t>trong</a:t>
            </a:r>
            <a:r>
              <a:rPr lang="en-US" sz="1800" dirty="0">
                <a:solidFill>
                  <a:schemeClr val="tx1"/>
                </a:solidFill>
              </a:rPr>
              <a:t> </a:t>
            </a:r>
            <a:r>
              <a:rPr lang="en-US" sz="1800" dirty="0" err="1">
                <a:solidFill>
                  <a:schemeClr val="tx1"/>
                </a:solidFill>
              </a:rPr>
              <a:t>tranh</a:t>
            </a:r>
            <a:r>
              <a:rPr lang="en-US" sz="1800" dirty="0">
                <a:solidFill>
                  <a:schemeClr val="tx1"/>
                </a:solidFill>
              </a:rPr>
              <a:t> </a:t>
            </a:r>
            <a:r>
              <a:rPr lang="en-US" sz="1800" dirty="0" err="1">
                <a:solidFill>
                  <a:schemeClr val="tx1"/>
                </a:solidFill>
              </a:rPr>
              <a:t>gồm</a:t>
            </a:r>
            <a:r>
              <a:rPr lang="en-US" sz="1800" dirty="0">
                <a:solidFill>
                  <a:schemeClr val="tx1"/>
                </a:solidFill>
              </a:rPr>
              <a:t> </a:t>
            </a:r>
            <a:r>
              <a:rPr lang="en-US" sz="1800" dirty="0" err="1">
                <a:solidFill>
                  <a:schemeClr val="tx1"/>
                </a:solidFill>
              </a:rPr>
              <a:t>những</a:t>
            </a:r>
            <a:r>
              <a:rPr lang="en-US" sz="1800" dirty="0">
                <a:solidFill>
                  <a:schemeClr val="tx1"/>
                </a:solidFill>
              </a:rPr>
              <a:t> ai ? </a:t>
            </a:r>
          </a:p>
        </p:txBody>
      </p:sp>
      <p:sp>
        <p:nvSpPr>
          <p:cNvPr id="17" name="TextBox 16"/>
          <p:cNvSpPr txBox="1"/>
          <p:nvPr/>
        </p:nvSpPr>
        <p:spPr>
          <a:xfrm>
            <a:off x="2471065" y="4106993"/>
            <a:ext cx="3762568" cy="369332"/>
          </a:xfrm>
          <a:prstGeom prst="rect">
            <a:avLst/>
          </a:prstGeom>
          <a:solidFill>
            <a:schemeClr val="bg1"/>
          </a:solidFill>
        </p:spPr>
        <p:txBody>
          <a:bodyPr wrap="none" rtlCol="0">
            <a:spAutoFit/>
          </a:bodyPr>
          <a:lstStyle/>
          <a:p>
            <a:r>
              <a:rPr lang="en-US" sz="1800" dirty="0" err="1">
                <a:solidFill>
                  <a:schemeClr val="tx1"/>
                </a:solidFill>
              </a:rPr>
              <a:t>Họ</a:t>
            </a:r>
            <a:r>
              <a:rPr lang="en-US" sz="1800" dirty="0">
                <a:solidFill>
                  <a:schemeClr val="tx1"/>
                </a:solidFill>
              </a:rPr>
              <a:t> </a:t>
            </a:r>
            <a:r>
              <a:rPr lang="en-US" sz="1800" dirty="0" err="1">
                <a:solidFill>
                  <a:schemeClr val="tx1"/>
                </a:solidFill>
              </a:rPr>
              <a:t>có</a:t>
            </a:r>
            <a:r>
              <a:rPr lang="en-US" sz="1800" dirty="0">
                <a:solidFill>
                  <a:schemeClr val="tx1"/>
                </a:solidFill>
              </a:rPr>
              <a:t> </a:t>
            </a:r>
            <a:r>
              <a:rPr lang="en-US" sz="1800" dirty="0" err="1">
                <a:solidFill>
                  <a:schemeClr val="tx1"/>
                </a:solidFill>
              </a:rPr>
              <a:t>vui</a:t>
            </a:r>
            <a:r>
              <a:rPr lang="en-US" sz="1800" dirty="0">
                <a:solidFill>
                  <a:schemeClr val="tx1"/>
                </a:solidFill>
              </a:rPr>
              <a:t> </a:t>
            </a:r>
            <a:r>
              <a:rPr lang="en-US" sz="1800" dirty="0" err="1">
                <a:solidFill>
                  <a:schemeClr val="tx1"/>
                </a:solidFill>
              </a:rPr>
              <a:t>không</a:t>
            </a:r>
            <a:r>
              <a:rPr lang="en-US" sz="1800" dirty="0">
                <a:solidFill>
                  <a:schemeClr val="tx1"/>
                </a:solidFill>
              </a:rPr>
              <a:t>?  </a:t>
            </a:r>
            <a:r>
              <a:rPr lang="en-US" sz="1800" dirty="0" err="1">
                <a:solidFill>
                  <a:schemeClr val="tx1"/>
                </a:solidFill>
              </a:rPr>
              <a:t>Vì</a:t>
            </a:r>
            <a:r>
              <a:rPr lang="en-US" sz="1800" dirty="0">
                <a:solidFill>
                  <a:schemeClr val="tx1"/>
                </a:solidFill>
              </a:rPr>
              <a:t> </a:t>
            </a:r>
            <a:r>
              <a:rPr lang="en-US" sz="1800" dirty="0" err="1">
                <a:solidFill>
                  <a:schemeClr val="tx1"/>
                </a:solidFill>
              </a:rPr>
              <a:t>sao</a:t>
            </a:r>
            <a:r>
              <a:rPr lang="en-US" sz="1800" dirty="0">
                <a:solidFill>
                  <a:schemeClr val="tx1"/>
                </a:solidFill>
              </a:rPr>
              <a:t> </a:t>
            </a:r>
            <a:r>
              <a:rPr lang="en-US" sz="1800" dirty="0" err="1">
                <a:solidFill>
                  <a:schemeClr val="tx1"/>
                </a:solidFill>
              </a:rPr>
              <a:t>em</a:t>
            </a:r>
            <a:r>
              <a:rPr lang="en-US" sz="1800" dirty="0">
                <a:solidFill>
                  <a:schemeClr val="tx1"/>
                </a:solidFill>
              </a:rPr>
              <a:t> </a:t>
            </a:r>
            <a:r>
              <a:rPr lang="en-US" sz="1800" dirty="0" err="1">
                <a:solidFill>
                  <a:schemeClr val="tx1"/>
                </a:solidFill>
              </a:rPr>
              <a:t>biết</a:t>
            </a:r>
            <a:r>
              <a:rPr lang="en-US" sz="1800" dirty="0">
                <a:solidFill>
                  <a:schemeClr val="tx1"/>
                </a:solidFill>
              </a:rPr>
              <a:t> ?</a:t>
            </a:r>
          </a:p>
        </p:txBody>
      </p:sp>
      <p:pic>
        <p:nvPicPr>
          <p:cNvPr id="2"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 y="-58994"/>
            <a:ext cx="9144000" cy="4269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12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2364828" y="4230110"/>
            <a:ext cx="4876630" cy="461665"/>
          </a:xfrm>
          <a:prstGeom prst="rect">
            <a:avLst/>
          </a:prstGeom>
          <a:noFill/>
        </p:spPr>
        <p:txBody>
          <a:bodyPr wrap="square" rtlCol="0">
            <a:spAutoFit/>
          </a:bodyPr>
          <a:lstStyle/>
          <a:p>
            <a:r>
              <a:rPr lang="en-US" sz="2400" dirty="0" err="1"/>
              <a:t>Nhìn</a:t>
            </a:r>
            <a:r>
              <a:rPr lang="en-US" sz="2400" dirty="0"/>
              <a:t> </a:t>
            </a:r>
            <a:r>
              <a:rPr lang="en-US" sz="2400" dirty="0" err="1"/>
              <a:t>vào</a:t>
            </a:r>
            <a:r>
              <a:rPr lang="en-US" sz="2400" dirty="0"/>
              <a:t> </a:t>
            </a:r>
            <a:r>
              <a:rPr lang="en-US" sz="2400" dirty="0" err="1"/>
              <a:t>bức</a:t>
            </a:r>
            <a:r>
              <a:rPr lang="en-US" sz="2400" dirty="0"/>
              <a:t> </a:t>
            </a:r>
            <a:r>
              <a:rPr lang="en-US" sz="2400" dirty="0" err="1"/>
              <a:t>tranh</a:t>
            </a:r>
            <a:r>
              <a:rPr lang="en-US" sz="2400" dirty="0"/>
              <a:t> </a:t>
            </a:r>
            <a:r>
              <a:rPr lang="en-US" sz="2400" dirty="0" err="1"/>
              <a:t>em</a:t>
            </a:r>
            <a:r>
              <a:rPr lang="en-US" sz="2400" dirty="0"/>
              <a:t> </a:t>
            </a:r>
            <a:r>
              <a:rPr lang="en-US" sz="2400" dirty="0" err="1"/>
              <a:t>thấy</a:t>
            </a:r>
            <a:r>
              <a:rPr lang="en-US" sz="2400" dirty="0"/>
              <a:t> </a:t>
            </a:r>
            <a:r>
              <a:rPr lang="en-US" sz="2400" dirty="0" err="1"/>
              <a:t>gì</a:t>
            </a:r>
            <a:r>
              <a:rPr lang="en-US" sz="2400" dirty="0"/>
              <a:t> ?</a:t>
            </a:r>
          </a:p>
        </p:txBody>
      </p:sp>
      <p:pic>
        <p:nvPicPr>
          <p:cNvPr id="5" name="Picture 4"/>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17596" y="82214"/>
            <a:ext cx="8292197" cy="4180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761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6" name="Picture 5">
            <a:extLst>
              <a:ext uri="{FF2B5EF4-FFF2-40B4-BE49-F238E27FC236}">
                <a16:creationId xmlns:a16="http://schemas.microsoft.com/office/drawing/2014/main" xmlns="" id="{50AF093B-0823-42E9-99FC-2AB0093227DF}"/>
              </a:ext>
            </a:extLst>
          </p:cNvPr>
          <p:cNvPicPr>
            <a:picLocks noChangeAspect="1"/>
          </p:cNvPicPr>
          <p:nvPr/>
        </p:nvPicPr>
        <p:blipFill>
          <a:blip r:embed="rId3"/>
          <a:stretch>
            <a:fillRect/>
          </a:stretch>
        </p:blipFill>
        <p:spPr>
          <a:xfrm>
            <a:off x="86292" y="1760220"/>
            <a:ext cx="1401031" cy="3383280"/>
          </a:xfrm>
          <a:prstGeom prst="rect">
            <a:avLst/>
          </a:prstGeom>
        </p:spPr>
      </p:pic>
      <p:sp>
        <p:nvSpPr>
          <p:cNvPr id="2" name="Rounded Rectangle 1"/>
          <p:cNvSpPr/>
          <p:nvPr/>
        </p:nvSpPr>
        <p:spPr>
          <a:xfrm>
            <a:off x="-2" y="0"/>
            <a:ext cx="9144001" cy="1448656"/>
          </a:xfrm>
          <a:prstGeom prst="roundRect">
            <a:avLst/>
          </a:prstGeom>
          <a:solidFill>
            <a:schemeClr val="accent1">
              <a:lumMod val="75000"/>
            </a:schemeClr>
          </a:solidFill>
          <a:ln w="76200">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a:t>MÁI ẤM GIA ĐÌNH</a:t>
            </a:r>
          </a:p>
        </p:txBody>
      </p:sp>
      <p:sp>
        <p:nvSpPr>
          <p:cNvPr id="5" name="Oval 4"/>
          <p:cNvSpPr/>
          <p:nvPr/>
        </p:nvSpPr>
        <p:spPr>
          <a:xfrm>
            <a:off x="-225781" y="-180975"/>
            <a:ext cx="1575559" cy="129058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accent1">
                    <a:lumMod val="75000"/>
                  </a:schemeClr>
                </a:solidFill>
              </a:rPr>
              <a:t>2</a:t>
            </a:r>
          </a:p>
        </p:txBody>
      </p:sp>
      <p:grpSp>
        <p:nvGrpSpPr>
          <p:cNvPr id="7" name="Group 6"/>
          <p:cNvGrpSpPr/>
          <p:nvPr/>
        </p:nvGrpSpPr>
        <p:grpSpPr>
          <a:xfrm>
            <a:off x="1794415" y="2269334"/>
            <a:ext cx="6932467" cy="975143"/>
            <a:chOff x="9566064" y="964372"/>
            <a:chExt cx="5446164" cy="698253"/>
          </a:xfrm>
        </p:grpSpPr>
        <p:sp>
          <p:nvSpPr>
            <p:cNvPr id="8"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9"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0"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3" name="Group 2"/>
          <p:cNvGrpSpPr/>
          <p:nvPr/>
        </p:nvGrpSpPr>
        <p:grpSpPr>
          <a:xfrm>
            <a:off x="1349778" y="2263515"/>
            <a:ext cx="993309" cy="1067788"/>
            <a:chOff x="2022039" y="3400894"/>
            <a:chExt cx="993309" cy="1067788"/>
          </a:xfrm>
        </p:grpSpPr>
        <p:grpSp>
          <p:nvGrpSpPr>
            <p:cNvPr id="13" name="Group 12"/>
            <p:cNvGrpSpPr/>
            <p:nvPr/>
          </p:nvGrpSpPr>
          <p:grpSpPr>
            <a:xfrm>
              <a:off x="2022039" y="3400894"/>
              <a:ext cx="992332" cy="992332"/>
              <a:chOff x="1212273" y="1084984"/>
              <a:chExt cx="992332" cy="992332"/>
            </a:xfrm>
            <a:solidFill>
              <a:srgbClr val="F4A60A"/>
            </a:solidFill>
            <a:scene3d>
              <a:camera prst="orthographicFront">
                <a:rot lat="0" lon="0" rev="0"/>
              </a:camera>
              <a:lightRig rig="soft" dir="t">
                <a:rot lat="0" lon="0" rev="0"/>
              </a:lightRig>
            </a:scene3d>
          </p:grpSpPr>
          <p:sp>
            <p:nvSpPr>
              <p:cNvPr id="14" name="Oval 13"/>
              <p:cNvSpPr/>
              <p:nvPr/>
            </p:nvSpPr>
            <p:spPr>
              <a:xfrm>
                <a:off x="1212273" y="1084984"/>
                <a:ext cx="992332" cy="992332"/>
              </a:xfrm>
              <a:prstGeom prst="ellipse">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252971" y="1095375"/>
                <a:ext cx="914400" cy="914400"/>
              </a:xfrm>
              <a:prstGeom prst="ellipse">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2024748" y="3514623"/>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grpSp>
      <p:sp>
        <p:nvSpPr>
          <p:cNvPr id="12" name="TextBox 11"/>
          <p:cNvSpPr txBox="1"/>
          <p:nvPr/>
        </p:nvSpPr>
        <p:spPr>
          <a:xfrm>
            <a:off x="2170365" y="2418620"/>
            <a:ext cx="5804122" cy="646282"/>
          </a:xfrm>
          <a:prstGeom prst="rect">
            <a:avLst/>
          </a:prstGeom>
          <a:noFill/>
        </p:spPr>
        <p:txBody>
          <a:bodyPr wrap="square" lIns="91391" tIns="45696" rIns="91391" bIns="45696" rtlCol="0">
            <a:spAutoFit/>
          </a:bodyPr>
          <a:lstStyle/>
          <a:p>
            <a:pPr algn="ctr"/>
            <a:r>
              <a:rPr lang="en-US" sz="3600" b="1">
                <a:solidFill>
                  <a:srgbClr val="F68426"/>
                </a:solidFill>
                <a:latin typeface="Arial-Rounded" pitchFamily="34" charset="0"/>
                <a:ea typeface="Arial-Rounded" pitchFamily="34" charset="0"/>
                <a:cs typeface="Arial-Rounded" pitchFamily="34" charset="0"/>
              </a:rPr>
              <a:t>CẢ NHÀ ĐI CHƠI NÚI</a:t>
            </a:r>
          </a:p>
        </p:txBody>
      </p:sp>
    </p:spTree>
    <p:extLst>
      <p:ext uri="{BB962C8B-B14F-4D97-AF65-F5344CB8AC3E}">
        <p14:creationId xmlns:p14="http://schemas.microsoft.com/office/powerpoint/2010/main" val="278436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953039"/>
            <a:ext cx="3071191" cy="11430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chemeClr val="bg1"/>
                </a:solidFill>
              </a:rPr>
              <a:t>Đọc</a:t>
            </a:r>
          </a:p>
        </p:txBody>
      </p:sp>
      <p:sp>
        <p:nvSpPr>
          <p:cNvPr id="3" name="Oval 2"/>
          <p:cNvSpPr/>
          <p:nvPr/>
        </p:nvSpPr>
        <p:spPr>
          <a:xfrm>
            <a:off x="2064103" y="1953039"/>
            <a:ext cx="1212574" cy="1143000"/>
          </a:xfrm>
          <a:prstGeom prst="ellipse">
            <a:avLst/>
          </a:prstGeom>
          <a:solidFill>
            <a:schemeClr val="accent1">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rPr>
              <a:t>2</a:t>
            </a:r>
          </a:p>
        </p:txBody>
      </p:sp>
      <p:grpSp>
        <p:nvGrpSpPr>
          <p:cNvPr id="4" name="Group 3"/>
          <p:cNvGrpSpPr/>
          <p:nvPr/>
        </p:nvGrpSpPr>
        <p:grpSpPr>
          <a:xfrm>
            <a:off x="0" y="478464"/>
            <a:ext cx="9144000" cy="4732450"/>
            <a:chOff x="0" y="478464"/>
            <a:chExt cx="9144000" cy="4732450"/>
          </a:xfrm>
        </p:grpSpPr>
        <p:pic>
          <p:nvPicPr>
            <p:cNvPr id="6" name="Picture 2" descr="E:\QUYNH\anh tai ve poiwer oint\dao maijpg.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0" b="99429" l="0" r="93030"/>
                      </a14:imgEffect>
                    </a14:imgLayer>
                  </a14:imgProps>
                </a:ext>
                <a:ext uri="{28A0092B-C50C-407E-A947-70E740481C1C}">
                  <a14:useLocalDpi xmlns:a14="http://schemas.microsoft.com/office/drawing/2010/main"/>
                </a:ext>
              </a:extLst>
            </a:blip>
            <a:srcRect/>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QUYNH\anh tai ve poiwer oint\dao maijpg.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0" b="99429" l="0" r="93030"/>
                      </a14:imgEffect>
                    </a14:imgLayer>
                  </a14:imgProps>
                </a:ext>
                <a:ext uri="{28A0092B-C50C-407E-A947-70E740481C1C}">
                  <a14:useLocalDpi xmlns:a14="http://schemas.microsoft.com/office/drawing/2010/main"/>
                </a:ext>
              </a:extLst>
            </a:blip>
            <a:srcRect/>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1861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3752950" cy="584775"/>
          </a:xfrm>
          <a:prstGeom prst="rect">
            <a:avLst/>
          </a:prstGeom>
          <a:noFill/>
        </p:spPr>
        <p:txBody>
          <a:bodyPr wrap="none" rtlCol="0">
            <a:spAutoFit/>
          </a:bodyPr>
          <a:lstStyle/>
          <a:p>
            <a:r>
              <a:rPr lang="en-US" sz="3200" b="1"/>
              <a:t>Cả nhà đi chơi núi</a:t>
            </a:r>
          </a:p>
        </p:txBody>
      </p:sp>
      <p:sp>
        <p:nvSpPr>
          <p:cNvPr id="6" name="TextBox 5"/>
          <p:cNvSpPr txBox="1"/>
          <p:nvPr/>
        </p:nvSpPr>
        <p:spPr>
          <a:xfrm>
            <a:off x="252248" y="628874"/>
            <a:ext cx="8334704" cy="3416320"/>
          </a:xfrm>
          <a:prstGeom prst="rect">
            <a:avLst/>
          </a:prstGeom>
          <a:noFill/>
        </p:spPr>
        <p:txBody>
          <a:bodyPr wrap="square" rtlCol="0">
            <a:spAutoFit/>
          </a:bodyPr>
          <a:lstStyle/>
          <a:p>
            <a:pPr algn="just"/>
            <a:r>
              <a:rPr lang="en-US" sz="2400" dirty="0"/>
              <a:t>      </a:t>
            </a:r>
            <a:r>
              <a:rPr lang="en-US" sz="2400" dirty="0" err="1"/>
              <a:t>Bố</a:t>
            </a:r>
            <a:r>
              <a:rPr lang="en-US" sz="2400" dirty="0"/>
              <a:t> </a:t>
            </a:r>
            <a:r>
              <a:rPr lang="en-US" sz="2400" dirty="0" err="1"/>
              <a:t>mẹ</a:t>
            </a:r>
            <a:r>
              <a:rPr lang="en-US" sz="2400" dirty="0"/>
              <a:t> </a:t>
            </a:r>
            <a:r>
              <a:rPr lang="en-US" sz="2400" dirty="0" err="1"/>
              <a:t>cho</a:t>
            </a:r>
            <a:r>
              <a:rPr lang="en-US" sz="2400" dirty="0"/>
              <a:t> Nam </a:t>
            </a:r>
            <a:r>
              <a:rPr lang="en-US" sz="2400" dirty="0" err="1"/>
              <a:t>và</a:t>
            </a:r>
            <a:r>
              <a:rPr lang="en-US" sz="2400" dirty="0"/>
              <a:t> </a:t>
            </a:r>
            <a:r>
              <a:rPr lang="en-US" sz="2400" dirty="0" err="1"/>
              <a:t>Đức</a:t>
            </a:r>
            <a:r>
              <a:rPr lang="en-US" sz="2400" dirty="0"/>
              <a:t> </a:t>
            </a:r>
            <a:r>
              <a:rPr lang="en-US" sz="2400" dirty="0" err="1"/>
              <a:t>đi</a:t>
            </a:r>
            <a:r>
              <a:rPr lang="en-US" sz="2400" dirty="0"/>
              <a:t> </a:t>
            </a:r>
            <a:r>
              <a:rPr lang="en-US" sz="2400" dirty="0" err="1"/>
              <a:t>chơi</a:t>
            </a:r>
            <a:r>
              <a:rPr lang="en-US" sz="2400" dirty="0"/>
              <a:t> </a:t>
            </a:r>
            <a:r>
              <a:rPr lang="en-US" sz="2400" dirty="0" err="1"/>
              <a:t>núi</a:t>
            </a:r>
            <a:r>
              <a:rPr lang="en-US" sz="2400" dirty="0"/>
              <a:t>. </a:t>
            </a:r>
            <a:r>
              <a:rPr lang="en-US" sz="2400" dirty="0" err="1"/>
              <a:t>Hôm</a:t>
            </a:r>
            <a:r>
              <a:rPr lang="en-US" sz="2400" dirty="0"/>
              <a:t> </a:t>
            </a:r>
            <a:r>
              <a:rPr lang="en-US" sz="2400" dirty="0" err="1"/>
              <a:t>trước</a:t>
            </a:r>
            <a:r>
              <a:rPr lang="en-US" sz="2400" dirty="0"/>
              <a:t>, </a:t>
            </a:r>
            <a:r>
              <a:rPr lang="en-US" sz="2400" dirty="0" err="1"/>
              <a:t>mẹ</a:t>
            </a:r>
            <a:r>
              <a:rPr lang="en-US" sz="2400" dirty="0"/>
              <a:t> </a:t>
            </a:r>
            <a:r>
              <a:rPr lang="en-US" sz="2400" dirty="0" err="1"/>
              <a:t>thức</a:t>
            </a:r>
            <a:r>
              <a:rPr lang="en-US" sz="2400" dirty="0"/>
              <a:t> </a:t>
            </a:r>
            <a:r>
              <a:rPr lang="en-US" sz="2400" dirty="0" err="1"/>
              <a:t>khuya</a:t>
            </a:r>
            <a:r>
              <a:rPr lang="en-US" sz="2400" dirty="0"/>
              <a:t> </a:t>
            </a:r>
            <a:r>
              <a:rPr lang="en-US" sz="2400" dirty="0" err="1"/>
              <a:t>để</a:t>
            </a:r>
            <a:r>
              <a:rPr lang="en-US" sz="2400" dirty="0"/>
              <a:t> </a:t>
            </a:r>
            <a:r>
              <a:rPr lang="en-US" sz="2400" dirty="0" err="1"/>
              <a:t>chuẩn</a:t>
            </a:r>
            <a:r>
              <a:rPr lang="en-US" sz="2400" dirty="0"/>
              <a:t> </a:t>
            </a:r>
            <a:r>
              <a:rPr lang="en-US" sz="2400" dirty="0" err="1"/>
              <a:t>bị</a:t>
            </a:r>
            <a:r>
              <a:rPr lang="en-US" sz="2400" dirty="0"/>
              <a:t> </a:t>
            </a:r>
            <a:r>
              <a:rPr lang="en-US" sz="2400" dirty="0" err="1"/>
              <a:t>quần</a:t>
            </a:r>
            <a:r>
              <a:rPr lang="en-US" sz="2400" dirty="0"/>
              <a:t> </a:t>
            </a:r>
            <a:r>
              <a:rPr lang="en-US" sz="2400" dirty="0" err="1"/>
              <a:t>áo,thức</a:t>
            </a:r>
            <a:r>
              <a:rPr lang="en-US" sz="2400" dirty="0"/>
              <a:t> </a:t>
            </a:r>
            <a:r>
              <a:rPr lang="en-US" sz="2400" dirty="0" err="1"/>
              <a:t>ăn</a:t>
            </a:r>
            <a:r>
              <a:rPr lang="en-US" sz="2400" dirty="0"/>
              <a:t>, </a:t>
            </a:r>
            <a:r>
              <a:rPr lang="en-US" sz="2400" dirty="0" err="1"/>
              <a:t>nước</a:t>
            </a:r>
            <a:r>
              <a:rPr lang="en-US" sz="2400" dirty="0"/>
              <a:t> </a:t>
            </a:r>
            <a:r>
              <a:rPr lang="en-US" sz="2400" dirty="0" err="1"/>
              <a:t>uống</a:t>
            </a:r>
            <a:r>
              <a:rPr lang="en-US" sz="2400" dirty="0"/>
              <a:t> </a:t>
            </a:r>
            <a:r>
              <a:rPr lang="en-US" sz="2400" dirty="0" err="1"/>
              <a:t>và</a:t>
            </a:r>
            <a:r>
              <a:rPr lang="en-US" sz="2400" dirty="0"/>
              <a:t> </a:t>
            </a:r>
            <a:r>
              <a:rPr lang="en-US" sz="2400" dirty="0" err="1"/>
              <a:t>có</a:t>
            </a:r>
            <a:r>
              <a:rPr lang="en-US" sz="2400" dirty="0"/>
              <a:t> </a:t>
            </a:r>
            <a:r>
              <a:rPr lang="en-US" sz="2400" dirty="0" err="1"/>
              <a:t>cả</a:t>
            </a:r>
            <a:r>
              <a:rPr lang="en-US" sz="2400" dirty="0"/>
              <a:t> </a:t>
            </a:r>
            <a:r>
              <a:rPr lang="en-US" sz="2400" dirty="0" err="1"/>
              <a:t>tuýp</a:t>
            </a:r>
            <a:r>
              <a:rPr lang="en-US" sz="2400" dirty="0"/>
              <a:t> </a:t>
            </a:r>
            <a:r>
              <a:rPr lang="en-US" sz="2400" dirty="0" err="1"/>
              <a:t>thuốc</a:t>
            </a:r>
            <a:r>
              <a:rPr lang="en-US" sz="2400" dirty="0"/>
              <a:t> </a:t>
            </a:r>
            <a:r>
              <a:rPr lang="en-US" sz="2400" dirty="0" err="1"/>
              <a:t>chống</a:t>
            </a:r>
            <a:r>
              <a:rPr lang="en-US" sz="2400" dirty="0"/>
              <a:t> </a:t>
            </a:r>
            <a:r>
              <a:rPr lang="en-US" sz="2400" dirty="0" err="1"/>
              <a:t>côn</a:t>
            </a:r>
            <a:r>
              <a:rPr lang="en-US" sz="2400" dirty="0"/>
              <a:t> </a:t>
            </a:r>
            <a:r>
              <a:rPr lang="en-US" sz="2400" dirty="0" err="1"/>
              <a:t>trùng</a:t>
            </a:r>
            <a:r>
              <a:rPr lang="en-US" sz="2400" dirty="0"/>
              <a:t>.</a:t>
            </a:r>
          </a:p>
          <a:p>
            <a:pPr algn="just"/>
            <a:r>
              <a:rPr lang="en-US" sz="2400" dirty="0"/>
              <a:t>      </a:t>
            </a:r>
            <a:r>
              <a:rPr lang="en-US" sz="2400" dirty="0" err="1"/>
              <a:t>Hôm</a:t>
            </a:r>
            <a:r>
              <a:rPr lang="en-US" sz="2400" dirty="0"/>
              <a:t> </a:t>
            </a:r>
            <a:r>
              <a:rPr lang="en-US" sz="2400" dirty="0" err="1"/>
              <a:t>sau</a:t>
            </a:r>
            <a:r>
              <a:rPr lang="en-US" sz="2400" dirty="0"/>
              <a:t>, </a:t>
            </a:r>
            <a:r>
              <a:rPr lang="en-US" sz="2400" dirty="0" err="1"/>
              <a:t>khi</a:t>
            </a:r>
            <a:r>
              <a:rPr lang="en-US" sz="2400" dirty="0"/>
              <a:t> </a:t>
            </a:r>
            <a:r>
              <a:rPr lang="en-US" sz="2400" dirty="0" err="1"/>
              <a:t>mặt</a:t>
            </a:r>
            <a:r>
              <a:rPr lang="en-US" sz="2400" dirty="0"/>
              <a:t> </a:t>
            </a:r>
            <a:r>
              <a:rPr lang="en-US" sz="2400" dirty="0" err="1"/>
              <a:t>trời</a:t>
            </a:r>
            <a:r>
              <a:rPr lang="en-US" sz="2400" dirty="0"/>
              <a:t> </a:t>
            </a:r>
            <a:r>
              <a:rPr lang="en-US" sz="2400" dirty="0" err="1"/>
              <a:t>lên</a:t>
            </a:r>
            <a:r>
              <a:rPr lang="en-US" sz="2400" dirty="0"/>
              <a:t>, </a:t>
            </a:r>
            <a:r>
              <a:rPr lang="en-US" sz="2400" dirty="0" err="1"/>
              <a:t>cả</a:t>
            </a:r>
            <a:r>
              <a:rPr lang="en-US" sz="2400" dirty="0"/>
              <a:t> </a:t>
            </a:r>
            <a:r>
              <a:rPr lang="en-US" sz="2400" dirty="0" err="1"/>
              <a:t>nhà</a:t>
            </a:r>
            <a:r>
              <a:rPr lang="en-US" sz="2400" dirty="0"/>
              <a:t> </a:t>
            </a:r>
            <a:r>
              <a:rPr lang="en-US" sz="2400" dirty="0" err="1"/>
              <a:t>đã</a:t>
            </a:r>
            <a:r>
              <a:rPr lang="en-US" sz="2400" dirty="0"/>
              <a:t> </a:t>
            </a:r>
            <a:r>
              <a:rPr lang="en-US" sz="2400" dirty="0" err="1"/>
              <a:t>tới</a:t>
            </a:r>
            <a:r>
              <a:rPr lang="en-US" sz="2400" dirty="0"/>
              <a:t> </a:t>
            </a:r>
            <a:r>
              <a:rPr lang="en-US" sz="2400" dirty="0" err="1"/>
              <a:t>chân</a:t>
            </a:r>
            <a:r>
              <a:rPr lang="en-US" sz="2400" dirty="0"/>
              <a:t> </a:t>
            </a:r>
            <a:r>
              <a:rPr lang="en-US" sz="2400" dirty="0" err="1"/>
              <a:t>núi</a:t>
            </a:r>
            <a:r>
              <a:rPr lang="en-US" sz="2400" dirty="0"/>
              <a:t>. Nam </a:t>
            </a:r>
            <a:r>
              <a:rPr lang="en-US" sz="2400" dirty="0" err="1"/>
              <a:t>và</a:t>
            </a:r>
            <a:r>
              <a:rPr lang="en-US" sz="2400" dirty="0"/>
              <a:t> </a:t>
            </a:r>
            <a:r>
              <a:rPr lang="en-US" sz="2400" dirty="0" err="1"/>
              <a:t>Đức</a:t>
            </a:r>
            <a:r>
              <a:rPr lang="en-US" sz="2400" dirty="0"/>
              <a:t> </a:t>
            </a:r>
            <a:r>
              <a:rPr lang="en-US" sz="2400" dirty="0" err="1"/>
              <a:t>thích</a:t>
            </a:r>
            <a:r>
              <a:rPr lang="en-US" sz="2400" dirty="0"/>
              <a:t> </a:t>
            </a:r>
            <a:r>
              <a:rPr lang="en-US" sz="2400" dirty="0" err="1"/>
              <a:t>thú</a:t>
            </a:r>
            <a:r>
              <a:rPr lang="en-US" sz="2400" dirty="0"/>
              <a:t>, </a:t>
            </a:r>
            <a:r>
              <a:rPr lang="en-US" sz="2400" dirty="0" err="1"/>
              <a:t>đuổi</a:t>
            </a:r>
            <a:r>
              <a:rPr lang="en-US" sz="2400" dirty="0"/>
              <a:t> </a:t>
            </a:r>
            <a:r>
              <a:rPr lang="en-US" sz="2400" dirty="0" err="1"/>
              <a:t>nhau</a:t>
            </a:r>
            <a:r>
              <a:rPr lang="en-US" sz="2400" dirty="0"/>
              <a:t> </a:t>
            </a:r>
            <a:r>
              <a:rPr lang="en-US" sz="2400" dirty="0" err="1"/>
              <a:t>huỳnh</a:t>
            </a:r>
            <a:r>
              <a:rPr lang="en-US" sz="2400" dirty="0"/>
              <a:t> </a:t>
            </a:r>
            <a:r>
              <a:rPr lang="en-US" sz="2400" dirty="0" err="1"/>
              <a:t>huỵch</a:t>
            </a:r>
            <a:r>
              <a:rPr lang="en-US" sz="2400" dirty="0"/>
              <a:t>. </a:t>
            </a:r>
            <a:r>
              <a:rPr lang="en-US" sz="2400" dirty="0" err="1"/>
              <a:t>Càng</a:t>
            </a:r>
            <a:r>
              <a:rPr lang="en-US" sz="2400" dirty="0"/>
              <a:t> </a:t>
            </a:r>
            <a:r>
              <a:rPr lang="en-US" sz="2400" dirty="0" err="1"/>
              <a:t>lên</a:t>
            </a:r>
            <a:r>
              <a:rPr lang="en-US" sz="2400" dirty="0"/>
              <a:t> </a:t>
            </a:r>
            <a:r>
              <a:rPr lang="en-US" sz="2400" dirty="0" err="1"/>
              <a:t>cao</a:t>
            </a:r>
            <a:r>
              <a:rPr lang="en-US" sz="2400" dirty="0"/>
              <a:t>, </a:t>
            </a:r>
            <a:r>
              <a:rPr lang="en-US" sz="2400" dirty="0" err="1"/>
              <a:t>đường</a:t>
            </a:r>
            <a:r>
              <a:rPr lang="en-US" sz="2400" dirty="0"/>
              <a:t> </a:t>
            </a:r>
            <a:r>
              <a:rPr lang="en-US" sz="2400" dirty="0" err="1"/>
              <a:t>càng</a:t>
            </a:r>
            <a:r>
              <a:rPr lang="en-US" sz="2400" dirty="0"/>
              <a:t> </a:t>
            </a:r>
            <a:r>
              <a:rPr lang="en-US" sz="2400" dirty="0" err="1"/>
              <a:t>dốc</a:t>
            </a:r>
            <a:r>
              <a:rPr lang="en-US" sz="2400" dirty="0"/>
              <a:t> </a:t>
            </a:r>
            <a:r>
              <a:rPr lang="en-US" sz="2400" dirty="0" err="1"/>
              <a:t>và</a:t>
            </a:r>
            <a:r>
              <a:rPr lang="en-US" sz="2400" dirty="0"/>
              <a:t> </a:t>
            </a:r>
            <a:r>
              <a:rPr lang="en-US" sz="2400" dirty="0" err="1"/>
              <a:t>khúc</a:t>
            </a:r>
            <a:r>
              <a:rPr lang="en-US" sz="2400" dirty="0"/>
              <a:t> </a:t>
            </a:r>
            <a:r>
              <a:rPr lang="en-US" sz="2400" dirty="0" err="1"/>
              <a:t>khuỷu</a:t>
            </a:r>
            <a:r>
              <a:rPr lang="en-US" sz="2400" dirty="0"/>
              <a:t>, </a:t>
            </a:r>
            <a:r>
              <a:rPr lang="en-US" sz="2400" dirty="0" err="1"/>
              <a:t>bố</a:t>
            </a:r>
            <a:r>
              <a:rPr lang="en-US" sz="2400" dirty="0"/>
              <a:t> </a:t>
            </a:r>
            <a:r>
              <a:rPr lang="en-US" sz="2400" dirty="0" err="1"/>
              <a:t>phải</a:t>
            </a:r>
            <a:r>
              <a:rPr lang="en-US" sz="2400" dirty="0"/>
              <a:t> </a:t>
            </a:r>
            <a:r>
              <a:rPr lang="en-US" sz="2400" dirty="0" err="1"/>
              <a:t>cõng</a:t>
            </a:r>
            <a:r>
              <a:rPr lang="en-US" sz="2400" dirty="0"/>
              <a:t> </a:t>
            </a:r>
            <a:r>
              <a:rPr lang="en-US" sz="2400" dirty="0" err="1"/>
              <a:t>Đức</a:t>
            </a:r>
            <a:r>
              <a:rPr lang="en-US" sz="2400" dirty="0"/>
              <a:t>. </a:t>
            </a:r>
            <a:r>
              <a:rPr lang="en-US" sz="2400" dirty="0" err="1"/>
              <a:t>Thỉnh</a:t>
            </a:r>
            <a:r>
              <a:rPr lang="en-US" sz="2400" dirty="0"/>
              <a:t> </a:t>
            </a:r>
            <a:r>
              <a:rPr lang="en-US" sz="2400" dirty="0" err="1"/>
              <a:t>thoảng</a:t>
            </a:r>
            <a:r>
              <a:rPr lang="en-US" sz="2400" dirty="0"/>
              <a:t>, </a:t>
            </a:r>
            <a:r>
              <a:rPr lang="en-US" sz="2400" dirty="0" err="1"/>
              <a:t>mẹ</a:t>
            </a:r>
            <a:r>
              <a:rPr lang="en-US" sz="2400" dirty="0"/>
              <a:t> </a:t>
            </a:r>
            <a:r>
              <a:rPr lang="en-US" sz="2400" dirty="0" err="1"/>
              <a:t>lau</a:t>
            </a:r>
            <a:r>
              <a:rPr lang="en-US" sz="2400" dirty="0"/>
              <a:t> </a:t>
            </a:r>
            <a:r>
              <a:rPr lang="en-US" sz="2400" dirty="0" err="1"/>
              <a:t>mồ</a:t>
            </a:r>
            <a:r>
              <a:rPr lang="en-US" sz="2400" dirty="0"/>
              <a:t> </a:t>
            </a:r>
            <a:r>
              <a:rPr lang="en-US" sz="2400" dirty="0" err="1"/>
              <a:t>hôi</a:t>
            </a:r>
            <a:r>
              <a:rPr lang="en-US" sz="2400" dirty="0"/>
              <a:t> </a:t>
            </a:r>
            <a:r>
              <a:rPr lang="en-US" sz="2400" dirty="0" err="1"/>
              <a:t>cho</a:t>
            </a:r>
            <a:r>
              <a:rPr lang="en-US" sz="2400" dirty="0"/>
              <a:t> </a:t>
            </a:r>
            <a:r>
              <a:rPr lang="en-US" sz="2400" dirty="0" err="1"/>
              <a:t>hai</a:t>
            </a:r>
            <a:r>
              <a:rPr lang="en-US" sz="2400" dirty="0"/>
              <a:t> </a:t>
            </a:r>
            <a:r>
              <a:rPr lang="en-US" sz="2400" dirty="0" err="1"/>
              <a:t>anh</a:t>
            </a:r>
            <a:r>
              <a:rPr lang="en-US" sz="2400" dirty="0"/>
              <a:t> </a:t>
            </a:r>
            <a:r>
              <a:rPr lang="en-US" sz="2400" dirty="0" err="1"/>
              <a:t>em</a:t>
            </a:r>
            <a:r>
              <a:rPr lang="en-US" sz="2400" dirty="0"/>
              <a:t>.</a:t>
            </a:r>
          </a:p>
          <a:p>
            <a:pPr algn="just"/>
            <a:r>
              <a:rPr lang="en-US" sz="2400" dirty="0"/>
              <a:t>      </a:t>
            </a:r>
            <a:r>
              <a:rPr lang="en-US" sz="2400" dirty="0" err="1"/>
              <a:t>Lúc</a:t>
            </a:r>
            <a:r>
              <a:rPr lang="en-US" sz="2400" dirty="0"/>
              <a:t> </a:t>
            </a:r>
            <a:r>
              <a:rPr lang="en-US" sz="2400" dirty="0" err="1"/>
              <a:t>lên</a:t>
            </a:r>
            <a:r>
              <a:rPr lang="en-US" sz="2400" dirty="0"/>
              <a:t> </a:t>
            </a:r>
            <a:r>
              <a:rPr lang="en-US" sz="2400" dirty="0" err="1"/>
              <a:t>đến</a:t>
            </a:r>
            <a:r>
              <a:rPr lang="en-US" sz="2400" dirty="0"/>
              <a:t> </a:t>
            </a:r>
            <a:r>
              <a:rPr lang="en-US" sz="2400" dirty="0" err="1"/>
              <a:t>đỉnh</a:t>
            </a:r>
            <a:r>
              <a:rPr lang="en-US" sz="2400" dirty="0"/>
              <a:t> </a:t>
            </a:r>
            <a:r>
              <a:rPr lang="en-US" sz="2400" dirty="0" err="1"/>
              <a:t>núi</a:t>
            </a:r>
            <a:r>
              <a:rPr lang="en-US" sz="2400" dirty="0"/>
              <a:t> , </a:t>
            </a:r>
            <a:r>
              <a:rPr lang="en-US" sz="2400" dirty="0" err="1"/>
              <a:t>hai</a:t>
            </a:r>
            <a:r>
              <a:rPr lang="en-US" sz="2400" dirty="0"/>
              <a:t> </a:t>
            </a:r>
            <a:r>
              <a:rPr lang="en-US" sz="2400" dirty="0" err="1"/>
              <a:t>anh</a:t>
            </a:r>
            <a:r>
              <a:rPr lang="en-US" sz="2400" dirty="0"/>
              <a:t> </a:t>
            </a:r>
            <a:r>
              <a:rPr lang="en-US" sz="2400" dirty="0" err="1"/>
              <a:t>em</a:t>
            </a:r>
            <a:r>
              <a:rPr lang="en-US" sz="2400" dirty="0"/>
              <a:t> </a:t>
            </a:r>
            <a:r>
              <a:rPr lang="en-US" sz="2400" dirty="0" err="1"/>
              <a:t>vui</a:t>
            </a:r>
            <a:r>
              <a:rPr lang="en-US" sz="2400" dirty="0"/>
              <a:t> </a:t>
            </a:r>
            <a:r>
              <a:rPr lang="en-US" sz="2400" dirty="0" err="1"/>
              <a:t>sướng</a:t>
            </a:r>
            <a:r>
              <a:rPr lang="en-US" sz="2400" dirty="0"/>
              <a:t> </a:t>
            </a:r>
            <a:r>
              <a:rPr lang="en-US" sz="2400" dirty="0" err="1"/>
              <a:t>hét</a:t>
            </a:r>
            <a:r>
              <a:rPr lang="en-US" sz="2400" dirty="0"/>
              <a:t> vang.</a:t>
            </a:r>
          </a:p>
          <a:p>
            <a:pPr algn="r"/>
            <a:r>
              <a:rPr lang="en-US" sz="2400" dirty="0"/>
              <a:t>( </a:t>
            </a:r>
            <a:r>
              <a:rPr lang="en-US" sz="2400" dirty="0" err="1"/>
              <a:t>Lâm</a:t>
            </a:r>
            <a:r>
              <a:rPr lang="en-US" sz="2400" dirty="0"/>
              <a:t> Anh )</a:t>
            </a:r>
          </a:p>
        </p:txBody>
      </p:sp>
      <p:sp>
        <p:nvSpPr>
          <p:cNvPr id="3" name="TextBox 2"/>
          <p:cNvSpPr txBox="1"/>
          <p:nvPr/>
        </p:nvSpPr>
        <p:spPr>
          <a:xfrm>
            <a:off x="651641" y="4544989"/>
            <a:ext cx="1107996" cy="369332"/>
          </a:xfrm>
          <a:prstGeom prst="rect">
            <a:avLst/>
          </a:prstGeom>
          <a:noFill/>
        </p:spPr>
        <p:txBody>
          <a:bodyPr wrap="none" rtlCol="0">
            <a:spAutoFit/>
          </a:bodyPr>
          <a:lstStyle/>
          <a:p>
            <a:r>
              <a:rPr lang="en-US" sz="1800"/>
              <a:t>Đọc mẫu</a:t>
            </a:r>
          </a:p>
        </p:txBody>
      </p:sp>
    </p:spTree>
    <p:extLst>
      <p:ext uri="{BB962C8B-B14F-4D97-AF65-F5344CB8AC3E}">
        <p14:creationId xmlns:p14="http://schemas.microsoft.com/office/powerpoint/2010/main" val="3940945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142393" y="2788572"/>
            <a:ext cx="2171155" cy="130328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4594371" y="2784728"/>
            <a:ext cx="1818068" cy="130328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216099" y="823140"/>
            <a:ext cx="2171155" cy="130328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387690" y="823140"/>
            <a:ext cx="1818068" cy="130328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09903" y="851338"/>
            <a:ext cx="1818068" cy="130328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8580" y="966951"/>
            <a:ext cx="1425390" cy="1015663"/>
          </a:xfrm>
          <a:prstGeom prst="rect">
            <a:avLst/>
          </a:prstGeom>
          <a:solidFill>
            <a:srgbClr val="FEE7EF"/>
          </a:solidFill>
          <a:ln w="19050">
            <a:solidFill>
              <a:srgbClr val="FFC000"/>
            </a:solidFill>
          </a:ln>
        </p:spPr>
        <p:txBody>
          <a:bodyPr wrap="none" rtlCol="0">
            <a:spAutoFit/>
          </a:bodyPr>
          <a:lstStyle/>
          <a:p>
            <a:r>
              <a:rPr lang="en-US" sz="6000" dirty="0" err="1"/>
              <a:t>uya</a:t>
            </a:r>
            <a:endParaRPr lang="en-US" sz="6000" dirty="0"/>
          </a:p>
        </p:txBody>
      </p:sp>
      <p:sp>
        <p:nvSpPr>
          <p:cNvPr id="4" name="TextBox 3"/>
          <p:cNvSpPr txBox="1"/>
          <p:nvPr/>
        </p:nvSpPr>
        <p:spPr>
          <a:xfrm>
            <a:off x="3584029" y="966950"/>
            <a:ext cx="1425390" cy="1015663"/>
          </a:xfrm>
          <a:prstGeom prst="rect">
            <a:avLst/>
          </a:prstGeom>
          <a:solidFill>
            <a:srgbClr val="FEE7EF"/>
          </a:solidFill>
          <a:ln w="19050">
            <a:solidFill>
              <a:srgbClr val="FFC000"/>
            </a:solidFill>
          </a:ln>
        </p:spPr>
        <p:txBody>
          <a:bodyPr wrap="none" rtlCol="0">
            <a:spAutoFit/>
          </a:bodyPr>
          <a:lstStyle/>
          <a:p>
            <a:r>
              <a:rPr lang="en-US" sz="6000"/>
              <a:t>uyp</a:t>
            </a:r>
          </a:p>
        </p:txBody>
      </p:sp>
      <p:sp>
        <p:nvSpPr>
          <p:cNvPr id="6" name="TextBox 5"/>
          <p:cNvSpPr txBox="1"/>
          <p:nvPr/>
        </p:nvSpPr>
        <p:spPr>
          <a:xfrm>
            <a:off x="6369270" y="966949"/>
            <a:ext cx="1853392" cy="1015663"/>
          </a:xfrm>
          <a:prstGeom prst="rect">
            <a:avLst/>
          </a:prstGeom>
          <a:solidFill>
            <a:srgbClr val="FEE7EF"/>
          </a:solidFill>
          <a:ln w="19050">
            <a:solidFill>
              <a:srgbClr val="FFC000"/>
            </a:solidFill>
          </a:ln>
        </p:spPr>
        <p:txBody>
          <a:bodyPr wrap="none" rtlCol="0">
            <a:spAutoFit/>
          </a:bodyPr>
          <a:lstStyle/>
          <a:p>
            <a:r>
              <a:rPr lang="en-US" sz="6000"/>
              <a:t>uynh</a:t>
            </a:r>
          </a:p>
        </p:txBody>
      </p:sp>
      <p:sp>
        <p:nvSpPr>
          <p:cNvPr id="7" name="TextBox 6"/>
          <p:cNvSpPr txBox="1"/>
          <p:nvPr/>
        </p:nvSpPr>
        <p:spPr>
          <a:xfrm>
            <a:off x="1301275" y="2932383"/>
            <a:ext cx="1853392" cy="1015663"/>
          </a:xfrm>
          <a:prstGeom prst="rect">
            <a:avLst/>
          </a:prstGeom>
          <a:solidFill>
            <a:srgbClr val="FEE7EF"/>
          </a:solidFill>
          <a:ln w="19050">
            <a:solidFill>
              <a:srgbClr val="FFC000"/>
            </a:solidFill>
          </a:ln>
        </p:spPr>
        <p:txBody>
          <a:bodyPr wrap="none" rtlCol="0">
            <a:spAutoFit/>
          </a:bodyPr>
          <a:lstStyle/>
          <a:p>
            <a:r>
              <a:rPr lang="en-US" sz="6000"/>
              <a:t>uych</a:t>
            </a:r>
          </a:p>
        </p:txBody>
      </p:sp>
      <p:sp>
        <p:nvSpPr>
          <p:cNvPr id="8" name="TextBox 7"/>
          <p:cNvSpPr txBox="1"/>
          <p:nvPr/>
        </p:nvSpPr>
        <p:spPr>
          <a:xfrm>
            <a:off x="4790710" y="2928539"/>
            <a:ext cx="1425390" cy="1015663"/>
          </a:xfrm>
          <a:prstGeom prst="rect">
            <a:avLst/>
          </a:prstGeom>
          <a:solidFill>
            <a:srgbClr val="FEE7EF"/>
          </a:solidFill>
          <a:ln w="19050">
            <a:solidFill>
              <a:srgbClr val="FFC000"/>
            </a:solidFill>
          </a:ln>
        </p:spPr>
        <p:txBody>
          <a:bodyPr wrap="none" rtlCol="0">
            <a:spAutoFit/>
          </a:bodyPr>
          <a:lstStyle/>
          <a:p>
            <a:r>
              <a:rPr lang="en-US" sz="6000"/>
              <a:t>uyu</a:t>
            </a:r>
          </a:p>
        </p:txBody>
      </p:sp>
    </p:spTree>
    <p:extLst>
      <p:ext uri="{BB962C8B-B14F-4D97-AF65-F5344CB8AC3E}">
        <p14:creationId xmlns:p14="http://schemas.microsoft.com/office/powerpoint/2010/main" val="341415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P spid="10" grpId="0" animBg="1"/>
      <p:bldP spid="9" grpId="0" animBg="1"/>
      <p:bldP spid="3" grpId="0" animBg="1"/>
      <p:bldP spid="4"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2412259" y="26078"/>
            <a:ext cx="3313728" cy="523220"/>
          </a:xfrm>
          <a:prstGeom prst="rect">
            <a:avLst/>
          </a:prstGeom>
          <a:noFill/>
        </p:spPr>
        <p:txBody>
          <a:bodyPr wrap="none" rtlCol="0">
            <a:spAutoFit/>
          </a:bodyPr>
          <a:lstStyle/>
          <a:p>
            <a:r>
              <a:rPr lang="en-US" sz="2800" b="1"/>
              <a:t>Cả nhà đi chơi núi</a:t>
            </a:r>
          </a:p>
        </p:txBody>
      </p:sp>
      <p:sp>
        <p:nvSpPr>
          <p:cNvPr id="24" name="TextBox 23"/>
          <p:cNvSpPr txBox="1"/>
          <p:nvPr/>
        </p:nvSpPr>
        <p:spPr>
          <a:xfrm>
            <a:off x="252248" y="628874"/>
            <a:ext cx="8334704" cy="3416320"/>
          </a:xfrm>
          <a:prstGeom prst="rect">
            <a:avLst/>
          </a:prstGeom>
          <a:noFill/>
        </p:spPr>
        <p:txBody>
          <a:bodyPr wrap="square" rtlCol="0">
            <a:spAutoFit/>
          </a:bodyPr>
          <a:lstStyle/>
          <a:p>
            <a:pPr algn="just"/>
            <a:r>
              <a:rPr lang="en-US" sz="2400" dirty="0"/>
              <a:t>      </a:t>
            </a:r>
            <a:r>
              <a:rPr lang="en-US" sz="2400" dirty="0" err="1"/>
              <a:t>Bố</a:t>
            </a:r>
            <a:r>
              <a:rPr lang="en-US" sz="2400" dirty="0"/>
              <a:t> </a:t>
            </a:r>
            <a:r>
              <a:rPr lang="en-US" sz="2400" dirty="0" err="1"/>
              <a:t>mẹ</a:t>
            </a:r>
            <a:r>
              <a:rPr lang="en-US" sz="2400" dirty="0"/>
              <a:t> </a:t>
            </a:r>
            <a:r>
              <a:rPr lang="en-US" sz="2400" dirty="0" err="1"/>
              <a:t>cho</a:t>
            </a:r>
            <a:r>
              <a:rPr lang="en-US" sz="2400" dirty="0"/>
              <a:t> Nam </a:t>
            </a:r>
            <a:r>
              <a:rPr lang="en-US" sz="2400" dirty="0" err="1"/>
              <a:t>và</a:t>
            </a:r>
            <a:r>
              <a:rPr lang="en-US" sz="2400" dirty="0"/>
              <a:t> </a:t>
            </a:r>
            <a:r>
              <a:rPr lang="en-US" sz="2400" dirty="0" err="1"/>
              <a:t>Đức</a:t>
            </a:r>
            <a:r>
              <a:rPr lang="en-US" sz="2400" dirty="0"/>
              <a:t> </a:t>
            </a:r>
            <a:r>
              <a:rPr lang="en-US" sz="2400" dirty="0" err="1"/>
              <a:t>đi</a:t>
            </a:r>
            <a:r>
              <a:rPr lang="en-US" sz="2400" dirty="0"/>
              <a:t> </a:t>
            </a:r>
            <a:r>
              <a:rPr lang="en-US" sz="2400" dirty="0" err="1"/>
              <a:t>chơi</a:t>
            </a:r>
            <a:r>
              <a:rPr lang="en-US" sz="2400" dirty="0"/>
              <a:t> </a:t>
            </a:r>
            <a:r>
              <a:rPr lang="en-US" sz="2400" dirty="0" err="1"/>
              <a:t>núi</a:t>
            </a:r>
            <a:r>
              <a:rPr lang="en-US" sz="2400" dirty="0"/>
              <a:t>. </a:t>
            </a:r>
            <a:r>
              <a:rPr lang="en-US" sz="2400" dirty="0" err="1"/>
              <a:t>Hôm</a:t>
            </a:r>
            <a:r>
              <a:rPr lang="en-US" sz="2400" dirty="0"/>
              <a:t> </a:t>
            </a:r>
            <a:r>
              <a:rPr lang="en-US" sz="2400" dirty="0" err="1"/>
              <a:t>trước</a:t>
            </a:r>
            <a:r>
              <a:rPr lang="en-US" sz="2400" dirty="0"/>
              <a:t>, </a:t>
            </a:r>
            <a:r>
              <a:rPr lang="en-US" sz="2400" dirty="0" err="1"/>
              <a:t>mẹ</a:t>
            </a:r>
            <a:r>
              <a:rPr lang="en-US" sz="2400" dirty="0"/>
              <a:t> </a:t>
            </a:r>
            <a:r>
              <a:rPr lang="en-US" sz="2400" dirty="0" err="1"/>
              <a:t>thức</a:t>
            </a:r>
            <a:r>
              <a:rPr lang="en-US" sz="2400" dirty="0"/>
              <a:t> </a:t>
            </a:r>
            <a:r>
              <a:rPr lang="en-US" sz="2400" dirty="0" err="1"/>
              <a:t>khuya</a:t>
            </a:r>
            <a:r>
              <a:rPr lang="en-US" sz="2400" dirty="0"/>
              <a:t> </a:t>
            </a:r>
            <a:r>
              <a:rPr lang="en-US" sz="2400" dirty="0" err="1"/>
              <a:t>để</a:t>
            </a:r>
            <a:r>
              <a:rPr lang="en-US" sz="2400" dirty="0"/>
              <a:t> </a:t>
            </a:r>
            <a:r>
              <a:rPr lang="en-US" sz="2400" dirty="0" err="1"/>
              <a:t>chuẩn</a:t>
            </a:r>
            <a:r>
              <a:rPr lang="en-US" sz="2400" dirty="0"/>
              <a:t> </a:t>
            </a:r>
            <a:r>
              <a:rPr lang="en-US" sz="2400" dirty="0" err="1"/>
              <a:t>bị</a:t>
            </a:r>
            <a:r>
              <a:rPr lang="en-US" sz="2400" dirty="0"/>
              <a:t> </a:t>
            </a:r>
            <a:r>
              <a:rPr lang="en-US" sz="2400" dirty="0" err="1"/>
              <a:t>quần</a:t>
            </a:r>
            <a:r>
              <a:rPr lang="en-US" sz="2400" dirty="0"/>
              <a:t> </a:t>
            </a:r>
            <a:r>
              <a:rPr lang="en-US" sz="2400" dirty="0" err="1"/>
              <a:t>áo,thức</a:t>
            </a:r>
            <a:r>
              <a:rPr lang="en-US" sz="2400" dirty="0"/>
              <a:t> </a:t>
            </a:r>
            <a:r>
              <a:rPr lang="en-US" sz="2400" dirty="0" err="1"/>
              <a:t>ăn</a:t>
            </a:r>
            <a:r>
              <a:rPr lang="en-US" sz="2400" dirty="0"/>
              <a:t>, </a:t>
            </a:r>
            <a:r>
              <a:rPr lang="en-US" sz="2400" dirty="0" err="1"/>
              <a:t>nước</a:t>
            </a:r>
            <a:r>
              <a:rPr lang="en-US" sz="2400" dirty="0"/>
              <a:t> </a:t>
            </a:r>
            <a:r>
              <a:rPr lang="en-US" sz="2400" dirty="0" err="1"/>
              <a:t>uống</a:t>
            </a:r>
            <a:r>
              <a:rPr lang="en-US" sz="2400" dirty="0"/>
              <a:t> </a:t>
            </a:r>
            <a:r>
              <a:rPr lang="en-US" sz="2400" dirty="0" err="1"/>
              <a:t>và</a:t>
            </a:r>
            <a:r>
              <a:rPr lang="en-US" sz="2400" dirty="0"/>
              <a:t> </a:t>
            </a:r>
            <a:r>
              <a:rPr lang="en-US" sz="2400" dirty="0" err="1"/>
              <a:t>có</a:t>
            </a:r>
            <a:r>
              <a:rPr lang="en-US" sz="2400" dirty="0"/>
              <a:t> </a:t>
            </a:r>
            <a:r>
              <a:rPr lang="en-US" sz="2400" dirty="0" err="1"/>
              <a:t>cả</a:t>
            </a:r>
            <a:r>
              <a:rPr lang="en-US" sz="2400" dirty="0"/>
              <a:t> </a:t>
            </a:r>
            <a:r>
              <a:rPr lang="en-US" sz="2400" dirty="0" err="1"/>
              <a:t>tuýp</a:t>
            </a:r>
            <a:r>
              <a:rPr lang="en-US" sz="2400" dirty="0"/>
              <a:t> </a:t>
            </a:r>
            <a:r>
              <a:rPr lang="en-US" sz="2400" dirty="0" err="1"/>
              <a:t>thuốc</a:t>
            </a:r>
            <a:r>
              <a:rPr lang="en-US" sz="2400" dirty="0"/>
              <a:t> </a:t>
            </a:r>
            <a:r>
              <a:rPr lang="en-US" sz="2400" dirty="0" err="1"/>
              <a:t>chống</a:t>
            </a:r>
            <a:r>
              <a:rPr lang="en-US" sz="2400" dirty="0"/>
              <a:t> </a:t>
            </a:r>
            <a:r>
              <a:rPr lang="en-US" sz="2400" dirty="0" err="1"/>
              <a:t>côn</a:t>
            </a:r>
            <a:r>
              <a:rPr lang="en-US" sz="2400" dirty="0"/>
              <a:t> </a:t>
            </a:r>
            <a:r>
              <a:rPr lang="en-US" sz="2400" dirty="0" err="1"/>
              <a:t>trùng</a:t>
            </a:r>
            <a:r>
              <a:rPr lang="en-US" sz="2400" dirty="0"/>
              <a:t>.</a:t>
            </a:r>
          </a:p>
          <a:p>
            <a:pPr algn="just"/>
            <a:r>
              <a:rPr lang="en-US" sz="2400" dirty="0"/>
              <a:t>      </a:t>
            </a:r>
            <a:r>
              <a:rPr lang="en-US" sz="2400" dirty="0" err="1"/>
              <a:t>Hôm</a:t>
            </a:r>
            <a:r>
              <a:rPr lang="en-US" sz="2400" dirty="0"/>
              <a:t> </a:t>
            </a:r>
            <a:r>
              <a:rPr lang="en-US" sz="2400" dirty="0" err="1"/>
              <a:t>sau</a:t>
            </a:r>
            <a:r>
              <a:rPr lang="en-US" sz="2400" dirty="0"/>
              <a:t>, </a:t>
            </a:r>
            <a:r>
              <a:rPr lang="en-US" sz="2400" dirty="0" err="1"/>
              <a:t>khi</a:t>
            </a:r>
            <a:r>
              <a:rPr lang="en-US" sz="2400" dirty="0"/>
              <a:t> </a:t>
            </a:r>
            <a:r>
              <a:rPr lang="en-US" sz="2400" dirty="0" err="1"/>
              <a:t>mặt</a:t>
            </a:r>
            <a:r>
              <a:rPr lang="en-US" sz="2400" dirty="0"/>
              <a:t> </a:t>
            </a:r>
            <a:r>
              <a:rPr lang="en-US" sz="2400" dirty="0" err="1"/>
              <a:t>trời</a:t>
            </a:r>
            <a:r>
              <a:rPr lang="en-US" sz="2400" dirty="0"/>
              <a:t> </a:t>
            </a:r>
            <a:r>
              <a:rPr lang="en-US" sz="2400" dirty="0" err="1"/>
              <a:t>lên</a:t>
            </a:r>
            <a:r>
              <a:rPr lang="en-US" sz="2400" dirty="0"/>
              <a:t>, </a:t>
            </a:r>
            <a:r>
              <a:rPr lang="en-US" sz="2400" dirty="0" err="1"/>
              <a:t>cả</a:t>
            </a:r>
            <a:r>
              <a:rPr lang="en-US" sz="2400" dirty="0"/>
              <a:t> </a:t>
            </a:r>
            <a:r>
              <a:rPr lang="en-US" sz="2400" dirty="0" err="1"/>
              <a:t>nhà</a:t>
            </a:r>
            <a:r>
              <a:rPr lang="en-US" sz="2400" dirty="0"/>
              <a:t> </a:t>
            </a:r>
            <a:r>
              <a:rPr lang="en-US" sz="2400" dirty="0" err="1"/>
              <a:t>đã</a:t>
            </a:r>
            <a:r>
              <a:rPr lang="en-US" sz="2400" dirty="0"/>
              <a:t> </a:t>
            </a:r>
            <a:r>
              <a:rPr lang="en-US" sz="2400" dirty="0" err="1"/>
              <a:t>tới</a:t>
            </a:r>
            <a:r>
              <a:rPr lang="en-US" sz="2400" dirty="0"/>
              <a:t> </a:t>
            </a:r>
            <a:r>
              <a:rPr lang="en-US" sz="2400" dirty="0" err="1"/>
              <a:t>chân</a:t>
            </a:r>
            <a:r>
              <a:rPr lang="en-US" sz="2400" dirty="0"/>
              <a:t> </a:t>
            </a:r>
            <a:r>
              <a:rPr lang="en-US" sz="2400" dirty="0" err="1"/>
              <a:t>núi</a:t>
            </a:r>
            <a:r>
              <a:rPr lang="en-US" sz="2400" dirty="0"/>
              <a:t>. Nam </a:t>
            </a:r>
            <a:r>
              <a:rPr lang="en-US" sz="2400" dirty="0" err="1"/>
              <a:t>và</a:t>
            </a:r>
            <a:r>
              <a:rPr lang="en-US" sz="2400" dirty="0"/>
              <a:t> </a:t>
            </a:r>
            <a:r>
              <a:rPr lang="en-US" sz="2400" dirty="0" err="1"/>
              <a:t>Đức</a:t>
            </a:r>
            <a:r>
              <a:rPr lang="en-US" sz="2400" dirty="0"/>
              <a:t> </a:t>
            </a:r>
            <a:r>
              <a:rPr lang="en-US" sz="2400" dirty="0" err="1"/>
              <a:t>thích</a:t>
            </a:r>
            <a:r>
              <a:rPr lang="en-US" sz="2400" dirty="0"/>
              <a:t> </a:t>
            </a:r>
            <a:r>
              <a:rPr lang="en-US" sz="2400" dirty="0" err="1"/>
              <a:t>thú</a:t>
            </a:r>
            <a:r>
              <a:rPr lang="en-US" sz="2400" dirty="0"/>
              <a:t>, </a:t>
            </a:r>
            <a:r>
              <a:rPr lang="en-US" sz="2400" dirty="0" err="1"/>
              <a:t>đuổi</a:t>
            </a:r>
            <a:r>
              <a:rPr lang="en-US" sz="2400" dirty="0"/>
              <a:t> </a:t>
            </a:r>
            <a:r>
              <a:rPr lang="en-US" sz="2400" dirty="0" err="1"/>
              <a:t>nhau</a:t>
            </a:r>
            <a:r>
              <a:rPr lang="en-US" sz="2400" dirty="0"/>
              <a:t> </a:t>
            </a:r>
            <a:r>
              <a:rPr lang="en-US" sz="2400" dirty="0" err="1"/>
              <a:t>huỳnh</a:t>
            </a:r>
            <a:r>
              <a:rPr lang="en-US" sz="2400" dirty="0"/>
              <a:t> </a:t>
            </a:r>
            <a:r>
              <a:rPr lang="en-US" sz="2400" dirty="0" err="1"/>
              <a:t>huỵch</a:t>
            </a:r>
            <a:r>
              <a:rPr lang="en-US" sz="2400" dirty="0"/>
              <a:t>. </a:t>
            </a:r>
            <a:r>
              <a:rPr lang="en-US" sz="2400" dirty="0" err="1"/>
              <a:t>Càng</a:t>
            </a:r>
            <a:r>
              <a:rPr lang="en-US" sz="2400" dirty="0"/>
              <a:t> </a:t>
            </a:r>
            <a:r>
              <a:rPr lang="en-US" sz="2400" dirty="0" err="1"/>
              <a:t>lên</a:t>
            </a:r>
            <a:r>
              <a:rPr lang="en-US" sz="2400" dirty="0"/>
              <a:t> </a:t>
            </a:r>
            <a:r>
              <a:rPr lang="en-US" sz="2400" dirty="0" err="1"/>
              <a:t>cao</a:t>
            </a:r>
            <a:r>
              <a:rPr lang="en-US" sz="2400" dirty="0"/>
              <a:t>, </a:t>
            </a:r>
            <a:r>
              <a:rPr lang="en-US" sz="2400" dirty="0" err="1"/>
              <a:t>đường</a:t>
            </a:r>
            <a:r>
              <a:rPr lang="en-US" sz="2400" dirty="0"/>
              <a:t> </a:t>
            </a:r>
            <a:r>
              <a:rPr lang="en-US" sz="2400" dirty="0" err="1"/>
              <a:t>càng</a:t>
            </a:r>
            <a:r>
              <a:rPr lang="en-US" sz="2400" dirty="0"/>
              <a:t> </a:t>
            </a:r>
            <a:r>
              <a:rPr lang="en-US" sz="2400" dirty="0" err="1"/>
              <a:t>dốc</a:t>
            </a:r>
            <a:r>
              <a:rPr lang="en-US" sz="2400" dirty="0"/>
              <a:t> </a:t>
            </a:r>
            <a:r>
              <a:rPr lang="en-US" sz="2400" dirty="0" err="1"/>
              <a:t>và</a:t>
            </a:r>
            <a:r>
              <a:rPr lang="en-US" sz="2400" dirty="0"/>
              <a:t> </a:t>
            </a:r>
            <a:r>
              <a:rPr lang="en-US" sz="2400" dirty="0" err="1"/>
              <a:t>khúc</a:t>
            </a:r>
            <a:r>
              <a:rPr lang="en-US" sz="2400" dirty="0"/>
              <a:t> </a:t>
            </a:r>
            <a:r>
              <a:rPr lang="en-US" sz="2400" dirty="0" err="1"/>
              <a:t>khuỷu</a:t>
            </a:r>
            <a:r>
              <a:rPr lang="en-US" sz="2400" dirty="0"/>
              <a:t>, </a:t>
            </a:r>
            <a:r>
              <a:rPr lang="en-US" sz="2400" dirty="0" err="1"/>
              <a:t>bố</a:t>
            </a:r>
            <a:r>
              <a:rPr lang="en-US" sz="2400" dirty="0"/>
              <a:t> </a:t>
            </a:r>
            <a:r>
              <a:rPr lang="en-US" sz="2400" dirty="0" err="1"/>
              <a:t>phải</a:t>
            </a:r>
            <a:r>
              <a:rPr lang="en-US" sz="2400" dirty="0"/>
              <a:t> </a:t>
            </a:r>
            <a:r>
              <a:rPr lang="en-US" sz="2400" dirty="0" err="1"/>
              <a:t>cõng</a:t>
            </a:r>
            <a:r>
              <a:rPr lang="en-US" sz="2400" dirty="0"/>
              <a:t> </a:t>
            </a:r>
            <a:r>
              <a:rPr lang="en-US" sz="2400" dirty="0" err="1"/>
              <a:t>Đức</a:t>
            </a:r>
            <a:r>
              <a:rPr lang="en-US" sz="2400" dirty="0"/>
              <a:t>. </a:t>
            </a:r>
            <a:r>
              <a:rPr lang="en-US" sz="2400" dirty="0" err="1"/>
              <a:t>Thỉnh</a:t>
            </a:r>
            <a:r>
              <a:rPr lang="en-US" sz="2400" dirty="0"/>
              <a:t> </a:t>
            </a:r>
            <a:r>
              <a:rPr lang="en-US" sz="2400" dirty="0" err="1"/>
              <a:t>thoảng</a:t>
            </a:r>
            <a:r>
              <a:rPr lang="en-US" sz="2400" dirty="0"/>
              <a:t>, </a:t>
            </a:r>
            <a:r>
              <a:rPr lang="en-US" sz="2400" dirty="0" err="1"/>
              <a:t>mẹ</a:t>
            </a:r>
            <a:r>
              <a:rPr lang="en-US" sz="2400" dirty="0"/>
              <a:t> </a:t>
            </a:r>
            <a:r>
              <a:rPr lang="en-US" sz="2400" dirty="0" err="1"/>
              <a:t>lau</a:t>
            </a:r>
            <a:r>
              <a:rPr lang="en-US" sz="2400" dirty="0"/>
              <a:t> </a:t>
            </a:r>
            <a:r>
              <a:rPr lang="en-US" sz="2400" dirty="0" err="1"/>
              <a:t>mồ</a:t>
            </a:r>
            <a:r>
              <a:rPr lang="en-US" sz="2400" dirty="0"/>
              <a:t> </a:t>
            </a:r>
            <a:r>
              <a:rPr lang="en-US" sz="2400" dirty="0" err="1"/>
              <a:t>hôi</a:t>
            </a:r>
            <a:r>
              <a:rPr lang="en-US" sz="2400" dirty="0"/>
              <a:t> </a:t>
            </a:r>
            <a:r>
              <a:rPr lang="en-US" sz="2400" dirty="0" err="1"/>
              <a:t>cho</a:t>
            </a:r>
            <a:r>
              <a:rPr lang="en-US" sz="2400" dirty="0"/>
              <a:t> </a:t>
            </a:r>
            <a:r>
              <a:rPr lang="en-US" sz="2400" dirty="0" err="1"/>
              <a:t>hai</a:t>
            </a:r>
            <a:r>
              <a:rPr lang="en-US" sz="2400" dirty="0"/>
              <a:t> </a:t>
            </a:r>
            <a:r>
              <a:rPr lang="en-US" sz="2400" dirty="0" err="1"/>
              <a:t>anh</a:t>
            </a:r>
            <a:r>
              <a:rPr lang="en-US" sz="2400" dirty="0"/>
              <a:t> </a:t>
            </a:r>
            <a:r>
              <a:rPr lang="en-US" sz="2400" dirty="0" err="1"/>
              <a:t>em</a:t>
            </a:r>
            <a:r>
              <a:rPr lang="en-US" sz="2400" dirty="0"/>
              <a:t>.</a:t>
            </a:r>
          </a:p>
          <a:p>
            <a:pPr algn="just"/>
            <a:r>
              <a:rPr lang="en-US" sz="2400" dirty="0"/>
              <a:t>      </a:t>
            </a:r>
            <a:r>
              <a:rPr lang="en-US" sz="2400" dirty="0" err="1"/>
              <a:t>Lúc</a:t>
            </a:r>
            <a:r>
              <a:rPr lang="en-US" sz="2400" dirty="0"/>
              <a:t> </a:t>
            </a:r>
            <a:r>
              <a:rPr lang="en-US" sz="2400" dirty="0" err="1"/>
              <a:t>lên</a:t>
            </a:r>
            <a:r>
              <a:rPr lang="en-US" sz="2400" dirty="0"/>
              <a:t> </a:t>
            </a:r>
            <a:r>
              <a:rPr lang="en-US" sz="2400" dirty="0" err="1"/>
              <a:t>đến</a:t>
            </a:r>
            <a:r>
              <a:rPr lang="en-US" sz="2400" dirty="0"/>
              <a:t> </a:t>
            </a:r>
            <a:r>
              <a:rPr lang="en-US" sz="2400" dirty="0" err="1"/>
              <a:t>đỉnh</a:t>
            </a:r>
            <a:r>
              <a:rPr lang="en-US" sz="2400" dirty="0"/>
              <a:t> </a:t>
            </a:r>
            <a:r>
              <a:rPr lang="en-US" sz="2400" dirty="0" err="1"/>
              <a:t>núi</a:t>
            </a:r>
            <a:r>
              <a:rPr lang="en-US" sz="2400" dirty="0"/>
              <a:t> , </a:t>
            </a:r>
            <a:r>
              <a:rPr lang="en-US" sz="2400" dirty="0" err="1"/>
              <a:t>hai</a:t>
            </a:r>
            <a:r>
              <a:rPr lang="en-US" sz="2400" dirty="0"/>
              <a:t> </a:t>
            </a:r>
            <a:r>
              <a:rPr lang="en-US" sz="2400" dirty="0" err="1"/>
              <a:t>anh</a:t>
            </a:r>
            <a:r>
              <a:rPr lang="en-US" sz="2400" dirty="0"/>
              <a:t> </a:t>
            </a:r>
            <a:r>
              <a:rPr lang="en-US" sz="2400" dirty="0" err="1"/>
              <a:t>em</a:t>
            </a:r>
            <a:r>
              <a:rPr lang="en-US" sz="2400" dirty="0"/>
              <a:t> </a:t>
            </a:r>
            <a:r>
              <a:rPr lang="en-US" sz="2400" dirty="0" err="1"/>
              <a:t>vui</a:t>
            </a:r>
            <a:r>
              <a:rPr lang="en-US" sz="2400" dirty="0"/>
              <a:t> </a:t>
            </a:r>
            <a:r>
              <a:rPr lang="en-US" sz="2400" dirty="0" err="1"/>
              <a:t>sướng</a:t>
            </a:r>
            <a:r>
              <a:rPr lang="en-US" sz="2400" dirty="0"/>
              <a:t> </a:t>
            </a:r>
            <a:r>
              <a:rPr lang="en-US" sz="2400" dirty="0" err="1"/>
              <a:t>hét</a:t>
            </a:r>
            <a:r>
              <a:rPr lang="en-US" sz="2400" dirty="0"/>
              <a:t> vang.</a:t>
            </a:r>
          </a:p>
          <a:p>
            <a:pPr algn="r"/>
            <a:r>
              <a:rPr lang="en-US" sz="2000" dirty="0"/>
              <a:t>( </a:t>
            </a:r>
            <a:r>
              <a:rPr lang="en-US" sz="2000" dirty="0" err="1"/>
              <a:t>Lâm</a:t>
            </a:r>
            <a:r>
              <a:rPr lang="en-US" sz="2000" dirty="0"/>
              <a:t> Anh )</a:t>
            </a:r>
          </a:p>
        </p:txBody>
      </p:sp>
      <p:sp>
        <p:nvSpPr>
          <p:cNvPr id="4" name="Rectangle 3"/>
          <p:cNvSpPr/>
          <p:nvPr/>
        </p:nvSpPr>
        <p:spPr>
          <a:xfrm>
            <a:off x="971087" y="998961"/>
            <a:ext cx="1007007" cy="461665"/>
          </a:xfrm>
          <a:prstGeom prst="rect">
            <a:avLst/>
          </a:prstGeom>
        </p:spPr>
        <p:txBody>
          <a:bodyPr wrap="none">
            <a:spAutoFit/>
          </a:bodyPr>
          <a:lstStyle/>
          <a:p>
            <a:r>
              <a:rPr lang="en-US" sz="2400">
                <a:solidFill>
                  <a:srgbClr val="FF0000"/>
                </a:solidFill>
              </a:rPr>
              <a:t>khuya</a:t>
            </a:r>
          </a:p>
        </p:txBody>
      </p:sp>
      <p:sp>
        <p:nvSpPr>
          <p:cNvPr id="37" name="Rectangle 36"/>
          <p:cNvSpPr/>
          <p:nvPr/>
        </p:nvSpPr>
        <p:spPr>
          <a:xfrm>
            <a:off x="650130" y="1398351"/>
            <a:ext cx="1604927" cy="461665"/>
          </a:xfrm>
          <a:prstGeom prst="rect">
            <a:avLst/>
          </a:prstGeom>
          <a:solidFill>
            <a:schemeClr val="bg1"/>
          </a:solidFill>
        </p:spPr>
        <p:txBody>
          <a:bodyPr wrap="none">
            <a:spAutoFit/>
          </a:bodyPr>
          <a:lstStyle/>
          <a:p>
            <a:r>
              <a:rPr lang="en-US" sz="2400">
                <a:solidFill>
                  <a:srgbClr val="FF0000"/>
                </a:solidFill>
              </a:rPr>
              <a:t>tuýp thuốc</a:t>
            </a:r>
          </a:p>
        </p:txBody>
      </p:sp>
      <p:sp>
        <p:nvSpPr>
          <p:cNvPr id="38" name="Rectangle 37"/>
          <p:cNvSpPr/>
          <p:nvPr/>
        </p:nvSpPr>
        <p:spPr>
          <a:xfrm>
            <a:off x="4398584" y="2078802"/>
            <a:ext cx="2016899" cy="461665"/>
          </a:xfrm>
          <a:prstGeom prst="rect">
            <a:avLst/>
          </a:prstGeom>
          <a:solidFill>
            <a:schemeClr val="bg1"/>
          </a:solidFill>
        </p:spPr>
        <p:txBody>
          <a:bodyPr wrap="none">
            <a:spAutoFit/>
          </a:bodyPr>
          <a:lstStyle/>
          <a:p>
            <a:r>
              <a:rPr lang="en-US" sz="2400">
                <a:solidFill>
                  <a:srgbClr val="FF0000"/>
                </a:solidFill>
              </a:rPr>
              <a:t>huỳnh  huỵch</a:t>
            </a:r>
          </a:p>
        </p:txBody>
      </p:sp>
      <p:sp>
        <p:nvSpPr>
          <p:cNvPr id="7" name="Rectangle 6"/>
          <p:cNvSpPr/>
          <p:nvPr/>
        </p:nvSpPr>
        <p:spPr>
          <a:xfrm>
            <a:off x="3175508" y="2459902"/>
            <a:ext cx="1742785" cy="461665"/>
          </a:xfrm>
          <a:prstGeom prst="rect">
            <a:avLst/>
          </a:prstGeom>
          <a:solidFill>
            <a:schemeClr val="bg1"/>
          </a:solidFill>
        </p:spPr>
        <p:txBody>
          <a:bodyPr wrap="none">
            <a:spAutoFit/>
          </a:bodyPr>
          <a:lstStyle/>
          <a:p>
            <a:r>
              <a:rPr lang="en-US" sz="2400">
                <a:solidFill>
                  <a:srgbClr val="FF0000"/>
                </a:solidFill>
              </a:rPr>
              <a:t>khúc khuỷu</a:t>
            </a:r>
          </a:p>
        </p:txBody>
      </p:sp>
    </p:spTree>
    <p:extLst>
      <p:ext uri="{BB962C8B-B14F-4D97-AF65-F5344CB8AC3E}">
        <p14:creationId xmlns:p14="http://schemas.microsoft.com/office/powerpoint/2010/main" val="51462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7" grpId="0" animBg="1"/>
      <p:bldP spid="38" grpId="0" animBg="1"/>
      <p:bldP spid="7" grpId="0" animBg="1"/>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3583</TotalTime>
  <Words>981</Words>
  <Application>Microsoft Office PowerPoint</Application>
  <PresentationFormat>On-screen Show (16:9)</PresentationFormat>
  <Paragraphs>124</Paragraphs>
  <Slides>26</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Arial</vt:lpstr>
      <vt:lpstr>Calibri Light</vt:lpstr>
      <vt:lpstr>Quicksand Medium</vt:lpstr>
      <vt:lpstr>Lato</vt:lpstr>
      <vt:lpstr>Calibri</vt:lpstr>
      <vt:lpstr>HP001 4 hàng</vt:lpstr>
      <vt:lpstr>Arial Rounded MT Bold</vt:lpstr>
      <vt:lpstr>Times New Roman</vt:lpstr>
      <vt:lpstr>Arial-Rounded</vt:lpstr>
      <vt:lpstr>Google Sans</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Admin</dc:creator>
  <cp:lastModifiedBy>Administrator</cp:lastModifiedBy>
  <cp:revision>425</cp:revision>
  <dcterms:modified xsi:type="dcterms:W3CDTF">2023-01-10T02:05:31Z</dcterms:modified>
</cp:coreProperties>
</file>