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415" r:id="rId3"/>
    <p:sldId id="425" r:id="rId4"/>
    <p:sldId id="417" r:id="rId5"/>
    <p:sldId id="405" r:id="rId6"/>
    <p:sldId id="419" r:id="rId7"/>
    <p:sldId id="420" r:id="rId8"/>
    <p:sldId id="410" r:id="rId9"/>
    <p:sldId id="421" r:id="rId10"/>
    <p:sldId id="412" r:id="rId11"/>
    <p:sldId id="413" r:id="rId12"/>
    <p:sldId id="390" r:id="rId13"/>
    <p:sldId id="40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41" autoAdjust="0"/>
    <p:restoredTop sz="94660"/>
  </p:normalViewPr>
  <p:slideViewPr>
    <p:cSldViewPr snapToGrid="0">
      <p:cViewPr varScale="1">
        <p:scale>
          <a:sx n="72" d="100"/>
          <a:sy n="72" d="100"/>
        </p:scale>
        <p:origin x="-46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64075-2CAD-4514-BA9B-3B1BDD564581}" type="datetimeFigureOut">
              <a:rPr lang="en-ZW" smtClean="0"/>
              <a:t>1/3/2023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0818D-01BD-46FA-A839-4CEF1A994424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11069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792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650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A993-F944-4DBC-98E9-8D0A1DC819F7}" type="datetimeFigureOut">
              <a:rPr lang="en-ZW" smtClean="0"/>
              <a:t>1/3/2023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D3E6-BB1D-4F31-9D67-58F894E6754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62534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A993-F944-4DBC-98E9-8D0A1DC819F7}" type="datetimeFigureOut">
              <a:rPr lang="en-ZW" smtClean="0"/>
              <a:t>1/3/2023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D3E6-BB1D-4F31-9D67-58F894E6754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07940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A993-F944-4DBC-98E9-8D0A1DC819F7}" type="datetimeFigureOut">
              <a:rPr lang="en-ZW" smtClean="0"/>
              <a:t>1/3/2023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D3E6-BB1D-4F31-9D67-58F894E6754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354741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97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1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A993-F944-4DBC-98E9-8D0A1DC819F7}" type="datetimeFigureOut">
              <a:rPr lang="en-ZW" smtClean="0"/>
              <a:t>1/3/2023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D3E6-BB1D-4F31-9D67-58F894E6754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2636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A993-F944-4DBC-98E9-8D0A1DC819F7}" type="datetimeFigureOut">
              <a:rPr lang="en-ZW" smtClean="0"/>
              <a:t>1/3/2023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D3E6-BB1D-4F31-9D67-58F894E6754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84671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A993-F944-4DBC-98E9-8D0A1DC819F7}" type="datetimeFigureOut">
              <a:rPr lang="en-ZW" smtClean="0"/>
              <a:t>1/3/2023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D3E6-BB1D-4F31-9D67-58F894E6754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61525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A993-F944-4DBC-98E9-8D0A1DC819F7}" type="datetimeFigureOut">
              <a:rPr lang="en-ZW" smtClean="0"/>
              <a:t>1/3/2023</a:t>
            </a:fld>
            <a:endParaRPr lang="en-Z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D3E6-BB1D-4F31-9D67-58F894E6754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53421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A993-F944-4DBC-98E9-8D0A1DC819F7}" type="datetimeFigureOut">
              <a:rPr lang="en-ZW" smtClean="0"/>
              <a:t>1/3/2023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D3E6-BB1D-4F31-9D67-58F894E6754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757879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A993-F944-4DBC-98E9-8D0A1DC819F7}" type="datetimeFigureOut">
              <a:rPr lang="en-ZW" smtClean="0"/>
              <a:t>1/3/2023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D3E6-BB1D-4F31-9D67-58F894E6754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42633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A993-F944-4DBC-98E9-8D0A1DC819F7}" type="datetimeFigureOut">
              <a:rPr lang="en-ZW" smtClean="0"/>
              <a:t>1/3/2023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D3E6-BB1D-4F31-9D67-58F894E6754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19529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5A993-F944-4DBC-98E9-8D0A1DC819F7}" type="datetimeFigureOut">
              <a:rPr lang="en-ZW" smtClean="0"/>
              <a:t>1/3/2023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BD3E6-BB1D-4F31-9D67-58F894E6754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52556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5A993-F944-4DBC-98E9-8D0A1DC819F7}" type="datetimeFigureOut">
              <a:rPr lang="en-ZW" smtClean="0"/>
              <a:t>1/3/2023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BD3E6-BB1D-4F31-9D67-58F894E6754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0080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496664ouexmamap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34" y="1648989"/>
            <a:ext cx="3439820" cy="460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4256" y="502508"/>
            <a:ext cx="28920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W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ZW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W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ZW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588" y="1950600"/>
            <a:ext cx="6959600" cy="2277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81087" y="-8092"/>
            <a:ext cx="5868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W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ZW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ZW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ZW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W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ZW" sz="2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W" sz="28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01  </a:t>
            </a:r>
            <a:r>
              <a:rPr lang="en-ZW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ZW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W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ZW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ZW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W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ZW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04751" y="4228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4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457952" y="259314"/>
            <a:ext cx="7476084" cy="1495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8000" b="1" spc="13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CỦNG CỐ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183" y="1983400"/>
            <a:ext cx="5957454" cy="437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9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10"/>
          <p:cNvSpPr>
            <a:spLocks noChangeArrowheads="1"/>
          </p:cNvSpPr>
          <p:nvPr/>
        </p:nvSpPr>
        <p:spPr bwMode="auto">
          <a:xfrm>
            <a:off x="526472" y="1156421"/>
            <a:ext cx="10007600" cy="1438275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40" tIns="45720" rIns="91440" bIns="45720" anchor="ctr"/>
          <a:lstStyle/>
          <a:p>
            <a:pPr algn="ctr"/>
            <a:endParaRPr lang="vi-VN" altLang="en-US" sz="3600" dirty="0">
              <a:solidFill>
                <a:schemeClr val="folHlink"/>
              </a:solidFill>
            </a:endParaRPr>
          </a:p>
        </p:txBody>
      </p:sp>
      <p:sp>
        <p:nvSpPr>
          <p:cNvPr id="12292" name="Text Box 11"/>
          <p:cNvSpPr txBox="1">
            <a:spLocks noChangeArrowheads="1"/>
          </p:cNvSpPr>
          <p:nvPr/>
        </p:nvSpPr>
        <p:spPr bwMode="auto">
          <a:xfrm>
            <a:off x="807026" y="1438487"/>
            <a:ext cx="95550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alt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40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altLang="en-US" sz="40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4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altLang="en-US" sz="40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526472" y="574099"/>
            <a:ext cx="1524000" cy="484188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AutoShape 10"/>
          <p:cNvSpPr>
            <a:spLocks noChangeArrowheads="1"/>
          </p:cNvSpPr>
          <p:nvPr/>
        </p:nvSpPr>
        <p:spPr bwMode="auto">
          <a:xfrm>
            <a:off x="230910" y="3814618"/>
            <a:ext cx="11720945" cy="1704109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40" tIns="45720" rIns="91440" bIns="45720" anchor="ctr"/>
          <a:lstStyle/>
          <a:p>
            <a:pPr algn="ctr"/>
            <a:r>
              <a:rPr lang="vi-VN" alt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Xem trước bài: </a:t>
            </a:r>
            <a:r>
              <a:rPr lang="en-US" altLang="en-US" sz="40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alt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40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4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64, 65</a:t>
            </a:r>
            <a:endParaRPr lang="vi-VN" altLang="en-US" sz="40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26472" y="2513047"/>
            <a:ext cx="7767783" cy="1438275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lIns="91440" tIns="45720" rIns="91440" bIns="45720" anchor="ctr"/>
          <a:lstStyle/>
          <a:p>
            <a:pPr algn="ctr"/>
            <a:endParaRPr lang="vi-VN" altLang="en-US" sz="3600" dirty="0">
              <a:solidFill>
                <a:schemeClr val="folHlink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07026" y="2795113"/>
            <a:ext cx="70346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alt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40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alt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altLang="en-US" sz="40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40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62, 63</a:t>
            </a:r>
            <a:endParaRPr lang="en-US" altLang="en-US" sz="40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2320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8689" y="2754391"/>
            <a:ext cx="806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2. </a:t>
            </a:r>
            <a:r>
              <a:rPr lang="en-US" sz="2400" b="1" dirty="0" err="1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Viết</a:t>
            </a:r>
            <a:r>
              <a:rPr lang="en-US" sz="2400" b="1" dirty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những</a:t>
            </a:r>
            <a:r>
              <a:rPr lang="en-US" sz="2400" b="1" dirty="0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tiếng</a:t>
            </a:r>
            <a:r>
              <a:rPr lang="en-US" sz="2400" b="1" dirty="0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cùng</a:t>
            </a:r>
            <a:r>
              <a:rPr lang="en-US" sz="2400" b="1" dirty="0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vần</a:t>
            </a:r>
            <a:r>
              <a:rPr lang="en-US" sz="2400" b="1" dirty="0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với</a:t>
            </a:r>
            <a:r>
              <a:rPr lang="en-US" sz="2400" b="1" dirty="0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nhau</a:t>
            </a:r>
            <a:r>
              <a:rPr lang="en-US" sz="2400" b="1" dirty="0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 ở </a:t>
            </a:r>
            <a:r>
              <a:rPr lang="en-US" sz="2400" b="1" dirty="0" err="1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cuối</a:t>
            </a:r>
            <a:r>
              <a:rPr lang="en-US" sz="2400" b="1" dirty="0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dòng</a:t>
            </a:r>
            <a:r>
              <a:rPr lang="en-US" sz="2400" b="1" dirty="0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thơ</a:t>
            </a:r>
            <a:r>
              <a:rPr lang="en-US" sz="2400" b="1" dirty="0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  </a:t>
            </a:r>
            <a:endParaRPr lang="en-US" sz="2400" b="1" dirty="0">
              <a:solidFill>
                <a:schemeClr val="bg1"/>
              </a:solidFill>
              <a:latin typeface="HP001 4H Normal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6852" y="4015898"/>
            <a:ext cx="5162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-  </a:t>
            </a:r>
            <a:r>
              <a:rPr lang="en-US" sz="2400" b="1" dirty="0" err="1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trắng</a:t>
            </a:r>
            <a:r>
              <a:rPr lang="en-US" sz="2400" b="1" dirty="0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 – </a:t>
            </a:r>
            <a:r>
              <a:rPr lang="en-US" sz="2400" b="1" dirty="0" err="1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nắng</a:t>
            </a:r>
            <a:r>
              <a:rPr lang="en-US" sz="2400" b="1" dirty="0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 ; </a:t>
            </a:r>
            <a:r>
              <a:rPr lang="en-US" sz="2400" b="1" dirty="0" err="1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gái</a:t>
            </a:r>
            <a:r>
              <a:rPr lang="en-US" sz="2400" b="1" dirty="0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- </a:t>
            </a:r>
            <a:r>
              <a:rPr lang="en-US" sz="2400" b="1" dirty="0" err="1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ái</a:t>
            </a:r>
            <a:r>
              <a:rPr lang="en-US" sz="2400" b="1" dirty="0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 – </a:t>
            </a:r>
            <a:r>
              <a:rPr lang="en-US" sz="2400" b="1" dirty="0" err="1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trai</a:t>
            </a:r>
            <a:r>
              <a:rPr lang="en-US" sz="2400" b="1" dirty="0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 - </a:t>
            </a:r>
            <a:r>
              <a:rPr lang="en-US" sz="2400" b="1" dirty="0" err="1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tài</a:t>
            </a:r>
            <a:endParaRPr lang="en-US" sz="2400" dirty="0">
              <a:solidFill>
                <a:schemeClr val="bg1"/>
              </a:solidFill>
              <a:latin typeface="HP001 4H Normal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CE6C739-6850-47FD-8D21-0354ED82A8F4}"/>
              </a:ext>
            </a:extLst>
          </p:cNvPr>
          <p:cNvSpPr txBox="1"/>
          <p:nvPr/>
        </p:nvSpPr>
        <p:spPr>
          <a:xfrm>
            <a:off x="284567" y="855341"/>
            <a:ext cx="2097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1. </a:t>
            </a:r>
            <a:r>
              <a:rPr lang="en-US" sz="2400" b="1" dirty="0" err="1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Viết</a:t>
            </a:r>
            <a:r>
              <a:rPr lang="en-US" sz="2400" b="1" dirty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từ</a:t>
            </a:r>
            <a:r>
              <a:rPr lang="en-US" sz="2400" b="1" dirty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ngữ</a:t>
            </a:r>
            <a:endParaRPr lang="en-US" sz="2400" b="1" dirty="0">
              <a:solidFill>
                <a:schemeClr val="bg1"/>
              </a:solidFill>
              <a:latin typeface="HP001 4H Normal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A4A56F3-5539-4A0F-9E3D-2E71D75B5EC6}"/>
              </a:ext>
            </a:extLst>
          </p:cNvPr>
          <p:cNvSpPr txBox="1"/>
          <p:nvPr/>
        </p:nvSpPr>
        <p:spPr>
          <a:xfrm>
            <a:off x="284567" y="1489817"/>
            <a:ext cx="1433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vun</a:t>
            </a:r>
            <a:r>
              <a:rPr lang="en-US" sz="2400" b="1" dirty="0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vút</a:t>
            </a:r>
            <a:endParaRPr lang="en-US" sz="2400" b="1" dirty="0">
              <a:solidFill>
                <a:schemeClr val="bg1"/>
              </a:solidFill>
              <a:latin typeface="HP001 4H Normal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99B4129-5981-4AE9-A287-1FD0A387FDC4}"/>
              </a:ext>
            </a:extLst>
          </p:cNvPr>
          <p:cNvSpPr txBox="1"/>
          <p:nvPr/>
        </p:nvSpPr>
        <p:spPr>
          <a:xfrm>
            <a:off x="330747" y="2122104"/>
            <a:ext cx="1867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nhịp</a:t>
            </a:r>
            <a:r>
              <a:rPr lang="en-US" sz="2400" b="1" dirty="0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nhàng</a:t>
            </a:r>
            <a:endParaRPr lang="en-US" sz="2400" b="1" dirty="0">
              <a:solidFill>
                <a:schemeClr val="bg1"/>
              </a:solidFill>
              <a:latin typeface="HP001 4H Normal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6851" y="4653441"/>
            <a:ext cx="4432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-  </a:t>
            </a:r>
            <a:r>
              <a:rPr lang="en-US" sz="2400" b="1" dirty="0" err="1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nhàng</a:t>
            </a:r>
            <a:r>
              <a:rPr lang="en-US" sz="2400" b="1" dirty="0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 – </a:t>
            </a:r>
            <a:r>
              <a:rPr lang="en-US" sz="2400" b="1" dirty="0" err="1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vang</a:t>
            </a:r>
            <a:r>
              <a:rPr lang="en-US" sz="2400" b="1" dirty="0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 – </a:t>
            </a:r>
            <a:r>
              <a:rPr lang="en-US" sz="2400" b="1" dirty="0" err="1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vàng</a:t>
            </a:r>
            <a:r>
              <a:rPr lang="en-US" sz="2400" b="1" dirty="0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trang</a:t>
            </a:r>
            <a:endParaRPr lang="en-US" sz="2400" dirty="0">
              <a:solidFill>
                <a:schemeClr val="bg1"/>
              </a:solidFill>
              <a:latin typeface="HP001 4H Normal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0747" y="3366974"/>
            <a:ext cx="2412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( </a:t>
            </a:r>
            <a:r>
              <a:rPr lang="en-US" sz="2400" b="1" dirty="0" err="1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shs</a:t>
            </a:r>
            <a:r>
              <a:rPr lang="en-US" sz="2400" b="1" dirty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trang</a:t>
            </a:r>
            <a:r>
              <a:rPr lang="en-US" sz="2400" b="1" dirty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60 </a:t>
            </a:r>
            <a:r>
              <a:rPr lang="en-US" sz="2400" b="1" dirty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) </a:t>
            </a:r>
            <a:endParaRPr lang="en-US" sz="2400" dirty="0"/>
          </a:p>
        </p:txBody>
      </p:sp>
      <p:sp>
        <p:nvSpPr>
          <p:cNvPr id="48" name="Down Arrow 47"/>
          <p:cNvSpPr/>
          <p:nvPr/>
        </p:nvSpPr>
        <p:spPr>
          <a:xfrm>
            <a:off x="8548726" y="494249"/>
            <a:ext cx="247650" cy="574545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W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A4A56F3-5539-4A0F-9E3D-2E71D75B5EC6}"/>
              </a:ext>
            </a:extLst>
          </p:cNvPr>
          <p:cNvSpPr txBox="1"/>
          <p:nvPr/>
        </p:nvSpPr>
        <p:spPr>
          <a:xfrm>
            <a:off x="2746098" y="1467924"/>
            <a:ext cx="1433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vun</a:t>
            </a:r>
            <a:r>
              <a:rPr lang="en-US" sz="2400" b="1" dirty="0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vút</a:t>
            </a:r>
            <a:endParaRPr lang="en-US" sz="2400" b="1" dirty="0">
              <a:solidFill>
                <a:schemeClr val="bg1"/>
              </a:solidFill>
              <a:latin typeface="HP001 4H Normal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A4A56F3-5539-4A0F-9E3D-2E71D75B5EC6}"/>
              </a:ext>
            </a:extLst>
          </p:cNvPr>
          <p:cNvSpPr txBox="1"/>
          <p:nvPr/>
        </p:nvSpPr>
        <p:spPr>
          <a:xfrm>
            <a:off x="5289063" y="1498575"/>
            <a:ext cx="1433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vun</a:t>
            </a:r>
            <a:r>
              <a:rPr lang="en-US" sz="2400" b="1" dirty="0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vút</a:t>
            </a:r>
            <a:endParaRPr lang="en-US" sz="2400" b="1" dirty="0">
              <a:solidFill>
                <a:schemeClr val="bg1"/>
              </a:solidFill>
              <a:latin typeface="HP001 4H Normal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99B4129-5981-4AE9-A287-1FD0A387FDC4}"/>
              </a:ext>
            </a:extLst>
          </p:cNvPr>
          <p:cNvSpPr txBox="1"/>
          <p:nvPr/>
        </p:nvSpPr>
        <p:spPr>
          <a:xfrm>
            <a:off x="2746098" y="2123638"/>
            <a:ext cx="1867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nhịp</a:t>
            </a:r>
            <a:r>
              <a:rPr lang="en-US" sz="2400" b="1" dirty="0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nhàng</a:t>
            </a:r>
            <a:endParaRPr lang="en-US" sz="2400" b="1" dirty="0">
              <a:solidFill>
                <a:schemeClr val="bg1"/>
              </a:solidFill>
              <a:latin typeface="HP001 4H Normal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99B4129-5981-4AE9-A287-1FD0A387FDC4}"/>
              </a:ext>
            </a:extLst>
          </p:cNvPr>
          <p:cNvSpPr txBox="1"/>
          <p:nvPr/>
        </p:nvSpPr>
        <p:spPr>
          <a:xfrm>
            <a:off x="5289063" y="2122104"/>
            <a:ext cx="1867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nhịp</a:t>
            </a:r>
            <a:r>
              <a:rPr lang="en-US" sz="2400" b="1" dirty="0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HP001 4H Normal" panose="020B0603050302020204" pitchFamily="34" charset="0"/>
                <a:cs typeface="HP001 5H" panose="020B0603050302020204" pitchFamily="34" charset="0"/>
              </a:rPr>
              <a:t>nhàng</a:t>
            </a:r>
            <a:endParaRPr lang="en-US" sz="2400" b="1" dirty="0">
              <a:solidFill>
                <a:schemeClr val="bg1"/>
              </a:solidFill>
              <a:latin typeface="HP001 4H Normal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1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7" grpId="0"/>
      <p:bldP spid="28" grpId="0"/>
      <p:bldP spid="33" grpId="0"/>
      <p:bldP spid="47" grpId="0"/>
      <p:bldP spid="14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 descr="tdong4">
            <a:extLst>
              <a:ext uri="{FF2B5EF4-FFF2-40B4-BE49-F238E27FC236}">
                <a16:creationId xmlns:a16="http://schemas.microsoft.com/office/drawing/2014/main" xmlns="" id="{FA2BD129-1CAE-47CA-973B-B5D9AC3C5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253" y="-5126"/>
            <a:ext cx="6731047" cy="679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 descr="1988682232jpg">
            <a:extLst>
              <a:ext uri="{FF2B5EF4-FFF2-40B4-BE49-F238E27FC236}">
                <a16:creationId xmlns:a16="http://schemas.microsoft.com/office/drawing/2014/main" xmlns="" id="{8DF4CBF5-0EA8-41F7-951C-7F63E79CA7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72719" y="1043070"/>
            <a:ext cx="10723908" cy="64987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800" b="1" kern="1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prstShdw prst="shdw17" dist="17961" dir="2700000">
                    <a:srgbClr val="999999"/>
                  </a:prstShdw>
                </a:effectLst>
                <a:cs typeface="Times New Roman" panose="02020603050405020304" pitchFamily="18" charset="0"/>
              </a:rPr>
              <a:t>Xin </a:t>
            </a:r>
            <a:r>
              <a:rPr lang="en-US" sz="4800" b="1" kern="10" dirty="0" err="1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prstShdw prst="shdw17" dist="17961" dir="2700000">
                    <a:srgbClr val="999999"/>
                  </a:prstShdw>
                </a:effectLst>
                <a:cs typeface="Times New Roman" panose="02020603050405020304" pitchFamily="18" charset="0"/>
              </a:rPr>
              <a:t>chào</a:t>
            </a:r>
            <a:r>
              <a:rPr lang="en-US" sz="4800" b="1" kern="1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prstShdw prst="shdw17" dist="17961" dir="2700000">
                    <a:srgbClr val="999999"/>
                  </a:prst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prstShdw prst="shdw17" dist="17961" dir="2700000">
                    <a:srgbClr val="999999"/>
                  </a:prstShdw>
                </a:effectLst>
                <a:cs typeface="Times New Roman" panose="02020603050405020304" pitchFamily="18" charset="0"/>
              </a:rPr>
              <a:t>tạm</a:t>
            </a:r>
            <a:r>
              <a:rPr lang="en-US" sz="4800" b="1" kern="1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prstShdw prst="shdw17" dist="17961" dir="2700000">
                    <a:srgbClr val="999999"/>
                  </a:prst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prstShdw prst="shdw17" dist="17961" dir="2700000">
                    <a:srgbClr val="999999"/>
                  </a:prstShdw>
                </a:effectLst>
                <a:cs typeface="Times New Roman" panose="02020603050405020304" pitchFamily="18" charset="0"/>
              </a:rPr>
              <a:t>biệt</a:t>
            </a:r>
            <a:r>
              <a:rPr lang="en-US" sz="4800" b="1" kern="1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prstShdw prst="shdw17" dist="17961" dir="2700000">
                    <a:srgbClr val="999999"/>
                  </a:prstShdw>
                </a:effectLst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AF6FAA5-37CD-486F-80AE-12B881F1A020}"/>
              </a:ext>
            </a:extLst>
          </p:cNvPr>
          <p:cNvSpPr/>
          <p:nvPr/>
        </p:nvSpPr>
        <p:spPr>
          <a:xfrm>
            <a:off x="450343" y="4160505"/>
            <a:ext cx="10752667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i="1" kern="10" dirty="0" err="1"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Chúc</a:t>
            </a:r>
            <a:r>
              <a:rPr lang="en-US" sz="7200" b="1" i="1" kern="10" dirty="0"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kern="10" dirty="0" err="1"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i="1" kern="10" dirty="0"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</a:p>
          <a:p>
            <a:pPr algn="ctr" eaLnBrk="1" hangingPunct="1">
              <a:defRPr/>
            </a:pPr>
            <a:r>
              <a:rPr lang="en-US" sz="7200" b="1" i="1" kern="10" dirty="0" err="1"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chăm</a:t>
            </a:r>
            <a:r>
              <a:rPr lang="en-US" sz="7200" b="1" i="1" kern="10" dirty="0"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kern="10" dirty="0" err="1"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ngoan</a:t>
            </a:r>
            <a:r>
              <a:rPr lang="en-US" sz="7200" b="1" i="1" kern="10" dirty="0"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i="1" kern="10" dirty="0" err="1"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i="1" kern="10" dirty="0"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kern="10" dirty="0" err="1">
                <a:solidFill>
                  <a:srgbClr val="0000FF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giỏi</a:t>
            </a:r>
            <a:endParaRPr lang="en-US" sz="7200" b="1" i="1" kern="10" dirty="0">
              <a:solidFill>
                <a:srgbClr val="0000FF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28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6814" y="0"/>
            <a:ext cx="3661029" cy="703541"/>
          </a:xfrm>
        </p:spPr>
        <p:txBody>
          <a:bodyPr>
            <a:no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b="1" dirty="0"/>
          </a:p>
        </p:txBody>
      </p:sp>
      <p:sp>
        <p:nvSpPr>
          <p:cNvPr id="64" name="Content Placeholder 3"/>
          <p:cNvSpPr>
            <a:spLocks noGrp="1"/>
          </p:cNvSpPr>
          <p:nvPr>
            <p:ph sz="half" idx="2"/>
          </p:nvPr>
        </p:nvSpPr>
        <p:spPr>
          <a:xfrm>
            <a:off x="586691" y="544833"/>
            <a:ext cx="5157787" cy="563429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</a:p>
          <a:p>
            <a:pPr marL="0" lvl="0" indent="0">
              <a:buNone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buNone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Ùa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endParaRPr lang="en-US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buNone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endParaRPr lang="en-US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b="1" dirty="0"/>
          </a:p>
        </p:txBody>
      </p:sp>
      <p:sp>
        <p:nvSpPr>
          <p:cNvPr id="66" name="Content Placeholder 5"/>
          <p:cNvSpPr>
            <a:spLocks noGrp="1"/>
          </p:cNvSpPr>
          <p:nvPr>
            <p:ph sz="quarter" idx="4"/>
          </p:nvPr>
        </p:nvSpPr>
        <p:spPr>
          <a:xfrm>
            <a:off x="6450179" y="638034"/>
            <a:ext cx="5335068" cy="621996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US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endParaRPr lang="en-US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endParaRPr lang="en-US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endParaRPr lang="en-US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(</a:t>
            </a:r>
            <a:r>
              <a:rPr lang="en-US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0" indent="0">
              <a:buNone/>
            </a:pPr>
            <a:endParaRPr lang="en-US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53287" y="2619467"/>
            <a:ext cx="379662" cy="338554"/>
            <a:chOff x="4395278" y="4165439"/>
            <a:chExt cx="575509" cy="404025"/>
          </a:xfrm>
        </p:grpSpPr>
        <p:grpSp>
          <p:nvGrpSpPr>
            <p:cNvPr id="6" name="Group 5"/>
            <p:cNvGrpSpPr/>
            <p:nvPr/>
          </p:nvGrpSpPr>
          <p:grpSpPr>
            <a:xfrm>
              <a:off x="4395278" y="4189694"/>
              <a:ext cx="214708" cy="379770"/>
              <a:chOff x="4036634" y="3613350"/>
              <a:chExt cx="189104" cy="296494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H="1">
                <a:off x="4036634" y="3613351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4094266" y="3613350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4535348" y="4165439"/>
              <a:ext cx="435439" cy="404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06444" y="5732171"/>
            <a:ext cx="390884" cy="338554"/>
            <a:chOff x="4395278" y="4165439"/>
            <a:chExt cx="592520" cy="404025"/>
          </a:xfrm>
        </p:grpSpPr>
        <p:grpSp>
          <p:nvGrpSpPr>
            <p:cNvPr id="11" name="Group 10"/>
            <p:cNvGrpSpPr/>
            <p:nvPr/>
          </p:nvGrpSpPr>
          <p:grpSpPr>
            <a:xfrm>
              <a:off x="4395278" y="4189694"/>
              <a:ext cx="214708" cy="379770"/>
              <a:chOff x="4036634" y="3613350"/>
              <a:chExt cx="189104" cy="296494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H="1">
                <a:off x="4036634" y="3613351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4094266" y="3613350"/>
                <a:ext cx="131472" cy="29649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4535348" y="4165439"/>
              <a:ext cx="452450" cy="4040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551987" y="2601740"/>
            <a:ext cx="466520" cy="356280"/>
            <a:chOff x="4395278" y="4144285"/>
            <a:chExt cx="707173" cy="425179"/>
          </a:xfrm>
          <a:solidFill>
            <a:schemeClr val="bg1"/>
          </a:solidFill>
        </p:grpSpPr>
        <p:grpSp>
          <p:nvGrpSpPr>
            <p:cNvPr id="16" name="Group 15"/>
            <p:cNvGrpSpPr/>
            <p:nvPr/>
          </p:nvGrpSpPr>
          <p:grpSpPr>
            <a:xfrm>
              <a:off x="4395278" y="4189694"/>
              <a:ext cx="214708" cy="379770"/>
              <a:chOff x="4036634" y="3613350"/>
              <a:chExt cx="189104" cy="296494"/>
            </a:xfrm>
            <a:grpFill/>
          </p:grpSpPr>
          <p:cxnSp>
            <p:nvCxnSpPr>
              <p:cNvPr id="18" name="Straight Connector 17"/>
              <p:cNvCxnSpPr/>
              <p:nvPr/>
            </p:nvCxnSpPr>
            <p:spPr>
              <a:xfrm flipH="1">
                <a:off x="4036634" y="3613351"/>
                <a:ext cx="131472" cy="296493"/>
              </a:xfrm>
              <a:prstGeom prst="lin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4094266" y="3613350"/>
                <a:ext cx="131472" cy="296493"/>
              </a:xfrm>
              <a:prstGeom prst="lin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4650001" y="4144285"/>
              <a:ext cx="452450" cy="40402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236741" y="5736468"/>
            <a:ext cx="483286" cy="350283"/>
            <a:chOff x="4395278" y="4189694"/>
            <a:chExt cx="732587" cy="418022"/>
          </a:xfrm>
          <a:noFill/>
        </p:grpSpPr>
        <p:grpSp>
          <p:nvGrpSpPr>
            <p:cNvPr id="21" name="Group 20"/>
            <p:cNvGrpSpPr/>
            <p:nvPr/>
          </p:nvGrpSpPr>
          <p:grpSpPr>
            <a:xfrm>
              <a:off x="4395278" y="4189694"/>
              <a:ext cx="214708" cy="379770"/>
              <a:chOff x="4036634" y="3613350"/>
              <a:chExt cx="189104" cy="296494"/>
            </a:xfrm>
            <a:grpFill/>
          </p:grpSpPr>
          <p:cxnSp>
            <p:nvCxnSpPr>
              <p:cNvPr id="23" name="Straight Connector 22"/>
              <p:cNvCxnSpPr/>
              <p:nvPr/>
            </p:nvCxnSpPr>
            <p:spPr>
              <a:xfrm flipH="1">
                <a:off x="4036634" y="3613351"/>
                <a:ext cx="131472" cy="296493"/>
              </a:xfrm>
              <a:prstGeom prst="lin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4094266" y="3613350"/>
                <a:ext cx="131472" cy="296493"/>
              </a:xfrm>
              <a:prstGeom prst="line">
                <a:avLst/>
              </a:prstGeom>
              <a:grpFill/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4675415" y="4203691"/>
              <a:ext cx="452450" cy="40402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Line 5">
            <a:extLst>
              <a:ext uri="{FF2B5EF4-FFF2-40B4-BE49-F238E27FC236}">
                <a16:creationId xmlns:a16="http://schemas.microsoft.com/office/drawing/2014/main" xmlns="" id="{2FB88839-71F4-454B-B03B-84F07038BD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304937" y="4274925"/>
            <a:ext cx="1783083" cy="1165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8">
            <a:extLst>
              <a:ext uri="{FF2B5EF4-FFF2-40B4-BE49-F238E27FC236}">
                <a16:creationId xmlns:a16="http://schemas.microsoft.com/office/drawing/2014/main" xmlns="" id="{3CCD1326-7AE9-4B2A-8B67-6B8C739EB4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68052" y="4906439"/>
            <a:ext cx="2164056" cy="311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9">
            <a:extLst>
              <a:ext uri="{FF2B5EF4-FFF2-40B4-BE49-F238E27FC236}">
                <a16:creationId xmlns:a16="http://schemas.microsoft.com/office/drawing/2014/main" xmlns="" id="{86F0739C-5408-4E2C-832F-7A02E74CF9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27646" y="1779086"/>
            <a:ext cx="1501424" cy="314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5">
            <a:extLst>
              <a:ext uri="{FF2B5EF4-FFF2-40B4-BE49-F238E27FC236}">
                <a16:creationId xmlns:a16="http://schemas.microsoft.com/office/drawing/2014/main" xmlns="" id="{2FB88839-71F4-454B-B03B-84F07038BD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516028" y="4933167"/>
            <a:ext cx="1473623" cy="1165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139" y="86377"/>
            <a:ext cx="582759" cy="52190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1558" y="-63053"/>
            <a:ext cx="1143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40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44000" contrast="-69000"/>
          </a:blip>
          <a:stretch>
            <a:fillRect/>
          </a:stretch>
        </p:blipFill>
        <p:spPr>
          <a:xfrm>
            <a:off x="-34401" y="52424"/>
            <a:ext cx="12191999" cy="6795907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</p:spPr>
      </p:pic>
      <p:sp>
        <p:nvSpPr>
          <p:cNvPr id="7" name="矩形 8">
            <a:extLst>
              <a:ext uri="{FF2B5EF4-FFF2-40B4-BE49-F238E27FC236}">
                <a16:creationId xmlns=""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4412030" y="10196"/>
            <a:ext cx="3722913" cy="851297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Lời chào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5966" y="545942"/>
            <a:ext cx="4903852" cy="27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Đi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đến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nơi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nào</a:t>
            </a:r>
            <a:endParaRPr lang="en-US" sz="4267" dirty="0">
              <a:latin typeface="Times New Roman" panose="02020603050405020304" pitchFamily="18" charset="0"/>
              <a:ea typeface="Arial-Rounded" charset="0"/>
              <a:cs typeface="Times New Roman" panose="02020603050405020304" pitchFamily="18" charset="0"/>
            </a:endParaRPr>
          </a:p>
          <a:p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Lời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chào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đi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trước</a:t>
            </a:r>
            <a:endParaRPr lang="en-US" sz="4267" dirty="0">
              <a:latin typeface="Times New Roman" panose="02020603050405020304" pitchFamily="18" charset="0"/>
              <a:ea typeface="Arial-Rounded" charset="0"/>
              <a:cs typeface="Times New Roman" panose="02020603050405020304" pitchFamily="18" charset="0"/>
            </a:endParaRPr>
          </a:p>
          <a:p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Lời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chào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dẫn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bước</a:t>
            </a:r>
            <a:endParaRPr lang="en-US" sz="4267" dirty="0">
              <a:latin typeface="Times New Roman" panose="02020603050405020304" pitchFamily="18" charset="0"/>
              <a:ea typeface="Arial-Rounded" charset="0"/>
              <a:cs typeface="Times New Roman" panose="02020603050405020304" pitchFamily="18" charset="0"/>
            </a:endParaRPr>
          </a:p>
          <a:p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Chẳng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sợ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lạc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nhà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4507" y="3476074"/>
            <a:ext cx="4967285" cy="27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Lời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chào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kết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bạn</a:t>
            </a:r>
            <a:endParaRPr lang="en-US" sz="4267" dirty="0">
              <a:latin typeface="Times New Roman" panose="02020603050405020304" pitchFamily="18" charset="0"/>
              <a:ea typeface="Arial-Rounded" charset="0"/>
              <a:cs typeface="Times New Roman" panose="02020603050405020304" pitchFamily="18" charset="0"/>
            </a:endParaRPr>
          </a:p>
          <a:p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Con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đường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bớt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xa</a:t>
            </a:r>
            <a:endParaRPr lang="en-US" sz="4267" dirty="0">
              <a:latin typeface="Times New Roman" panose="02020603050405020304" pitchFamily="18" charset="0"/>
              <a:ea typeface="Arial-Rounded" charset="0"/>
              <a:cs typeface="Times New Roman" panose="02020603050405020304" pitchFamily="18" charset="0"/>
            </a:endParaRPr>
          </a:p>
          <a:p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Lời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chào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là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hoa</a:t>
            </a:r>
            <a:endParaRPr lang="en-US" sz="4267" dirty="0">
              <a:latin typeface="Times New Roman" panose="02020603050405020304" pitchFamily="18" charset="0"/>
              <a:ea typeface="Arial-Rounded" charset="0"/>
              <a:cs typeface="Times New Roman" panose="02020603050405020304" pitchFamily="18" charset="0"/>
            </a:endParaRPr>
          </a:p>
          <a:p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Nở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từ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lòng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đất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01486" y="558443"/>
            <a:ext cx="5128065" cy="27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Là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cơn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gió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mát</a:t>
            </a:r>
            <a:endParaRPr lang="en-US" sz="4267" dirty="0">
              <a:latin typeface="Times New Roman" panose="02020603050405020304" pitchFamily="18" charset="0"/>
              <a:ea typeface="Arial-Rounded" charset="0"/>
              <a:cs typeface="Times New Roman" panose="02020603050405020304" pitchFamily="18" charset="0"/>
            </a:endParaRPr>
          </a:p>
          <a:p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Buổi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sáng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đầu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ngày</a:t>
            </a:r>
            <a:endParaRPr lang="en-US" sz="4267" dirty="0">
              <a:latin typeface="Times New Roman" panose="02020603050405020304" pitchFamily="18" charset="0"/>
              <a:ea typeface="Arial-Rounded" charset="0"/>
              <a:cs typeface="Times New Roman" panose="02020603050405020304" pitchFamily="18" charset="0"/>
            </a:endParaRPr>
          </a:p>
          <a:p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Như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một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bàn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tay</a:t>
            </a:r>
            <a:endParaRPr lang="en-US" sz="4267" dirty="0">
              <a:latin typeface="Times New Roman" panose="02020603050405020304" pitchFamily="18" charset="0"/>
              <a:ea typeface="Arial-Rounded" charset="0"/>
              <a:cs typeface="Times New Roman" panose="02020603050405020304" pitchFamily="18" charset="0"/>
            </a:endParaRPr>
          </a:p>
          <a:p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Chân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thành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cởi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mở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73459" y="3551903"/>
            <a:ext cx="4903852" cy="27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Ai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ai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cũng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có</a:t>
            </a:r>
            <a:endParaRPr lang="en-US" sz="4267" dirty="0">
              <a:latin typeface="Times New Roman" panose="02020603050405020304" pitchFamily="18" charset="0"/>
              <a:ea typeface="Arial-Rounded" charset="0"/>
              <a:cs typeface="Times New Roman" panose="02020603050405020304" pitchFamily="18" charset="0"/>
            </a:endParaRPr>
          </a:p>
          <a:p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Chẳng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nặng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là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bao</a:t>
            </a:r>
            <a:endParaRPr lang="en-US" sz="4267" dirty="0">
              <a:latin typeface="Times New Roman" panose="02020603050405020304" pitchFamily="18" charset="0"/>
              <a:ea typeface="Arial-Rounded" charset="0"/>
              <a:cs typeface="Times New Roman" panose="02020603050405020304" pitchFamily="18" charset="0"/>
            </a:endParaRPr>
          </a:p>
          <a:p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Bạn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ơi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đi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đâu</a:t>
            </a:r>
            <a:endParaRPr lang="en-US" sz="4267" dirty="0">
              <a:latin typeface="Times New Roman" panose="02020603050405020304" pitchFamily="18" charset="0"/>
              <a:ea typeface="Arial-Rounded" charset="0"/>
              <a:cs typeface="Times New Roman" panose="02020603050405020304" pitchFamily="18" charset="0"/>
            </a:endParaRPr>
          </a:p>
          <a:p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Nhớ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mang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đi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nhé</a:t>
            </a:r>
            <a:r>
              <a:rPr lang="en-US" sz="4267" dirty="0">
                <a:latin typeface="Times New Roman" panose="02020603050405020304" pitchFamily="18" charset="0"/>
                <a:ea typeface="Arial-Rounded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6095948" y="-3438600"/>
            <a:ext cx="209041" cy="4480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5493012" y="2699319"/>
            <a:ext cx="292841" cy="466843"/>
            <a:chOff x="3561080" y="1949054"/>
            <a:chExt cx="219631" cy="350132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683074" y="5608145"/>
            <a:ext cx="292841" cy="466843"/>
            <a:chOff x="3561080" y="1949054"/>
            <a:chExt cx="219631" cy="350132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1478021" y="2735503"/>
            <a:ext cx="292841" cy="466843"/>
            <a:chOff x="3561080" y="1949054"/>
            <a:chExt cx="219631" cy="350132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8327451" y="-126626"/>
            <a:ext cx="292841" cy="466843"/>
            <a:chOff x="3561080" y="1949054"/>
            <a:chExt cx="219631" cy="350132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1045046" y="5678848"/>
            <a:ext cx="292841" cy="466843"/>
            <a:chOff x="3561080" y="1949054"/>
            <a:chExt cx="219631" cy="350132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3561080" y="1949054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3623930" y="1963117"/>
              <a:ext cx="156781" cy="33606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/>
          <p:cNvCxnSpPr/>
          <p:nvPr/>
        </p:nvCxnSpPr>
        <p:spPr>
          <a:xfrm>
            <a:off x="4027052" y="1846165"/>
            <a:ext cx="127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245314" y="3202345"/>
            <a:ext cx="21428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759741" y="1948897"/>
            <a:ext cx="22656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918524" y="6267204"/>
            <a:ext cx="3852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lang="en-US" altLang="zh-CN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Nguyễn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Hoàng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Sơn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lang="zh-CN" altLang="en-US" sz="3200" b="1" i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612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158330" y="668777"/>
            <a:ext cx="3661029" cy="7035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ra chơi</a:t>
            </a:r>
            <a:endParaRPr lang="en-US" b="1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78207" y="1213610"/>
            <a:ext cx="5157787" cy="56342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Ùa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endParaRPr lang="en-US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b="1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6341695" y="1306811"/>
            <a:ext cx="5335068" cy="55410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US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endParaRPr lang="en-US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endParaRPr lang="en-US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207" y="22446"/>
            <a:ext cx="113905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933" dirty="0"/>
              <a:t>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43617" y="22447"/>
            <a:ext cx="669183" cy="714395"/>
          </a:xfrm>
          <a:prstGeom prst="ellipse">
            <a:avLst/>
          </a:prstGeom>
          <a:solidFill>
            <a:srgbClr val="8D3A96"/>
          </a:solidFill>
          <a:ln>
            <a:solidFill>
              <a:srgbClr val="FFD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0296" y="1839850"/>
            <a:ext cx="141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1262" y="3070397"/>
            <a:ext cx="1372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4510" y="4313141"/>
            <a:ext cx="894317" cy="485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7302" y="5555043"/>
            <a:ext cx="597019" cy="441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endParaRPr 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22171" y="2479641"/>
            <a:ext cx="756678" cy="53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58039" y="1238746"/>
            <a:ext cx="965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2290" y="4930656"/>
            <a:ext cx="148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4659" y="6167480"/>
            <a:ext cx="1129258" cy="485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96058" y="4966600"/>
            <a:ext cx="1242184" cy="53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94983" y="6218147"/>
            <a:ext cx="1390778" cy="485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71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8845" y="29847"/>
            <a:ext cx="392392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                   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8845" y="4428234"/>
            <a:ext cx="10329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328" y="5136120"/>
            <a:ext cx="10543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i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i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4000" i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000" i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000" i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i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i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i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i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i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418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57001" y="1"/>
            <a:ext cx="699855" cy="694660"/>
          </a:xfrm>
          <a:prstGeom prst="ellipse">
            <a:avLst/>
          </a:prstGeom>
          <a:solidFill>
            <a:srgbClr val="C86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7001" y="780805"/>
            <a:ext cx="2834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001" y="1619956"/>
            <a:ext cx="5809689" cy="2554545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 lvl="0"/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165256" y="1619956"/>
            <a:ext cx="5809689" cy="2554545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 lvl="0"/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xmlns="" id="{3CCD1326-7AE9-4B2A-8B67-6B8C739EB4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72863" y="2897228"/>
            <a:ext cx="1788476" cy="311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xmlns="" id="{2FB88839-71F4-454B-B03B-84F07038BD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1010" y="2885574"/>
            <a:ext cx="1473623" cy="1165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6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" grpId="0"/>
      <p:bldP spid="3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8845" y="29847"/>
            <a:ext cx="392392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                   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428234"/>
            <a:ext cx="12081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470" y="5136120"/>
            <a:ext cx="11402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4000" i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4000" i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000" i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4000" i="1" dirty="0" err="1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i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bay </a:t>
            </a:r>
            <a:r>
              <a:rPr lang="en-US" sz="4000" i="1" dirty="0" err="1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sz="4000" i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sz="4000" i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4000" i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i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i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418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57001" y="1"/>
            <a:ext cx="699855" cy="694660"/>
          </a:xfrm>
          <a:prstGeom prst="ellipse">
            <a:avLst/>
          </a:prstGeom>
          <a:solidFill>
            <a:srgbClr val="C86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7001" y="780805"/>
            <a:ext cx="2834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001" y="1619956"/>
            <a:ext cx="5809689" cy="2554545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 lvl="0"/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165256" y="1619956"/>
            <a:ext cx="5809689" cy="2554545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 lvl="0"/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xmlns="" id="{3CCD1326-7AE9-4B2A-8B67-6B8C739EB4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69080" y="2897228"/>
            <a:ext cx="2380462" cy="311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xmlns="" id="{2FB88839-71F4-454B-B03B-84F07038BD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7470" y="3491345"/>
            <a:ext cx="2925486" cy="2230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xmlns="" id="{2FB88839-71F4-454B-B03B-84F07038BD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89352" y="2897228"/>
            <a:ext cx="2584684" cy="624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5">
            <a:extLst>
              <a:ext uri="{FF2B5EF4-FFF2-40B4-BE49-F238E27FC236}">
                <a16:creationId xmlns:a16="http://schemas.microsoft.com/office/drawing/2014/main" xmlns="" id="{2FB88839-71F4-454B-B03B-84F07038BD4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4026" y="3499042"/>
            <a:ext cx="2434047" cy="1460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0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" grpId="0"/>
      <p:bldP spid="3" grpId="0" animBg="1"/>
      <p:bldP spid="8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8845" y="29847"/>
            <a:ext cx="392392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                            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6856" y="4428234"/>
            <a:ext cx="8423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470" y="5136120"/>
            <a:ext cx="11402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4000" i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4000" i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000" i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4000" i="1" dirty="0" err="1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i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bay </a:t>
            </a:r>
            <a:r>
              <a:rPr lang="en-US" sz="4000" i="1" dirty="0" err="1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sz="4000" i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sz="4000" i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4000" i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i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i="1" dirty="0" smtClean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418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57001" y="1"/>
            <a:ext cx="699855" cy="694660"/>
          </a:xfrm>
          <a:prstGeom prst="ellipse">
            <a:avLst/>
          </a:prstGeom>
          <a:solidFill>
            <a:srgbClr val="C86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7001" y="780805"/>
            <a:ext cx="2321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03401" y="1662899"/>
            <a:ext cx="5809689" cy="2554545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 lvl="0"/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xmlns="" id="{3CCD1326-7AE9-4B2A-8B67-6B8C739EB4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895" y="2982174"/>
            <a:ext cx="834337" cy="311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xmlns="" id="{2FB88839-71F4-454B-B03B-84F07038BD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5833" y="4259446"/>
            <a:ext cx="519430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8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2" grpId="0"/>
      <p:bldP spid="3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7000" y="969818"/>
            <a:ext cx="801343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418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dirty="0">
                <a:solidFill>
                  <a:srgbClr val="3FAF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8328" y="969819"/>
            <a:ext cx="641035" cy="694660"/>
          </a:xfrm>
          <a:prstGeom prst="ellipse">
            <a:avLst/>
          </a:prstGeom>
          <a:solidFill>
            <a:srgbClr val="C86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45" y="3239986"/>
            <a:ext cx="5837382" cy="361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15" y="1664479"/>
            <a:ext cx="5674421" cy="369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71101" y="-6136"/>
            <a:ext cx="877769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8328" y="1"/>
            <a:ext cx="617638" cy="694660"/>
          </a:xfrm>
          <a:prstGeom prst="ellipse">
            <a:avLst/>
          </a:prstGeom>
          <a:solidFill>
            <a:srgbClr val="C86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97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1101" y="-6136"/>
            <a:ext cx="91102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8327" y="1"/>
            <a:ext cx="641035" cy="694660"/>
          </a:xfrm>
          <a:prstGeom prst="ellipse">
            <a:avLst/>
          </a:prstGeom>
          <a:solidFill>
            <a:srgbClr val="C86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026" name="Picture 2" descr="41 Trò chơi dân gian ý tưởng | trò chơi, việt nam, thời thơ ấ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4" t="5753" r="3696" b="5437"/>
          <a:stretch/>
        </p:blipFill>
        <p:spPr bwMode="auto">
          <a:xfrm>
            <a:off x="101600" y="1089891"/>
            <a:ext cx="2706255" cy="248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nh Sách Trò Chơi Truyền Thống Của Việt Nam, Hướng Dẫn 101 Trò Chơi Dân  Gia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" t="6887" r="3809" b="6042"/>
          <a:stretch/>
        </p:blipFill>
        <p:spPr bwMode="auto">
          <a:xfrm>
            <a:off x="2872509" y="822037"/>
            <a:ext cx="4193309" cy="275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ết quả hình ảnh cho trò chơi dân gian tập thể | Trò chơi, Việt nam, Dân c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t="6232" r="3871" b="4343"/>
          <a:stretch/>
        </p:blipFill>
        <p:spPr bwMode="auto">
          <a:xfrm>
            <a:off x="7065818" y="692728"/>
            <a:ext cx="4987637" cy="301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video thật ] tranh góc xốp mầm non , tranh trang trí góc, đồ dùng mầm non ,  trò chơi dân gian , góc vận động chính hãng 50,000đ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3" b="9529"/>
          <a:stretch/>
        </p:blipFill>
        <p:spPr bwMode="auto">
          <a:xfrm>
            <a:off x="406937" y="3703781"/>
            <a:ext cx="5116408" cy="300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Tranh góc mầm non (Góc Vận Động) | Shopee Việt Na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3" b="12596"/>
          <a:stretch/>
        </p:blipFill>
        <p:spPr bwMode="auto">
          <a:xfrm>
            <a:off x="5937539" y="3824069"/>
            <a:ext cx="6049282" cy="316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86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3195</TotalTime>
  <Words>667</Words>
  <Application>Microsoft Office PowerPoint</Application>
  <PresentationFormat>Custom</PresentationFormat>
  <Paragraphs>138</Paragraphs>
  <Slides>13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Giờ ra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NHComputer</dc:creator>
  <cp:lastModifiedBy>Admin</cp:lastModifiedBy>
  <cp:revision>424</cp:revision>
  <dcterms:created xsi:type="dcterms:W3CDTF">2021-08-06T04:09:39Z</dcterms:created>
  <dcterms:modified xsi:type="dcterms:W3CDTF">2023-03-01T01:35:05Z</dcterms:modified>
</cp:coreProperties>
</file>