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3" r:id="rId3"/>
    <p:sldId id="258" r:id="rId4"/>
    <p:sldId id="280" r:id="rId5"/>
    <p:sldId id="274" r:id="rId6"/>
    <p:sldId id="275" r:id="rId7"/>
    <p:sldId id="276" r:id="rId8"/>
    <p:sldId id="282" r:id="rId9"/>
    <p:sldId id="263" r:id="rId10"/>
    <p:sldId id="284" r:id="rId11"/>
    <p:sldId id="278" r:id="rId12"/>
    <p:sldId id="267" r:id="rId13"/>
    <p:sldId id="268" r:id="rId14"/>
    <p:sldId id="270" r:id="rId15"/>
    <p:sldId id="285" r:id="rId16"/>
    <p:sldId id="286" r:id="rId17"/>
    <p:sldId id="287" r:id="rId18"/>
    <p:sldId id="289" r:id="rId19"/>
    <p:sldId id="271" r:id="rId20"/>
    <p:sldId id="272" r:id="rId21"/>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29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26/5/2023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a:miter lim="800000"/>
          </a:ln>
        </p:spPr>
      </p:sp>
      <p:sp>
        <p:nvSpPr>
          <p:cNvPr id="24579" name="Notes Placeholder 2"/>
          <p:cNvSpPr>
            <a:spLocks noGrp="1"/>
          </p:cNvSpPr>
          <p:nvPr>
            <p:ph type="body" idx="1"/>
          </p:nvPr>
        </p:nvSpPr>
        <p:spPr>
          <a:noFill/>
        </p:spPr>
        <p:txBody>
          <a:bodyPr/>
          <a:lstStyle/>
          <a:p>
            <a:pPr eaLnBrk="1" hangingPunct="1"/>
            <a:endParaRPr lang="en-US"/>
          </a:p>
        </p:txBody>
      </p:sp>
      <p:sp>
        <p:nvSpPr>
          <p:cNvPr id="24580" name="Slide Number Placeholder 3"/>
          <p:cNvSpPr>
            <a:spLocks noGrp="1"/>
          </p:cNvSpPr>
          <p:nvPr>
            <p:ph type="sldNum" sz="quarter" idx="5"/>
          </p:nvPr>
        </p:nvSpPr>
        <p:spPr bwMode="auto">
          <a:noFill/>
          <a:ln>
            <a:miter lim="800000"/>
            <a:headEnd/>
            <a:tailEnd/>
          </a:ln>
        </p:spPr>
        <p:txBody>
          <a:bodyPr/>
          <a:lstStyle/>
          <a:p>
            <a:fld id="{B1CFA60A-AB28-44DF-BFB2-69EB118895CE}" type="slidenum">
              <a:rPr lang="en-US" smtClean="0">
                <a:latin typeface="Arial" charset="0"/>
                <a:cs typeface="Arial" charset="0"/>
              </a:rPr>
              <a:pPr/>
              <a:t>1</a:t>
            </a:fld>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12</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15</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17</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26/5/2023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D:\LopMotThanYeuBeat-Beat-6284326.mp3"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697336" y="2686053"/>
            <a:ext cx="7711754" cy="2000249"/>
          </a:xfrm>
          <a:prstGeom prst="rect">
            <a:avLst/>
          </a:prstGeom>
        </p:spPr>
        <p:txBody>
          <a:bodyPr wrap="none" lIns="91438" tIns="45719" rIns="91438" bIns="45719" fromWordArt="1">
            <a:prstTxWarp prst="textPlain">
              <a:avLst>
                <a:gd name="adj" fmla="val 49092"/>
              </a:avLst>
            </a:prstTxWarp>
          </a:bodyPr>
          <a:lstStyle>
            <a:defPPr>
              <a:defRPr lang="en-US"/>
            </a:defPPr>
            <a:lvl1pPr algn="l" rtl="0" eaLnBrk="0" fontAlgn="base" hangingPunct="0">
              <a:spcBef>
                <a:spcPct val="0"/>
              </a:spcBef>
              <a:spcAft>
                <a:spcPct val="0"/>
              </a:spcAft>
              <a:defRPr sz="32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a:lstStyle>
          <a:p>
            <a:pPr algn="ctr" eaLnBrk="1" hangingPunct="1">
              <a:defRPr/>
            </a:pPr>
            <a:r>
              <a:rPr lang="vi-VN"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Tập đọc</a:t>
            </a:r>
          </a:p>
          <a:p>
            <a:pPr algn="ctr" eaLnBrk="1" hangingPunct="1">
              <a:defRPr/>
            </a:pP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Bữa cơm gia đình </a:t>
            </a:r>
            <a:r>
              <a:rPr lang="en-US" sz="40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4000"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Tiết</a:t>
            </a:r>
            <a:r>
              <a:rPr lang="en-US" sz="40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1,2,3,4.)</a:t>
            </a:r>
            <a:endParaRPr lang="vi-VN" sz="4000" kern="10" dirty="0">
              <a:ln w="9525">
                <a:solidFill>
                  <a:srgbClr val="000000"/>
                </a:solidFill>
                <a:round/>
                <a:headEnd/>
                <a:tailEnd/>
              </a:ln>
              <a:solidFill>
                <a:srgbClr val="FF0000"/>
              </a:solidFill>
              <a:latin typeface="Segoe UI Black" panose="020B0A02040204020203" pitchFamily="34" charset="0"/>
              <a:ea typeface="Segoe UI Black" panose="020B0A02040204020203" pitchFamily="34" charset="0"/>
            </a:endParaRPr>
          </a:p>
        </p:txBody>
      </p:sp>
      <p:sp>
        <p:nvSpPr>
          <p:cNvPr id="4099" name="TextBox 6"/>
          <p:cNvSpPr txBox="1">
            <a:spLocks noChangeArrowheads="1"/>
          </p:cNvSpPr>
          <p:nvPr/>
        </p:nvSpPr>
        <p:spPr bwMode="auto">
          <a:xfrm>
            <a:off x="1371600" y="457198"/>
            <a:ext cx="6732985" cy="1446548"/>
          </a:xfrm>
          <a:prstGeom prst="rect">
            <a:avLst/>
          </a:prstGeom>
          <a:noFill/>
          <a:ln w="9525">
            <a:noFill/>
            <a:miter lim="800000"/>
            <a:headEnd/>
            <a:tailEnd/>
          </a:ln>
        </p:spPr>
        <p:txBody>
          <a:bodyPr lIns="91438" tIns="45719" rIns="91438" bIns="45719">
            <a:spAutoFit/>
          </a:bodyPr>
          <a:lstStyle/>
          <a:p>
            <a:pPr algn="ctr">
              <a:defRPr/>
            </a:pPr>
            <a:r>
              <a:rPr lang="vi-VN" sz="2800" b="1" dirty="0" smtClean="0">
                <a:latin typeface="+mj-lt"/>
                <a:cs typeface="Times New Roman" pitchFamily="18" charset="0"/>
              </a:rPr>
              <a:t>CHƯƠNG </a:t>
            </a:r>
            <a:r>
              <a:rPr lang="vi-VN" sz="2800" b="1" dirty="0">
                <a:latin typeface="+mj-lt"/>
                <a:cs typeface="Times New Roman" pitchFamily="18" charset="0"/>
              </a:rPr>
              <a:t>TRÌNH DẠY TRỰC TUYẾN</a:t>
            </a:r>
          </a:p>
          <a:p>
            <a:pPr algn="ctr">
              <a:defRPr/>
            </a:pPr>
            <a:r>
              <a:rPr lang="en-US" sz="2800" b="1" dirty="0">
                <a:solidFill>
                  <a:srgbClr val="FF0000"/>
                </a:solidFill>
                <a:latin typeface="Times New Roman" pitchFamily="18" charset="0"/>
                <a:cs typeface="Times New Roman" pitchFamily="18" charset="0"/>
              </a:rPr>
              <a:t>GV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Huỳnh</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t>
            </a:r>
            <a:r>
              <a:rPr lang="en-US" sz="2800" b="1" dirty="0" err="1" smtClean="0">
                <a:solidFill>
                  <a:srgbClr val="FF0000"/>
                </a:solidFill>
                <a:latin typeface="Times New Roman" pitchFamily="18" charset="0"/>
                <a:cs typeface="Times New Roman" pitchFamily="18" charset="0"/>
              </a:rPr>
              <a:t>ạ</a:t>
            </a:r>
            <a:endParaRPr lang="vi-VN" sz="2800" b="1" dirty="0">
              <a:solidFill>
                <a:srgbClr val="FF0000"/>
              </a:solidFill>
              <a:latin typeface="Times New Roman" pitchFamily="18" charset="0"/>
              <a:cs typeface="Times New Roman" pitchFamily="18" charset="0"/>
            </a:endParaRPr>
          </a:p>
          <a:p>
            <a:pPr algn="ctr">
              <a:defRPr/>
            </a:pPr>
            <a:r>
              <a:rPr lang="vi-VN" sz="3200" b="1" dirty="0">
                <a:latin typeface="+mj-lt"/>
                <a:cs typeface="Times New Roman" pitchFamily="18" charset="0"/>
              </a:rPr>
              <a:t>-----o0o-----</a:t>
            </a:r>
            <a:endParaRPr lang="vi-VN" sz="2800" b="1" dirty="0">
              <a:latin typeface="+mj-lt"/>
              <a:cs typeface="Times New Roman" pitchFamily="18"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69354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000" dirty="0">
                <a:latin typeface="Arial-Rounded" pitchFamily="34" charset="0"/>
                <a:ea typeface="Arial-Rounded" pitchFamily="34" charset="0"/>
                <a:cs typeface="Arial-Rounded" pitchFamily="34" charset="0"/>
              </a:rPr>
              <a:t>Thấy mẹ đi chợ về, Chi hỏi:</a:t>
            </a:r>
          </a:p>
          <a:p>
            <a:pPr marL="0" lvl="1" algn="just"/>
            <a:r>
              <a:rPr lang="en-US" sz="2000" dirty="0">
                <a:latin typeface="Arial-Rounded" pitchFamily="34" charset="0"/>
                <a:ea typeface="Arial-Rounded" pitchFamily="34" charset="0"/>
                <a:cs typeface="Arial-Rounded" pitchFamily="34" charset="0"/>
              </a:rPr>
              <a:t>	- Sao mẹ mua nhiều đồ ăn thế ạ?</a:t>
            </a:r>
          </a:p>
          <a:p>
            <a:pPr marL="0" lvl="1" algn="just"/>
            <a:r>
              <a:rPr lang="en-US" sz="2000" dirty="0">
                <a:latin typeface="Arial-Rounded" pitchFamily="34" charset="0"/>
                <a:ea typeface="Arial-Rounded" pitchFamily="34" charset="0"/>
                <a:cs typeface="Arial-Rounded" pitchFamily="34" charset="0"/>
              </a:rPr>
              <a:t>	- Đố con hôm nay là ngày gì?</a:t>
            </a:r>
          </a:p>
          <a:p>
            <a:pPr marL="0" lvl="1" algn="just"/>
            <a:r>
              <a:rPr lang="en-US" sz="2000" dirty="0">
                <a:latin typeface="Arial-Rounded" pitchFamily="34" charset="0"/>
                <a:ea typeface="Arial-Rounded" pitchFamily="34" charset="0"/>
                <a:cs typeface="Arial-Rounded" pitchFamily="34" charset="0"/>
              </a:rPr>
              <a:t>	Chi chạy lại xem lịch:</a:t>
            </a:r>
          </a:p>
          <a:p>
            <a:pPr marL="0" lvl="1" algn="just"/>
            <a:r>
              <a:rPr lang="en-US" sz="2000" dirty="0">
                <a:latin typeface="Arial-Rounded" pitchFamily="34" charset="0"/>
                <a:ea typeface="Arial-Rounded" pitchFamily="34" charset="0"/>
                <a:cs typeface="Arial-Rounded" pitchFamily="34" charset="0"/>
              </a:rPr>
              <a:t>	- A, ngày 28 tháng 6, Ngày Gia đình Việt Nam.</a:t>
            </a:r>
          </a:p>
          <a:p>
            <a:pPr marL="0" lvl="1" algn="just"/>
            <a:r>
              <a:rPr lang="en-US" sz="20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0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r>
              <a:rPr lang="en-US" sz="2800" dirty="0">
                <a:solidFill>
                  <a:srgbClr val="FF0000"/>
                </a:solidFill>
                <a:latin typeface="Arial-Rounded" pitchFamily="34" charset="0"/>
                <a:ea typeface="Arial-Rounded" pitchFamily="34" charset="0"/>
                <a:cs typeface="Arial-Rounded" pitchFamily="34" charset="0"/>
              </a:rPr>
              <a:t>Đọc nối đoạn</a:t>
            </a: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685800"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p:cNvSpPr/>
          <p:nvPr/>
        </p:nvSpPr>
        <p:spPr>
          <a:xfrm>
            <a:off x="457200" y="27241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94445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gg2002"/>
          <p:cNvPicPr>
            <a:picLocks noChangeAspect="1" noChangeArrowheads="1"/>
          </p:cNvPicPr>
          <p:nvPr/>
        </p:nvPicPr>
        <p:blipFill>
          <a:blip r:embed="rId3"/>
          <a:srcRect/>
          <a:stretch>
            <a:fillRect/>
          </a:stretch>
        </p:blipFill>
        <p:spPr bwMode="auto">
          <a:xfrm>
            <a:off x="0" y="0"/>
            <a:ext cx="9144000" cy="5144691"/>
          </a:xfrm>
          <a:prstGeom prst="rect">
            <a:avLst/>
          </a:prstGeom>
          <a:noFill/>
          <a:ln w="9525">
            <a:noFill/>
            <a:miter lim="800000"/>
            <a:headEnd/>
            <a:tailEnd/>
          </a:ln>
        </p:spPr>
      </p:pic>
      <p:sp>
        <p:nvSpPr>
          <p:cNvPr id="17411" name="WordArt 9"/>
          <p:cNvSpPr>
            <a:spLocks noChangeArrowheads="1" noChangeShapeType="1" noTextEdit="1"/>
          </p:cNvSpPr>
          <p:nvPr/>
        </p:nvSpPr>
        <p:spPr bwMode="auto">
          <a:xfrm>
            <a:off x="1363266" y="1774032"/>
            <a:ext cx="6560344" cy="1770460"/>
          </a:xfrm>
          <a:prstGeom prst="rect">
            <a:avLst/>
          </a:prstGeom>
        </p:spPr>
        <p:txBody>
          <a:bodyPr wrap="none" lIns="68580" tIns="34290" rIns="68580" bIns="34290" fromWordArt="1">
            <a:prstTxWarp prst="textSlantUp">
              <a:avLst>
                <a:gd name="adj" fmla="val 12741"/>
              </a:avLst>
            </a:prstTxWarp>
          </a:bodyPr>
          <a:lstStyle/>
          <a:p>
            <a:pPr algn="ctr"/>
            <a:r>
              <a:rPr lang="en-US" sz="80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Nghỉ giữa tiết</a:t>
            </a:r>
          </a:p>
        </p:txBody>
      </p:sp>
      <p:pic>
        <p:nvPicPr>
          <p:cNvPr id="8" name="LopMotThanYeuBeat-Beat-6284326.mp3">
            <a:hlinkClick r:id="" action="ppaction://media"/>
          </p:cNvPr>
          <p:cNvPicPr>
            <a:picLocks noRot="1" noChangeAspect="1"/>
          </p:cNvPicPr>
          <p:nvPr>
            <a:audioFile r:link="rId1"/>
          </p:nvPr>
        </p:nvPicPr>
        <p:blipFill>
          <a:blip r:embed="rId4"/>
          <a:srcRect/>
          <a:stretch>
            <a:fillRect/>
          </a:stretch>
        </p:blipFill>
        <p:spPr bwMode="auto">
          <a:xfrm>
            <a:off x="8839200" y="48387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Thấy mẹ đi chợ về, Chi hỏi:</a:t>
            </a:r>
          </a:p>
          <a:p>
            <a:pPr marL="0" lvl="1" algn="just"/>
            <a:r>
              <a:rPr lang="en-US" sz="2800" dirty="0">
                <a:latin typeface="Arial-Rounded" pitchFamily="34" charset="0"/>
                <a:ea typeface="Arial-Rounded" pitchFamily="34" charset="0"/>
                <a:cs typeface="Arial-Rounded" pitchFamily="34" charset="0"/>
              </a:rPr>
              <a:t>	- Sao mẹ mua nhiều đồ ăn thế ạ?</a:t>
            </a:r>
          </a:p>
          <a:p>
            <a:pPr marL="0" lvl="1" algn="just"/>
            <a:r>
              <a:rPr lang="en-US" sz="2800" dirty="0">
                <a:latin typeface="Arial-Rounded" pitchFamily="34" charset="0"/>
                <a:ea typeface="Arial-Rounded" pitchFamily="34" charset="0"/>
                <a:cs typeface="Arial-Rounded" pitchFamily="34" charset="0"/>
              </a:rPr>
              <a:t>	- Đố con hôm nay là ngày gì?</a:t>
            </a:r>
          </a:p>
          <a:p>
            <a:pPr marL="0" lvl="1" algn="just"/>
            <a:r>
              <a:rPr lang="en-US" sz="2800" dirty="0">
                <a:latin typeface="Arial-Rounded" pitchFamily="34" charset="0"/>
                <a:ea typeface="Arial-Rounded" pitchFamily="34" charset="0"/>
                <a:cs typeface="Arial-Rounded" pitchFamily="34" charset="0"/>
              </a:rPr>
              <a:t>	Chi chạy lại xem lịch:</a:t>
            </a:r>
          </a:p>
          <a:p>
            <a:pPr marL="0" lvl="1" algn="just"/>
            <a:r>
              <a:rPr lang="en-US" sz="2800" dirty="0">
                <a:latin typeface="Arial-Rounded" pitchFamily="34" charset="0"/>
                <a:ea typeface="Arial-Rounded" pitchFamily="34" charset="0"/>
                <a:cs typeface="Arial-Rounded" pitchFamily="34" charset="0"/>
              </a:rPr>
              <a:t>	- A, ngày 28 tháng 6, Ngày Gia đình Việt Nam.</a:t>
            </a:r>
          </a:p>
          <a:p>
            <a:pPr marL="0" lvl="1" algn="just"/>
            <a:r>
              <a:rPr lang="en-US" sz="2800" dirty="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đoạn</a:t>
            </a:r>
            <a:r>
              <a:rPr lang="en-US" sz="3200" b="1" dirty="0">
                <a:latin typeface="Arial-Rounded" pitchFamily="34" charset="0"/>
                <a:ea typeface="Arial-Rounded" pitchFamily="34" charset="0"/>
                <a:cs typeface="Arial-Rounded" pitchFamily="34" charset="0"/>
              </a:rPr>
              <a:t> 1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trả</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lời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hỏi</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302895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2369843"/>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Arial-Rounded" pitchFamily="34" charset="0"/>
                <a:ea typeface="Arial-Rounded" pitchFamily="34" charset="0"/>
                <a:cs typeface="Arial-Rounded" pitchFamily="34" charset="0"/>
              </a:rPr>
              <a:t>Chi vui lắm. Em nhặt rau giúp mẹ.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dọn nhà, rửa xoong nồi, cốc chén. Ông bà trông em bé để mẹ nấu ăn. Cả nhà quây quần bên nhau. Bữa cơm thật tuyệt. Chi thích ngày nào cũng là Ngày Gia đình Việt Nam.</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400073"/>
          </a:xfrm>
          <a:prstGeom prst="rect">
            <a:avLst/>
          </a:prstGeom>
          <a:solidFill>
            <a:srgbClr val="FFD347"/>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đoạn</a:t>
            </a:r>
            <a:r>
              <a:rPr lang="en-US" sz="2000" b="1" dirty="0">
                <a:latin typeface="Arial-Rounded" pitchFamily="34" charset="0"/>
                <a:ea typeface="Arial-Rounded" pitchFamily="34" charset="0"/>
                <a:cs typeface="Arial-Rounded" pitchFamily="34" charset="0"/>
              </a:rPr>
              <a:t> 2:</a:t>
            </a:r>
          </a:p>
        </p:txBody>
      </p:sp>
      <p:sp>
        <p:nvSpPr>
          <p:cNvPr id="7" name="TextBox 6">
            <a:extLst>
              <a:ext uri="{FF2B5EF4-FFF2-40B4-BE49-F238E27FC236}">
                <a16:creationId xmlns:a16="http://schemas.microsoft.com/office/drawing/2014/main" xmlns=""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xmlns=""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dirty="0"/>
              <a:t>b</a:t>
            </a:r>
            <a:r>
              <a:rPr lang="en-US" altLang="en-US" sz="2400" dirty="0"/>
              <a:t>. </a:t>
            </a:r>
            <a:r>
              <a:rPr lang="vi-VN" altLang="en-US" sz="2400" dirty="0"/>
              <a:t>V</a:t>
            </a:r>
            <a:r>
              <a:rPr lang="vi-VN" altLang="en-US" sz="2400" dirty="0">
                <a:cs typeface="Times New Roman" panose="02020603050405020304" pitchFamily="18" charset="0"/>
              </a:rPr>
              <a:t>à</a:t>
            </a:r>
            <a:r>
              <a:rPr lang="vi-VN" altLang="en-US" sz="2400" dirty="0"/>
              <a:t>o ng</a:t>
            </a:r>
            <a:r>
              <a:rPr lang="vi-VN" altLang="en-US" sz="2400" dirty="0">
                <a:cs typeface="Times New Roman" panose="02020603050405020304" pitchFamily="18" charset="0"/>
              </a:rPr>
              <a:t>à</a:t>
            </a:r>
            <a:r>
              <a:rPr lang="vi-VN" altLang="en-US" sz="2400" dirty="0"/>
              <a:t>y n</a:t>
            </a:r>
            <a:r>
              <a:rPr lang="vi-VN" altLang="en-US" sz="2400" dirty="0">
                <a:cs typeface="Times New Roman" panose="02020603050405020304" pitchFamily="18" charset="0"/>
              </a:rPr>
              <a:t>à</a:t>
            </a:r>
            <a:r>
              <a:rPr lang="vi-VN" altLang="en-US" sz="2400" dirty="0"/>
              <a:t>y gia đình Chi l</a:t>
            </a:r>
            <a:r>
              <a:rPr lang="vi-VN" altLang="en-US" sz="2400" dirty="0">
                <a:cs typeface="Times New Roman" panose="02020603050405020304" pitchFamily="18" charset="0"/>
              </a:rPr>
              <a:t>à</a:t>
            </a:r>
            <a:r>
              <a:rPr lang="vi-VN" altLang="en-US" sz="2400" dirty="0"/>
              <a:t>m </a:t>
            </a:r>
            <a:r>
              <a:rPr lang="en-US" altLang="en-US" sz="2400" dirty="0" err="1"/>
              <a:t>gì</a:t>
            </a:r>
            <a:r>
              <a:rPr lang="en-US" altLang="en-US" sz="2400" dirty="0"/>
              <a:t> ?</a:t>
            </a:r>
            <a:endParaRPr lang="en-US" altLang="en-US" sz="2400" dirty="0">
              <a:cs typeface="Times New Roman" panose="02020603050405020304" pitchFamily="18" charset="0"/>
            </a:endParaRPr>
          </a:p>
        </p:txBody>
      </p:sp>
      <p:sp>
        <p:nvSpPr>
          <p:cNvPr id="12" name="Text Placeholder 4">
            <a:extLst>
              <a:ext uri="{FF2B5EF4-FFF2-40B4-BE49-F238E27FC236}">
                <a16:creationId xmlns:a16="http://schemas.microsoft.com/office/drawing/2014/main" xmlns=""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vi-VN" altLang="en-US" sz="2400" b="1" dirty="0">
                <a:solidFill>
                  <a:srgbClr val="FF0000"/>
                </a:solidFill>
              </a:rPr>
              <a:t>b</a:t>
            </a:r>
            <a:r>
              <a:rPr lang="en-US" altLang="en-US" sz="2400" b="1" dirty="0">
                <a:solidFill>
                  <a:srgbClr val="FF0000"/>
                </a:solidFill>
              </a:rPr>
              <a:t>. </a:t>
            </a:r>
            <a:r>
              <a:rPr lang="vi-VN" altLang="en-US" sz="2400" b="1" dirty="0">
                <a:solidFill>
                  <a:srgbClr val="FF0000"/>
                </a:solidFill>
              </a:rPr>
              <a:t>V</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o ng</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n</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gia đình Chi liên hoan.</a:t>
            </a:r>
            <a:endParaRPr lang="en-US" altLang="en-US" sz="2400" b="1" dirty="0">
              <a:solidFill>
                <a:srgbClr val="FF0000"/>
              </a:solidFill>
              <a:cs typeface="Times New Roman" panose="02020603050405020304" pitchFamily="18" charset="0"/>
            </a:endParaRPr>
          </a:p>
        </p:txBody>
      </p:sp>
      <p:sp>
        <p:nvSpPr>
          <p:cNvPr id="13" name="Text Placeholder 4">
            <a:extLst>
              <a:ext uri="{FF2B5EF4-FFF2-40B4-BE49-F238E27FC236}">
                <a16:creationId xmlns:a16="http://schemas.microsoft.com/office/drawing/2014/main" xmlns=""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dirty="0"/>
              <a:t>c</a:t>
            </a:r>
            <a:r>
              <a:rPr lang="en-US" altLang="en-US" sz="2400" dirty="0"/>
              <a:t>. </a:t>
            </a:r>
            <a:r>
              <a:rPr lang="vi-VN" altLang="en-US" sz="2400" dirty="0"/>
              <a:t>Theo em , vì sao Chi rất vui</a:t>
            </a:r>
            <a:r>
              <a:rPr lang="en-US" altLang="en-US" sz="2400" dirty="0"/>
              <a:t>?</a:t>
            </a:r>
            <a:endParaRPr lang="en-US" altLang="en-US" sz="2400" dirty="0">
              <a:cs typeface="Times New Roman" panose="02020603050405020304" pitchFamily="18" charset="0"/>
            </a:endParaRPr>
          </a:p>
        </p:txBody>
      </p:sp>
      <p:sp>
        <p:nvSpPr>
          <p:cNvPr id="14" name="Text Placeholder 4">
            <a:extLst>
              <a:ext uri="{FF2B5EF4-FFF2-40B4-BE49-F238E27FC236}">
                <a16:creationId xmlns:a16="http://schemas.microsoft.com/office/drawing/2014/main" xmlns=""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rPr>
              <a:t>c</a:t>
            </a:r>
            <a:r>
              <a:rPr lang="en-US" altLang="en-US" sz="2400" b="1" dirty="0">
                <a:solidFill>
                  <a:srgbClr val="FF0000"/>
                </a:solidFill>
              </a:rPr>
              <a:t>. </a:t>
            </a:r>
            <a:r>
              <a:rPr lang="vi-VN" altLang="en-US" sz="2400" b="1" dirty="0">
                <a:solidFill>
                  <a:srgbClr val="FF0000"/>
                </a:solidFill>
              </a:rPr>
              <a:t>Bữa cơm thật tuyệt, cả nh</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 quây quần bên nhau.</a:t>
            </a:r>
            <a:endParaRPr lang="en-US" altLang="en-US"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3053" y="1428750"/>
            <a:ext cx="8820847" cy="2455181"/>
            <a:chOff x="78417" y="3503807"/>
            <a:chExt cx="882084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8417" y="4036969"/>
              <a:ext cx="8649947" cy="511449"/>
            </a:xfrm>
            <a:prstGeom prst="rect">
              <a:avLst/>
            </a:prstGeom>
          </p:spPr>
          <p:txBody>
            <a:bodyPr wrap="square">
              <a:spAutoFit/>
            </a:bodyPr>
            <a:lstStyle/>
            <a:p>
              <a:pPr algn="ct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209550"/>
            <a:ext cx="7079672" cy="46942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c.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978504" y="2984347"/>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chú</a:t>
            </a:r>
            <a:r>
              <a:rPr lang="en-US" sz="2400" dirty="0">
                <a:latin typeface="Arial-Rounded" pitchFamily="34" charset="0"/>
                <a:ea typeface="Arial-Rounded" pitchFamily="34" charset="0"/>
                <a:cs typeface="Arial-Rounded" pitchFamily="34" charset="0"/>
              </a:rPr>
              <a:t> ý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câu</a:t>
            </a:r>
            <a:r>
              <a:rPr lang="en-US" sz="2400" dirty="0">
                <a:latin typeface="Arial-Rounded" pitchFamily="34" charset="0"/>
                <a:ea typeface="Arial-Rounded" pitchFamily="34" charset="0"/>
                <a:cs typeface="Arial-Rounded" pitchFamily="34" charset="0"/>
              </a:rPr>
              <a:t>?</a:t>
            </a:r>
          </a:p>
        </p:txBody>
      </p:sp>
      <p:sp>
        <p:nvSpPr>
          <p:cNvPr id="35" name="TextBox 34"/>
          <p:cNvSpPr txBox="1"/>
          <p:nvPr/>
        </p:nvSpPr>
        <p:spPr>
          <a:xfrm>
            <a:off x="944535" y="3482486"/>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44535" y="4568494"/>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Khoảng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27" name="TextBox 26"/>
          <p:cNvSpPr txBox="1"/>
          <p:nvPr/>
        </p:nvSpPr>
        <p:spPr>
          <a:xfrm>
            <a:off x="944535" y="4017137"/>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Ngoài ra, những chữ nào trong bài cần viết hoa? Vì sao?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859769"/>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Buổi</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 Rounded MT Bold" pitchFamily="34" charset="0"/>
              <a:ea typeface="Arial-Rounded" pitchFamily="34" charset="0"/>
              <a:cs typeface="Arial-Rounded" pitchFamily="34" charset="0"/>
            </a:endParaRPr>
          </a:p>
        </p:txBody>
      </p:sp>
      <p:sp>
        <p:nvSpPr>
          <p:cNvPr id="5" name="Rectangle 4"/>
          <p:cNvSpPr/>
          <p:nvPr/>
        </p:nvSpPr>
        <p:spPr>
          <a:xfrm>
            <a:off x="635577" y="1797356"/>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thường</a:t>
            </a:r>
            <a:r>
              <a:rPr lang="en-US" sz="3200" dirty="0">
                <a:latin typeface="Arial-Rounded" pitchFamily="34" charset="0"/>
                <a:ea typeface="Arial-Rounded" pitchFamily="34" charset="0"/>
                <a:cs typeface="Arial-Rounded" pitchFamily="34" charset="0"/>
              </a:rPr>
              <a:t> (…) </a:t>
            </a:r>
            <a:r>
              <a:rPr lang="en-US" sz="3200" dirty="0" err="1">
                <a:latin typeface="Arial-Rounded" pitchFamily="34" charset="0"/>
                <a:ea typeface="Arial-Rounded" pitchFamily="34" charset="0"/>
                <a:cs typeface="Arial-Rounded" pitchFamily="34" charset="0"/>
              </a:rPr>
              <a:t>bên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a:t>
            </a: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Liên</a:t>
            </a:r>
            <a:r>
              <a:rPr lang="en-US" sz="3200" dirty="0"/>
              <a:t> </a:t>
            </a:r>
            <a:r>
              <a:rPr lang="en-US" sz="3200" dirty="0" err="1"/>
              <a:t>hoan</a:t>
            </a:r>
            <a:r>
              <a:rPr lang="en-US" sz="3200" dirty="0"/>
              <a:t>           </a:t>
            </a:r>
            <a:r>
              <a:rPr lang="en-US" sz="3200" dirty="0" err="1"/>
              <a:t>quây</a:t>
            </a:r>
            <a:r>
              <a:rPr lang="en-US" sz="3200" dirty="0"/>
              <a:t> </a:t>
            </a:r>
            <a:r>
              <a:rPr lang="en-US" sz="3200" dirty="0" err="1"/>
              <a:t>quần</a:t>
            </a:r>
            <a:r>
              <a:rPr lang="en-US" sz="3200" dirty="0"/>
              <a:t>        </a:t>
            </a:r>
            <a:r>
              <a:rPr lang="en-US" sz="3200" dirty="0" err="1"/>
              <a:t>gặp</a:t>
            </a:r>
            <a:endParaRPr lang="vi-VN" sz="3200" dirty="0"/>
          </a:p>
        </p:txBody>
      </p:sp>
      <p:sp>
        <p:nvSpPr>
          <p:cNvPr id="15" name="Rectangle 14">
            <a:extLst>
              <a:ext uri="{FF2B5EF4-FFF2-40B4-BE49-F238E27FC236}">
                <a16:creationId xmlns:a16="http://schemas.microsoft.com/office/drawing/2014/main" xmlns="" id="{FD9634F9-5549-45B2-B9C2-02633E988A71}"/>
              </a:ext>
            </a:extLst>
          </p:cNvPr>
          <p:cNvSpPr/>
          <p:nvPr/>
        </p:nvSpPr>
        <p:spPr>
          <a:xfrm>
            <a:off x="25977" y="4182252"/>
            <a:ext cx="1421823"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a:t>
            </a: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400061"/>
          </a:xfrm>
          <a:prstGeom prst="rect">
            <a:avLst/>
          </a:prstGeom>
          <a:noFill/>
        </p:spPr>
        <p:txBody>
          <a:bodyPr wrap="square" lIns="91391" tIns="45696" rIns="91391" bIns="45696" rtlCol="0">
            <a:spAutoFit/>
          </a:bodyPr>
          <a:lstStyle/>
          <a:p>
            <a:pPr algn="just"/>
            <a:r>
              <a:rPr lang="en-US" sz="2000" b="1" dirty="0">
                <a:latin typeface="Arial-Rounded" pitchFamily="34" charset="0"/>
                <a:ea typeface="Arial-Rounded" pitchFamily="34" charset="0"/>
                <a:cs typeface="Arial-Rounded" pitchFamily="34" charset="0"/>
              </a:rPr>
              <a:t>Quan </a:t>
            </a:r>
            <a:r>
              <a:rPr lang="en-US" sz="2000" b="1" dirty="0" err="1">
                <a:latin typeface="Arial-Rounded" pitchFamily="34" charset="0"/>
                <a:ea typeface="Arial-Rounded" pitchFamily="34" charset="0"/>
                <a:cs typeface="Arial-Rounded" pitchFamily="34" charset="0"/>
              </a:rPr>
              <a:t>sát</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và</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dùng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từ</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ngữ</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trong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khung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để</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nói</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theo</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endParaRPr lang="en-US" sz="20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đọc</a:t>
            </a:r>
            <a:r>
              <a:rPr lang="en-US" sz="3200" dirty="0"/>
              <a:t>              </a:t>
            </a:r>
            <a:r>
              <a:rPr lang="en-US" sz="3200" dirty="0" err="1"/>
              <a:t>tập</a:t>
            </a:r>
            <a:r>
              <a:rPr lang="en-US" sz="3200" dirty="0"/>
              <a:t> </a:t>
            </a:r>
            <a:r>
              <a:rPr lang="en-US" sz="3200" dirty="0" err="1"/>
              <a:t>xe</a:t>
            </a:r>
            <a:r>
              <a:rPr lang="en-US" sz="3200" dirty="0"/>
              <a:t> </a:t>
            </a:r>
            <a:r>
              <a:rPr lang="en-US" sz="3200" dirty="0" err="1"/>
              <a:t>đạp</a:t>
            </a:r>
            <a:r>
              <a:rPr lang="en-US" sz="3200" dirty="0"/>
              <a:t>                   </a:t>
            </a:r>
            <a:r>
              <a:rPr lang="en-US" sz="3200" dirty="0" err="1"/>
              <a:t>cùng</a:t>
            </a:r>
            <a:endParaRPr lang="vi-VN" sz="3200" dirty="0"/>
          </a:p>
        </p:txBody>
      </p:sp>
      <p:pic>
        <p:nvPicPr>
          <p:cNvPr id="7" name="Picture 6">
            <a:extLst>
              <a:ext uri="{FF2B5EF4-FFF2-40B4-BE49-F238E27FC236}">
                <a16:creationId xmlns:a16="http://schemas.microsoft.com/office/drawing/2014/main" xmlns="" id="{6BDBF1CA-03B3-45D5-B8B5-E8C33953DFF1}"/>
              </a:ext>
            </a:extLst>
          </p:cNvPr>
          <p:cNvPicPr>
            <a:picLocks noChangeAspect="1"/>
          </p:cNvPicPr>
          <p:nvPr/>
        </p:nvPicPr>
        <p:blipFill>
          <a:blip r:embed="rId3"/>
          <a:stretch>
            <a:fillRect/>
          </a:stretch>
        </p:blipFill>
        <p:spPr>
          <a:xfrm>
            <a:off x="381000" y="1657350"/>
            <a:ext cx="8610600" cy="2514600"/>
          </a:xfrm>
          <a:prstGeom prst="rect">
            <a:avLst/>
          </a:prstGeom>
        </p:spPr>
      </p:pic>
      <p:sp>
        <p:nvSpPr>
          <p:cNvPr id="8" name="TextBox 7">
            <a:extLst>
              <a:ext uri="{FF2B5EF4-FFF2-40B4-BE49-F238E27FC236}">
                <a16:creationId xmlns:a16="http://schemas.microsoft.com/office/drawing/2014/main" xmlns=""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0A93AA08-583C-4F5A-95A2-6EE4F809DD7F}"/>
              </a:ext>
            </a:extLst>
          </p:cNvPr>
          <p:cNvSpPr txBox="1"/>
          <p:nvPr/>
        </p:nvSpPr>
        <p:spPr>
          <a:xfrm>
            <a:off x="4114800" y="4248150"/>
            <a:ext cx="52578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Nam ra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đạp</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266950"/>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Nghe </a:t>
            </a:r>
            <a:r>
              <a:rPr lang="en-US" sz="2400" b="1" dirty="0" err="1">
                <a:latin typeface="Arial-Rounded" pitchFamily="34" charset="0"/>
                <a:ea typeface="Arial-Rounded" pitchFamily="34" charset="0"/>
                <a:cs typeface="Arial-Rounded" pitchFamily="34" charset="0"/>
              </a:rPr>
              <a:t>viết</a:t>
            </a:r>
            <a:endParaRPr lang="en-US" sz="24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xmlns=""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quây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thích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FD9634F9-5549-45B2-B9C2-02633E988A71}"/>
              </a:ext>
            </a:extLst>
          </p:cNvPr>
          <p:cNvSpPr/>
          <p:nvPr/>
        </p:nvSpPr>
        <p:spPr>
          <a:xfrm>
            <a:off x="76200" y="3587175"/>
            <a:ext cx="77724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phù</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hợp</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thay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bông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hoa</a:t>
            </a:r>
            <a:endParaRPr lang="en-US" sz="2400" b="1" dirty="0">
              <a:latin typeface="Arial Rounded MT Bold" pitchFamily="34" charset="0"/>
              <a:ea typeface="Arial-Rounded" pitchFamily="34" charset="0"/>
              <a:cs typeface="Arial-Rounded" pitchFamily="34" charset="0"/>
            </a:endParaRPr>
          </a:p>
        </p:txBody>
      </p:sp>
      <p:sp>
        <p:nvSpPr>
          <p:cNvPr id="8" name="Subtitle 2">
            <a:extLst>
              <a:ext uri="{FF2B5EF4-FFF2-40B4-BE49-F238E27FC236}">
                <a16:creationId xmlns:a16="http://schemas.microsoft.com/office/drawing/2014/main" xmlns="" id="{2EA801F2-EA46-4020-91DC-1B5EEB61163A}"/>
              </a:ext>
            </a:extLst>
          </p:cNvPr>
          <p:cNvSpPr txBox="1">
            <a:spLocks noChangeArrowheads="1"/>
          </p:cNvSpPr>
          <p:nvPr/>
        </p:nvSpPr>
        <p:spPr bwMode="auto">
          <a:xfrm>
            <a:off x="304800" y="819150"/>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VnAvant" panose="020B7200000000000000" pitchFamily="34" charset="0"/>
              </a:rPr>
              <a:t>gi</a:t>
            </a:r>
            <a:r>
              <a:rPr lang="vi-VN" altLang="en-US" sz="2800" dirty="0">
                <a:latin typeface=".VnAvant" panose="020B7200000000000000" pitchFamily="34" charset="0"/>
              </a:rPr>
              <a:t> hay </a:t>
            </a:r>
            <a:r>
              <a:rPr lang="vi-VN" altLang="en-US" sz="2800" i="1" dirty="0">
                <a:latin typeface=".VnAvant" panose="020B7200000000000000" pitchFamily="34" charset="0"/>
              </a:rPr>
              <a:t>d </a:t>
            </a:r>
            <a:r>
              <a:rPr lang="vi-VN" altLang="en-US" sz="2800" dirty="0">
                <a:latin typeface=".VnAvant" panose="020B7200000000000000" pitchFamily="34" charset="0"/>
              </a:rPr>
              <a:t>?   </a:t>
            </a:r>
            <a:r>
              <a:rPr lang="vi-VN" altLang="en-US" sz="3200" dirty="0">
                <a:latin typeface="Arial" panose="020B0604020202020204" pitchFamily="34" charset="0"/>
              </a:rPr>
              <a:t>đôi</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ày</a:t>
            </a:r>
            <a:r>
              <a:rPr lang="en-US" altLang="en-US" sz="3200" dirty="0">
                <a:latin typeface="Arial" panose="020B0604020202020204" pitchFamily="34" charset="0"/>
              </a:rPr>
              <a:t>;</a:t>
            </a:r>
            <a:r>
              <a:rPr lang="vi-VN" altLang="en-US" sz="3200" dirty="0">
                <a:latin typeface="Arial" panose="020B0604020202020204" pitchFamily="34" charset="0"/>
              </a:rPr>
              <a:t>  nuôi</a:t>
            </a:r>
            <a:r>
              <a:rPr lang="vi-VN" altLang="en-US" sz="3200" dirty="0">
                <a:solidFill>
                  <a:srgbClr val="FF0000"/>
                </a:solidFill>
                <a:latin typeface="Arial" panose="020B0604020202020204" pitchFamily="34" charset="0"/>
              </a:rPr>
              <a:t> </a:t>
            </a:r>
            <a:r>
              <a:rPr lang="en-US" altLang="en-US" sz="3200" dirty="0">
                <a:solidFill>
                  <a:srgbClr val="FF0000"/>
                </a:solidFill>
                <a:latin typeface="Arial" panose="020B0604020202020204" pitchFamily="34" charset="0"/>
              </a:rPr>
              <a:t> </a:t>
            </a:r>
            <a:r>
              <a:rPr lang="vi-VN" altLang="en-US" sz="3200" dirty="0">
                <a:solidFill>
                  <a:srgbClr val="FF0000"/>
                </a:solidFill>
                <a:latin typeface="Arial" panose="020B0604020202020204" pitchFamily="34" charset="0"/>
              </a:rPr>
              <a:t>d</a:t>
            </a:r>
            <a:r>
              <a:rPr lang="vi-VN" altLang="en-US" sz="3200" dirty="0">
                <a:latin typeface="Arial" panose="020B0604020202020204" pitchFamily="34" charset="0"/>
              </a:rPr>
              <a:t>ưỡng</a:t>
            </a:r>
            <a:r>
              <a:rPr lang="en-US" altLang="en-US" sz="3200" dirty="0">
                <a:latin typeface="Arial" panose="020B0604020202020204" pitchFamily="34" charset="0"/>
              </a:rPr>
              <a:t>;</a:t>
            </a:r>
            <a:r>
              <a:rPr lang="vi-VN" altLang="en-US" sz="3200" dirty="0">
                <a:latin typeface="Arial" panose="020B0604020202020204" pitchFamily="34" charset="0"/>
              </a:rPr>
              <a:t>  </a:t>
            </a:r>
            <a:r>
              <a:rPr lang="en-US" altLang="en-US" sz="3200" dirty="0">
                <a:latin typeface="Arial" panose="020B0604020202020204" pitchFamily="34" charset="0"/>
              </a:rPr>
              <a:t> </a:t>
            </a:r>
            <a:r>
              <a:rPr lang="vi-VN" altLang="en-US" sz="3200" dirty="0">
                <a:latin typeface="Arial" panose="020B0604020202020204" pitchFamily="34" charset="0"/>
              </a:rPr>
              <a:t>tờ</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ấy</a:t>
            </a:r>
          </a:p>
          <a:p>
            <a:pPr>
              <a:lnSpc>
                <a:spcPct val="150000"/>
              </a:lnSpc>
              <a:spcBef>
                <a:spcPts val="1000"/>
              </a:spcBef>
              <a:buFont typeface="Arial" panose="020B0604020202020204" pitchFamily="34" charset="0"/>
              <a:buAutoNum type="alphaLcPeriod"/>
            </a:pPr>
            <a:r>
              <a:rPr lang="vi-VN" altLang="en-US" sz="2800" i="1" dirty="0">
                <a:latin typeface=".VnAvant" panose="020B7200000000000000" pitchFamily="34" charset="0"/>
              </a:rPr>
              <a:t>ng</a:t>
            </a:r>
            <a:r>
              <a:rPr lang="vi-VN" altLang="en-US" sz="2800" dirty="0">
                <a:latin typeface=".VnAvant" panose="020B7200000000000000" pitchFamily="34" charset="0"/>
              </a:rPr>
              <a:t> hay </a:t>
            </a:r>
            <a:r>
              <a:rPr lang="vi-VN" altLang="en-US" sz="2800" i="1" dirty="0">
                <a:latin typeface=".VnAvant" panose="020B7200000000000000" pitchFamily="34" charset="0"/>
              </a:rPr>
              <a:t>ngh </a:t>
            </a:r>
            <a:r>
              <a:rPr lang="vi-VN" altLang="en-US" sz="2800" dirty="0">
                <a:latin typeface=".VnAvant" panose="020B7200000000000000" pitchFamily="34" charset="0"/>
              </a:rPr>
              <a:t>? </a:t>
            </a:r>
            <a:r>
              <a:rPr lang="vi-VN" altLang="en-US" sz="3200" dirty="0">
                <a:solidFill>
                  <a:srgbClr val="FF0000"/>
                </a:solidFill>
                <a:latin typeface="Arial" panose="020B0604020202020204" pitchFamily="34" charset="0"/>
              </a:rPr>
              <a:t>ng</a:t>
            </a:r>
            <a:r>
              <a:rPr lang="vi-VN" altLang="en-US" sz="3200" dirty="0">
                <a:latin typeface="Arial" panose="020B0604020202020204" pitchFamily="34" charset="0"/>
              </a:rPr>
              <a:t>ày lễ </a:t>
            </a:r>
            <a:r>
              <a:rPr lang="en-US" altLang="en-US" sz="3200" dirty="0">
                <a:latin typeface="Arial" panose="020B0604020202020204" pitchFamily="34" charset="0"/>
              </a:rPr>
              <a:t>;</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e nhạc </a:t>
            </a:r>
            <a:r>
              <a:rPr lang="en-US" altLang="en-US" sz="3200" dirty="0">
                <a:latin typeface="Arial" panose="020B0604020202020204" pitchFamily="34" charset="0"/>
              </a:rPr>
              <a:t>;  </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ỉ ngơi</a:t>
            </a:r>
            <a:endParaRPr lang="en-US" altLang="en-US" sz="3200" dirty="0"/>
          </a:p>
        </p:txBody>
      </p:sp>
      <p:sp>
        <p:nvSpPr>
          <p:cNvPr id="12" name="AutoShape 14" descr="daisy_button_pink_hb">
            <a:extLst>
              <a:ext uri="{FF2B5EF4-FFF2-40B4-BE49-F238E27FC236}">
                <a16:creationId xmlns:a16="http://schemas.microsoft.com/office/drawing/2014/main" xmlns="" id="{27E60B5B-7AEE-4D91-9BF7-9A03FFEEF885}"/>
              </a:ext>
            </a:extLst>
          </p:cNvPr>
          <p:cNvSpPr>
            <a:spLocks noChangeArrowheads="1"/>
          </p:cNvSpPr>
          <p:nvPr/>
        </p:nvSpPr>
        <p:spPr bwMode="auto">
          <a:xfrm>
            <a:off x="3352800" y="1707356"/>
            <a:ext cx="54610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a16="http://schemas.microsoft.com/office/drawing/2014/main" xmlns="" id="{A451DE4C-FB38-40A3-99E0-93BF227D906B}"/>
              </a:ext>
            </a:extLst>
          </p:cNvPr>
          <p:cNvSpPr>
            <a:spLocks noChangeArrowheads="1"/>
          </p:cNvSpPr>
          <p:nvPr/>
        </p:nvSpPr>
        <p:spPr bwMode="auto">
          <a:xfrm>
            <a:off x="5334000" y="1705768"/>
            <a:ext cx="546100"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a16="http://schemas.microsoft.com/office/drawing/2014/main" xmlns="" id="{8EF777D3-78BC-4CAD-A9C5-838A93561D59}"/>
              </a:ext>
            </a:extLst>
          </p:cNvPr>
          <p:cNvSpPr>
            <a:spLocks noChangeArrowheads="1"/>
          </p:cNvSpPr>
          <p:nvPr/>
        </p:nvSpPr>
        <p:spPr bwMode="auto">
          <a:xfrm>
            <a:off x="7683500" y="1720389"/>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a16="http://schemas.microsoft.com/office/drawing/2014/main" xmlns="" id="{25C7E6EC-EDD1-4FFB-9B02-30C8743B0023}"/>
              </a:ext>
            </a:extLst>
          </p:cNvPr>
          <p:cNvSpPr>
            <a:spLocks noChangeArrowheads="1"/>
          </p:cNvSpPr>
          <p:nvPr/>
        </p:nvSpPr>
        <p:spPr bwMode="auto">
          <a:xfrm>
            <a:off x="3079750" y="2552700"/>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a16="http://schemas.microsoft.com/office/drawing/2014/main" xmlns="" id="{6387594C-73C3-48B5-AA06-35C5D69C9055}"/>
              </a:ext>
            </a:extLst>
          </p:cNvPr>
          <p:cNvSpPr>
            <a:spLocks noChangeArrowheads="1"/>
          </p:cNvSpPr>
          <p:nvPr/>
        </p:nvSpPr>
        <p:spPr bwMode="auto">
          <a:xfrm>
            <a:off x="4632405" y="2552700"/>
            <a:ext cx="744538"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a16="http://schemas.microsoft.com/office/drawing/2014/main" xmlns="" id="{429D88DE-1D64-40FF-8D77-4037B71A6AFE}"/>
              </a:ext>
            </a:extLst>
          </p:cNvPr>
          <p:cNvSpPr>
            <a:spLocks noChangeArrowheads="1"/>
          </p:cNvSpPr>
          <p:nvPr/>
        </p:nvSpPr>
        <p:spPr bwMode="auto">
          <a:xfrm>
            <a:off x="6961446" y="2571750"/>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par>
                                <p:cTn id="19" presetID="31" presetClass="exit" presetSubtype="0" fill="hold" grpId="0" nodeType="withEffect">
                                  <p:stCondLst>
                                    <p:cond delay="0"/>
                                  </p:stCondLst>
                                  <p:childTnLst>
                                    <p:anim calcmode="lin" valueType="num">
                                      <p:cBhvr>
                                        <p:cTn id="20" dur="1000"/>
                                        <p:tgtEl>
                                          <p:spTgt spid="13"/>
                                        </p:tgtEl>
                                        <p:attrNameLst>
                                          <p:attrName>ppt_w</p:attrName>
                                        </p:attrNameLst>
                                      </p:cBhvr>
                                      <p:tavLst>
                                        <p:tav tm="0">
                                          <p:val>
                                            <p:strVal val="ppt_w"/>
                                          </p:val>
                                        </p:tav>
                                        <p:tav tm="100000">
                                          <p:val>
                                            <p:fltVal val="0"/>
                                          </p:val>
                                        </p:tav>
                                      </p:tavLst>
                                    </p:anim>
                                    <p:anim calcmode="lin" valueType="num">
                                      <p:cBhvr>
                                        <p:cTn id="21" dur="1000"/>
                                        <p:tgtEl>
                                          <p:spTgt spid="13"/>
                                        </p:tgtEl>
                                        <p:attrNameLst>
                                          <p:attrName>ppt_h</p:attrName>
                                        </p:attrNameLst>
                                      </p:cBhvr>
                                      <p:tavLst>
                                        <p:tav tm="0">
                                          <p:val>
                                            <p:strVal val="ppt_h"/>
                                          </p:val>
                                        </p:tav>
                                        <p:tav tm="100000">
                                          <p:val>
                                            <p:fltVal val="0"/>
                                          </p:val>
                                        </p:tav>
                                      </p:tavLst>
                                    </p:anim>
                                    <p:anim calcmode="lin" valueType="num">
                                      <p:cBhvr>
                                        <p:cTn id="22" dur="1000"/>
                                        <p:tgtEl>
                                          <p:spTgt spid="13"/>
                                        </p:tgtEl>
                                        <p:attrNameLst>
                                          <p:attrName>style.rotation</p:attrName>
                                        </p:attrNameLst>
                                      </p:cBhvr>
                                      <p:tavLst>
                                        <p:tav tm="0">
                                          <p:val>
                                            <p:fltVal val="0"/>
                                          </p:val>
                                        </p:tav>
                                        <p:tav tm="100000">
                                          <p:val>
                                            <p:fltVal val="90"/>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par>
                                <p:cTn id="25" presetID="31" presetClass="exit" presetSubtype="0" fill="hold" grpId="0" nodeType="withEffect">
                                  <p:stCondLst>
                                    <p:cond delay="0"/>
                                  </p:stCondLst>
                                  <p:childTnLst>
                                    <p:anim calcmode="lin" valueType="num">
                                      <p:cBhvr>
                                        <p:cTn id="26" dur="1000"/>
                                        <p:tgtEl>
                                          <p:spTgt spid="14"/>
                                        </p:tgtEl>
                                        <p:attrNameLst>
                                          <p:attrName>ppt_w</p:attrName>
                                        </p:attrNameLst>
                                      </p:cBhvr>
                                      <p:tavLst>
                                        <p:tav tm="0">
                                          <p:val>
                                            <p:strVal val="ppt_w"/>
                                          </p:val>
                                        </p:tav>
                                        <p:tav tm="100000">
                                          <p:val>
                                            <p:fltVal val="0"/>
                                          </p:val>
                                        </p:tav>
                                      </p:tavLst>
                                    </p:anim>
                                    <p:anim calcmode="lin" valueType="num">
                                      <p:cBhvr>
                                        <p:cTn id="27" dur="1000"/>
                                        <p:tgtEl>
                                          <p:spTgt spid="14"/>
                                        </p:tgtEl>
                                        <p:attrNameLst>
                                          <p:attrName>ppt_h</p:attrName>
                                        </p:attrNameLst>
                                      </p:cBhvr>
                                      <p:tavLst>
                                        <p:tav tm="0">
                                          <p:val>
                                            <p:strVal val="ppt_h"/>
                                          </p:val>
                                        </p:tav>
                                        <p:tav tm="100000">
                                          <p:val>
                                            <p:fltVal val="0"/>
                                          </p:val>
                                        </p:tav>
                                      </p:tavLst>
                                    </p:anim>
                                    <p:anim calcmode="lin" valueType="num">
                                      <p:cBhvr>
                                        <p:cTn id="28" dur="1000"/>
                                        <p:tgtEl>
                                          <p:spTgt spid="14"/>
                                        </p:tgtEl>
                                        <p:attrNameLst>
                                          <p:attrName>style.rotation</p:attrName>
                                        </p:attrNameLst>
                                      </p:cBhvr>
                                      <p:tavLst>
                                        <p:tav tm="0">
                                          <p:val>
                                            <p:fltVal val="0"/>
                                          </p:val>
                                        </p:tav>
                                        <p:tav tm="100000">
                                          <p:val>
                                            <p:fltVal val="90"/>
                                          </p:val>
                                        </p:tav>
                                      </p:tavLst>
                                    </p:anim>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7" presetClass="exit" presetSubtype="10" fill="hold" grpId="0" nodeType="click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strVal val="ppt_h"/>
                                          </p:val>
                                        </p:tav>
                                      </p:tavLst>
                                    </p:anim>
                                    <p:set>
                                      <p:cBhvr>
                                        <p:cTn id="36" dur="1" fill="hold">
                                          <p:stCondLst>
                                            <p:cond delay="499"/>
                                          </p:stCondLst>
                                        </p:cTn>
                                        <p:tgtEl>
                                          <p:spTgt spid="15"/>
                                        </p:tgtEl>
                                        <p:attrNameLst>
                                          <p:attrName>style.visibility</p:attrName>
                                        </p:attrNameLst>
                                      </p:cBhvr>
                                      <p:to>
                                        <p:strVal val="hidden"/>
                                      </p:to>
                                    </p:set>
                                  </p:childTnLst>
                                </p:cTn>
                              </p:par>
                              <p:par>
                                <p:cTn id="37" presetID="17" presetClass="exit" presetSubtype="10" fill="hold" grpId="0" nodeType="withEffect">
                                  <p:stCondLst>
                                    <p:cond delay="0"/>
                                  </p:stCondLst>
                                  <p:childTnLst>
                                    <p:anim calcmode="lin" valueType="num">
                                      <p:cBhvr>
                                        <p:cTn id="38" dur="500"/>
                                        <p:tgtEl>
                                          <p:spTgt spid="16"/>
                                        </p:tgtEl>
                                        <p:attrNameLst>
                                          <p:attrName>ppt_w</p:attrName>
                                        </p:attrNameLst>
                                      </p:cBhvr>
                                      <p:tavLst>
                                        <p:tav tm="0">
                                          <p:val>
                                            <p:strVal val="ppt_w"/>
                                          </p:val>
                                        </p:tav>
                                        <p:tav tm="100000">
                                          <p:val>
                                            <p:fltVal val="0"/>
                                          </p:val>
                                        </p:tav>
                                      </p:tavLst>
                                    </p:anim>
                                    <p:anim calcmode="lin" valueType="num">
                                      <p:cBhvr>
                                        <p:cTn id="39" dur="500"/>
                                        <p:tgtEl>
                                          <p:spTgt spid="16"/>
                                        </p:tgtEl>
                                        <p:attrNameLst>
                                          <p:attrName>ppt_h</p:attrName>
                                        </p:attrNameLst>
                                      </p:cBhvr>
                                      <p:tavLst>
                                        <p:tav tm="0">
                                          <p:val>
                                            <p:strVal val="ppt_h"/>
                                          </p:val>
                                        </p:tav>
                                        <p:tav tm="100000">
                                          <p:val>
                                            <p:strVal val="ppt_h"/>
                                          </p:val>
                                        </p:tav>
                                      </p:tavLst>
                                    </p:anim>
                                    <p:set>
                                      <p:cBhvr>
                                        <p:cTn id="40" dur="1" fill="hold">
                                          <p:stCondLst>
                                            <p:cond delay="499"/>
                                          </p:stCondLst>
                                        </p:cTn>
                                        <p:tgtEl>
                                          <p:spTgt spid="16"/>
                                        </p:tgtEl>
                                        <p:attrNameLst>
                                          <p:attrName>style.visibility</p:attrName>
                                        </p:attrNameLst>
                                      </p:cBhvr>
                                      <p:to>
                                        <p:strVal val="hidden"/>
                                      </p:to>
                                    </p:set>
                                  </p:childTnLst>
                                </p:cTn>
                              </p:par>
                              <p:par>
                                <p:cTn id="41" presetID="17" presetClass="exit" presetSubtype="10" fill="hold" grpId="0" nodeType="withEffect">
                                  <p:stCondLst>
                                    <p:cond delay="0"/>
                                  </p:stCondLst>
                                  <p:childTnLst>
                                    <p:anim calcmode="lin" valueType="num">
                                      <p:cBhvr>
                                        <p:cTn id="42" dur="500"/>
                                        <p:tgtEl>
                                          <p:spTgt spid="17"/>
                                        </p:tgtEl>
                                        <p:attrNameLst>
                                          <p:attrName>ppt_w</p:attrName>
                                        </p:attrNameLst>
                                      </p:cBhvr>
                                      <p:tavLst>
                                        <p:tav tm="0">
                                          <p:val>
                                            <p:strVal val="ppt_w"/>
                                          </p:val>
                                        </p:tav>
                                        <p:tav tm="100000">
                                          <p:val>
                                            <p:fltVal val="0"/>
                                          </p:val>
                                        </p:tav>
                                      </p:tavLst>
                                    </p:anim>
                                    <p:anim calcmode="lin" valueType="num">
                                      <p:cBhvr>
                                        <p:cTn id="43" dur="500"/>
                                        <p:tgtEl>
                                          <p:spTgt spid="17"/>
                                        </p:tgtEl>
                                        <p:attrNameLst>
                                          <p:attrName>ppt_h</p:attrName>
                                        </p:attrNameLst>
                                      </p:cBhvr>
                                      <p:tavLst>
                                        <p:tav tm="0">
                                          <p:val>
                                            <p:strVal val="ppt_h"/>
                                          </p:val>
                                        </p:tav>
                                        <p:tav tm="100000">
                                          <p:val>
                                            <p:strVal val="ppt_h"/>
                                          </p:val>
                                        </p:tav>
                                      </p:tavLst>
                                    </p:anim>
                                    <p:set>
                                      <p:cBhvr>
                                        <p:cTn id="4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7032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a:t>
            </a:r>
            <a:r>
              <a:rPr lang="en-US" sz="2400" u="sng" dirty="0">
                <a:solidFill>
                  <a:srgbClr val="FF0000"/>
                </a:solidFill>
                <a:latin typeface="Arial-Rounded" pitchFamily="34" charset="0"/>
                <a:ea typeface="Arial-Rounded" pitchFamily="34" charset="0"/>
                <a:cs typeface="Arial-Rounded" pitchFamily="34" charset="0"/>
              </a:rPr>
              <a:t>Bố dọn nhà</a:t>
            </a:r>
            <a:r>
              <a:rPr lang="en-US" sz="2400" dirty="0">
                <a:latin typeface="Arial-Rounded" pitchFamily="34" charset="0"/>
                <a:ea typeface="Arial-Rounded" pitchFamily="34" charset="0"/>
                <a:cs typeface="Arial-Rounded" pitchFamily="34" charset="0"/>
              </a:rPr>
              <a:t>, rửa </a:t>
            </a:r>
            <a:r>
              <a:rPr lang="en-US" sz="2400" u="sng" dirty="0">
                <a:solidFill>
                  <a:srgbClr val="FF0000"/>
                </a:solidFill>
                <a:latin typeface="Arial-Rounded" pitchFamily="34" charset="0"/>
                <a:ea typeface="Arial-Rounded" pitchFamily="34" charset="0"/>
                <a:cs typeface="Arial-Rounded" pitchFamily="34" charset="0"/>
              </a:rPr>
              <a:t>xoong nồi</a:t>
            </a:r>
            <a:r>
              <a:rPr lang="en-US" sz="2400" dirty="0">
                <a:latin typeface="Arial-Rounded" pitchFamily="34" charset="0"/>
                <a:ea typeface="Arial-Rounded" pitchFamily="34" charset="0"/>
                <a:cs typeface="Arial-Rounded" pitchFamily="34" charset="0"/>
              </a:rPr>
              <a:t>, cốc chén. Ông bà trông em bé để mẹ nấu ăn. Cả nhà </a:t>
            </a:r>
            <a:r>
              <a:rPr lang="en-US" sz="2400" u="sng" dirty="0">
                <a:solidFill>
                  <a:srgbClr val="FF0000"/>
                </a:solidFill>
                <a:latin typeface="Arial-Rounded" pitchFamily="34" charset="0"/>
                <a:ea typeface="Arial-Rounded" pitchFamily="34" charset="0"/>
                <a:cs typeface="Arial-Rounded" pitchFamily="34" charset="0"/>
              </a:rPr>
              <a:t>quây quần </a:t>
            </a:r>
            <a:r>
              <a:rPr lang="en-US" sz="2400" dirty="0">
                <a:latin typeface="Arial-Rounded" pitchFamily="34" charset="0"/>
                <a:ea typeface="Arial-Rounded" pitchFamily="34" charset="0"/>
                <a:cs typeface="Arial-Rounded" pitchFamily="34" charset="0"/>
              </a:rPr>
              <a:t>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(Châu Anh)</a:t>
            </a:r>
            <a:endParaRPr lang="en-US" sz="24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69354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000" dirty="0">
                <a:latin typeface="Arial-Rounded" pitchFamily="34" charset="0"/>
                <a:ea typeface="Arial-Rounded" pitchFamily="34" charset="0"/>
                <a:cs typeface="Arial-Rounded" pitchFamily="34" charset="0"/>
              </a:rPr>
              <a:t>Thấy mẹ đi chợ về, Chi hỏi:</a:t>
            </a:r>
          </a:p>
          <a:p>
            <a:pPr marL="0" lvl="1" algn="just"/>
            <a:r>
              <a:rPr lang="en-US" sz="2000" dirty="0">
                <a:latin typeface="Arial-Rounded" pitchFamily="34" charset="0"/>
                <a:ea typeface="Arial-Rounded" pitchFamily="34" charset="0"/>
                <a:cs typeface="Arial-Rounded" pitchFamily="34" charset="0"/>
              </a:rPr>
              <a:t>	- Sao mẹ mua nhiều đồ ăn thế ạ?</a:t>
            </a:r>
          </a:p>
          <a:p>
            <a:pPr marL="0" lvl="1" algn="just"/>
            <a:r>
              <a:rPr lang="en-US" sz="2000" dirty="0">
                <a:latin typeface="Arial-Rounded" pitchFamily="34" charset="0"/>
                <a:ea typeface="Arial-Rounded" pitchFamily="34" charset="0"/>
                <a:cs typeface="Arial-Rounded" pitchFamily="34" charset="0"/>
              </a:rPr>
              <a:t>	- Đố con hôm nay là ngày gì?</a:t>
            </a:r>
          </a:p>
          <a:p>
            <a:pPr marL="0" lvl="1" algn="just"/>
            <a:r>
              <a:rPr lang="en-US" sz="2000" dirty="0">
                <a:latin typeface="Arial-Rounded" pitchFamily="34" charset="0"/>
                <a:ea typeface="Arial-Rounded" pitchFamily="34" charset="0"/>
                <a:cs typeface="Arial-Rounded" pitchFamily="34" charset="0"/>
              </a:rPr>
              <a:t>	Chi chạy lại xem lịch:</a:t>
            </a:r>
          </a:p>
          <a:p>
            <a:pPr marL="0" lvl="1" algn="just"/>
            <a:r>
              <a:rPr lang="en-US" sz="2000" dirty="0">
                <a:latin typeface="Arial-Rounded" pitchFamily="34" charset="0"/>
                <a:ea typeface="Arial-Rounded" pitchFamily="34" charset="0"/>
                <a:cs typeface="Arial-Rounded" pitchFamily="34" charset="0"/>
              </a:rPr>
              <a:t>	- A, ngày 28 tháng 6, Ngày Gia đình Việt Nam.</a:t>
            </a:r>
          </a:p>
          <a:p>
            <a:pPr marL="0" lvl="1" algn="just"/>
            <a:r>
              <a:rPr lang="en-US" sz="20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0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r>
              <a:rPr lang="en-US" sz="2800" dirty="0">
                <a:solidFill>
                  <a:srgbClr val="FF0000"/>
                </a:solidFill>
                <a:latin typeface="Arial-Rounded" pitchFamily="34" charset="0"/>
                <a:ea typeface="Arial-Rounded" pitchFamily="34" charset="0"/>
                <a:cs typeface="Arial-Rounded" pitchFamily="34" charset="0"/>
              </a:rPr>
              <a:t>Đọc nối tiếp câu</a:t>
            </a: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30053"/>
            <a:ext cx="4031066"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Ông bà trông em bé để mẹ nấu ăn.</a:t>
            </a:r>
          </a:p>
        </p:txBody>
      </p:sp>
      <p:cxnSp>
        <p:nvCxnSpPr>
          <p:cNvPr id="7" name="Straight Connector 6"/>
          <p:cNvCxnSpPr/>
          <p:nvPr/>
        </p:nvCxnSpPr>
        <p:spPr>
          <a:xfrm flipH="1">
            <a:off x="4191000" y="15811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2286000" y="325755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858000" y="1504950"/>
            <a:ext cx="152400" cy="46202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286000" y="27241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0" y="26434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722</Words>
  <Application>Microsoft Office PowerPoint</Application>
  <PresentationFormat>On-screen Show (16:9)</PresentationFormat>
  <Paragraphs>123</Paragraphs>
  <Slides>20</Slides>
  <Notes>7</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161</cp:revision>
  <dcterms:created xsi:type="dcterms:W3CDTF">2020-12-08T15:48:47Z</dcterms:created>
  <dcterms:modified xsi:type="dcterms:W3CDTF">2023-05-26T14:50:44Z</dcterms:modified>
</cp:coreProperties>
</file>