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2" r:id="rId4"/>
    <p:sldId id="283" r:id="rId5"/>
    <p:sldId id="263" r:id="rId6"/>
    <p:sldId id="284" r:id="rId7"/>
    <p:sldId id="266" r:id="rId8"/>
    <p:sldId id="259" r:id="rId9"/>
    <p:sldId id="286" r:id="rId10"/>
    <p:sldId id="287" r:id="rId11"/>
    <p:sldId id="285" r:id="rId12"/>
    <p:sldId id="288" r:id="rId13"/>
    <p:sldId id="289" r:id="rId14"/>
    <p:sldId id="272" r:id="rId15"/>
    <p:sldId id="291" r:id="rId16"/>
    <p:sldId id="290" r:id="rId17"/>
    <p:sldId id="292" r:id="rId18"/>
    <p:sldId id="293" r:id="rId19"/>
    <p:sldId id="294" r:id="rId20"/>
    <p:sldId id="295" r:id="rId21"/>
    <p:sldId id="296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Mở đầu" id="{67601DA6-5E9C-49C3-A415-06B470829579}">
          <p14:sldIdLst>
            <p14:sldId id="256"/>
          </p14:sldIdLst>
        </p14:section>
        <p14:section name="II. Nội dung" id="{029161C9-8BAB-46A8-B4C6-0BD9D34FB898}">
          <p14:sldIdLst>
            <p14:sldId id="257"/>
          </p14:sldIdLst>
        </p14:section>
        <p14:section name="1. Cấu trúc tuần tự, cấu trúc rẽ nhánh" id="{9440D897-BE39-4C91-807F-7716A1BAE7DC}">
          <p14:sldIdLst>
            <p14:sldId id="282"/>
            <p14:sldId id="283"/>
            <p14:sldId id="263"/>
            <p14:sldId id="284"/>
            <p14:sldId id="266"/>
            <p14:sldId id="259"/>
            <p14:sldId id="286"/>
            <p14:sldId id="287"/>
            <p14:sldId id="285"/>
            <p14:sldId id="288"/>
            <p14:sldId id="289"/>
          </p14:sldIdLst>
        </p14:section>
        <p14:section name="2. Cấu trúc lặp" id="{02E89E14-3B92-4E4A-A647-0C07ED96C32B}">
          <p14:sldIdLst>
            <p14:sldId id="272"/>
            <p14:sldId id="291"/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III. Kết thúc" id="{62D014CB-8E51-40F8-8167-85C9B19421A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745"/>
    <a:srgbClr val="FF5FA9"/>
    <a:srgbClr val="008000"/>
    <a:srgbClr val="C44FF7"/>
    <a:srgbClr val="01FFFF"/>
    <a:srgbClr val="3333FF"/>
    <a:srgbClr val="FFF833"/>
    <a:srgbClr val="03FF74"/>
    <a:srgbClr val="0099CC"/>
    <a:srgbClr val="FF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7" autoAdjust="0"/>
  </p:normalViewPr>
  <p:slideViewPr>
    <p:cSldViewPr snapToGrid="0">
      <p:cViewPr varScale="1">
        <p:scale>
          <a:sx n="68" d="100"/>
          <a:sy n="68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1461B24-E89D-4BF3-8BC2-7C8AD6E10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961807-0067-4DD7-ABA6-3854272BA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D657-C8AF-4361-A739-ED245DB5DD3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A0428A-488B-433D-BD6C-F07AFBB9D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3DEEB6-A654-4ED1-8B44-8F205FBD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278-C801-4A45-8DEB-6ECBFC06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35A-3FE1-4061-A516-75DFB6677B3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30BC-1087-48E1-A1B8-2F4DF79C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1CB1C-7B2C-4340-8C1D-A64BF73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30177E-EDF2-493F-9A0D-8B92DF26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9F3D88-337D-431C-92AD-203BCD4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591CDF-9039-4E88-BC68-66A7B9E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45DD6C-AAD8-4131-A690-21EC7BA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426101-54C3-409D-ABC4-821A6EC8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91F55E-7E04-465A-AE3A-2BFC5DAA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261F98-C340-43D3-BD83-928978B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509635-E516-4303-ACE5-92A6A7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B950CC-EE1A-40F1-95F1-9814C0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CFF76B-323A-42AB-BCF2-B92456A3FFE2}"/>
              </a:ext>
            </a:extLst>
          </p:cNvPr>
          <p:cNvSpPr txBox="1"/>
          <p:nvPr userDrawn="1"/>
        </p:nvSpPr>
        <p:spPr>
          <a:xfrm rot="849918">
            <a:off x="-242369" y="-958467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F5D8C5-6DB7-4D14-909C-16449A82E1A1}"/>
              </a:ext>
            </a:extLst>
          </p:cNvPr>
          <p:cNvSpPr txBox="1"/>
          <p:nvPr userDrawn="1"/>
        </p:nvSpPr>
        <p:spPr>
          <a:xfrm rot="849918">
            <a:off x="10820400" y="4768465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83137-95A7-4BFA-958E-509219F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5ABD90-97DD-4CCB-9B85-1E2732C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B050AF-E406-4E53-8032-B4D4C5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A14AE6-4B43-406B-91DA-3C18DB5C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86953F-62D7-406C-9BE8-409DFD76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7FC7BB-DE7D-4AF6-B498-0CCF155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D632A8-1A6C-4473-8A58-4420E101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F5BF10-68AD-4401-B318-3D0566BB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D88A92-C757-44A6-85F9-DF38091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4C5EE6-2333-4E9D-AA83-24E30945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E6CA9-B8B5-4D6E-A00A-CBDA7696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308FD8-DA37-4279-9B27-76E1338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7E621E-DFDB-4964-805C-01EA551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CFD37A-511D-40D7-A2F2-5B9C2D71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95C56F5-2A6C-406C-BD41-A2BC7CD5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E01537B-7597-450E-B33B-F901BDCC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688DE5-68E6-4D24-829B-FBDDCD43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D695AE-2D8C-41BE-B057-D7F5FCA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BCF7DF3-A286-45E2-B886-3577674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FB7FF-FCEA-4F56-A4F7-287DF34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9230C1-7754-4A69-8C7A-C9009850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891BF7-9EA7-4D57-BD99-99429D2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03E8C9-9E54-41F1-9710-74C7807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06E9CD-CFB3-4535-A057-2B54DA1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59D300D-1717-416A-9A5C-913C898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92340E-FDD0-4B21-BED0-B342F1F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7B843-CB59-437D-B379-10A7F06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C3D3FF-2869-4043-8BC9-E06E864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EB03B3-2038-4584-B2F1-D6F89DD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E8158E-2DD5-4A9A-9486-388E5CAF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3A87C0-496D-4948-AC87-1AECB48A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40F7A6-9D29-4B16-BCB8-30A4F94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9D444A-C98B-401B-8F85-D6E4E3A5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E4C04BC-016C-4DD0-8E83-678DE4FE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D130F2-BB32-4B4F-A482-2091F362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F2E8BC-76B2-4B9B-9109-B5A8C3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69893C-E205-483C-8CB5-1F77499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75021A-BCAB-49E3-B5C2-FC8C10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B46B640-8670-4A94-9FA6-23BB2C7C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A06FD2-532A-4130-B580-93072202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C7CA69-7C17-4922-B7C2-F61CF27A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A208-89BC-4536-A628-37AECC4642F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E84DB9-4815-4C5E-BBC7-E7B585E9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F6BD4F-5C5C-4D77-9697-ADA0CEE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svg"/><Relationship Id="rId18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1.sv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3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30.sv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8.sv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:a16="http://schemas.microsoft.com/office/drawing/2014/main" xmlns="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288880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:a16="http://schemas.microsoft.com/office/drawing/2014/main" xmlns="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3811794" y="2164634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xmlns="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6238447" y="600816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xmlns="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6738258" y="1763485"/>
            <a:ext cx="293913" cy="295807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xmlns="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888005" y="6018151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:a16="http://schemas.microsoft.com/office/drawing/2014/main" xmlns="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0565085" y="6124717"/>
            <a:ext cx="293913" cy="32077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:a16="http://schemas.microsoft.com/office/drawing/2014/main" xmlns="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888005" y="1541831"/>
            <a:ext cx="295056" cy="32077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:a16="http://schemas.microsoft.com/office/drawing/2014/main" xmlns="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9613381" y="2864254"/>
            <a:ext cx="285907" cy="302048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:a16="http://schemas.microsoft.com/office/drawing/2014/main" xmlns="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9728144" y="516582"/>
            <a:ext cx="142498" cy="311292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:a16="http://schemas.microsoft.com/office/drawing/2014/main" xmlns="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5944535" y="372433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:a16="http://schemas.microsoft.com/office/drawing/2014/main" xmlns="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0089158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003629" y="259512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414315" y="360533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:a16="http://schemas.microsoft.com/office/drawing/2014/main" xmlns="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7810682" y="2254572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:a16="http://schemas.microsoft.com/office/drawing/2014/main" xmlns="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8735968" y="4784009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xmlns="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3496357" y="5365009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xmlns="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18" y="82742"/>
            <a:ext cx="1167168" cy="116716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xmlns="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" y="6008164"/>
            <a:ext cx="801362" cy="80136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xmlns="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70" y="5173849"/>
            <a:ext cx="1668630" cy="166863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xmlns="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7" y="5189370"/>
            <a:ext cx="1668630" cy="16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F1A972-3165-4EC0-8EBF-00C62E9531CA}"/>
              </a:ext>
            </a:extLst>
          </p:cNvPr>
          <p:cNvSpPr/>
          <p:nvPr/>
        </p:nvSpPr>
        <p:spPr>
          <a:xfrm>
            <a:off x="2211231" y="2946652"/>
            <a:ext cx="797269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16:</a:t>
            </a:r>
            <a:endParaRPr lang="en-US" sz="3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48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E2A0F4A1-2752-4110-B7B8-1F52B8FE8203}"/>
              </a:ext>
            </a:extLst>
          </p:cNvPr>
          <p:cNvSpPr/>
          <p:nvPr/>
        </p:nvSpPr>
        <p:spPr>
          <a:xfrm>
            <a:off x="1858323" y="2970658"/>
            <a:ext cx="9735014" cy="1268656"/>
          </a:xfrm>
          <a:prstGeom prst="round2DiagRect">
            <a:avLst/>
          </a:prstGeom>
          <a:noFill/>
          <a:ln w="38100">
            <a:solidFill>
              <a:schemeClr val="bg1">
                <a:lumMod val="50000"/>
                <a:alpha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:a16="http://schemas.microsoft.com/office/drawing/2014/main" xmlns="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8" y="5221030"/>
            <a:ext cx="1460919" cy="146091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C5C344B1-4BCD-49C1-8D3E-F22C9B0F540A}"/>
              </a:ext>
            </a:extLst>
          </p:cNvPr>
          <p:cNvSpPr/>
          <p:nvPr/>
        </p:nvSpPr>
        <p:spPr>
          <a:xfrm>
            <a:off x="2252098" y="1556375"/>
            <a:ext cx="79726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3FF74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none" spc="0" dirty="0">
                <a:ln/>
                <a:solidFill>
                  <a:srgbClr val="03FF74"/>
                </a:solidFill>
                <a:effectLst/>
                <a:latin typeface="Times New Roman" pitchFamily="18" charset="0"/>
                <a:cs typeface="Times New Roman" pitchFamily="18" charset="0"/>
              </a:rPr>
              <a:t>TIN HỌC 6</a:t>
            </a:r>
          </a:p>
        </p:txBody>
      </p:sp>
    </p:spTree>
    <p:extLst>
      <p:ext uri="{BB962C8B-B14F-4D97-AF65-F5344CB8AC3E}">
        <p14:creationId xmlns:p14="http://schemas.microsoft.com/office/powerpoint/2010/main" val="5167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684075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8446"/>
          <a:stretch/>
        </p:blipFill>
        <p:spPr>
          <a:xfrm>
            <a:off x="291164" y="1729015"/>
            <a:ext cx="4424531" cy="3115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6.8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đủ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8E4E3AC-31EE-4C34-AD7D-975344B41BED}"/>
              </a:ext>
            </a:extLst>
          </p:cNvPr>
          <p:cNvSpPr txBox="1"/>
          <p:nvPr/>
        </p:nvSpPr>
        <p:spPr>
          <a:xfrm>
            <a:off x="5230939" y="2367499"/>
            <a:ext cx="6445565" cy="284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đủ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gật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sai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745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lắc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xmlns="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2" y="485079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18" y="4850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821"/>
          <a:stretch/>
        </p:blipFill>
        <p:spPr>
          <a:xfrm>
            <a:off x="585108" y="1571883"/>
            <a:ext cx="3203817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F32109-EDDA-415D-BB6E-3D256756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249" r="1014" b="399"/>
          <a:stretch/>
        </p:blipFill>
        <p:spPr>
          <a:xfrm>
            <a:off x="3969688" y="1571883"/>
            <a:ext cx="357820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0D7F06-B8A3-4CC4-8645-765B90566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48"/>
          <a:stretch/>
        </p:blipFill>
        <p:spPr>
          <a:xfrm>
            <a:off x="7883650" y="1571884"/>
            <a:ext cx="402726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xmlns="" id="{3A4C7796-4F56-48B2-8A57-C3542226B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r="3037"/>
          <a:stretch/>
        </p:blipFill>
        <p:spPr>
          <a:xfrm>
            <a:off x="-144967" y="1285404"/>
            <a:ext cx="12043597" cy="5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102911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3:</a:t>
            </a: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kể hai công việc trong cuộc sống được thực hiện tuần tự theo các bước. Em hãy mô tả một công việc bằng sơ đồ khối? 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“Nếu trời mưa thì em không đi đá bóng” có chứa cấu trúc nào? Em hãy nô tả câu này bằng sơ đồ khối?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05718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4: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xmlns="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31117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5: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xmlns="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C3172F7-5E50-4827-BFA3-83728AEE2A0F}"/>
              </a:ext>
            </a:extLst>
          </p:cNvPr>
          <p:cNvSpPr/>
          <p:nvPr/>
        </p:nvSpPr>
        <p:spPr>
          <a:xfrm>
            <a:off x="718456" y="1841968"/>
            <a:ext cx="11125012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C758ED-CEBB-4EB5-A041-DEAFC4AD6A74}"/>
              </a:ext>
            </a:extLst>
          </p:cNvPr>
          <p:cNvSpPr txBox="1"/>
          <p:nvPr/>
        </p:nvSpPr>
        <p:spPr>
          <a:xfrm>
            <a:off x="1027066" y="2047411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FF0745"/>
                </a:solidFill>
              </a:rPr>
              <a:t>Cấu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trúc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lặp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dùng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mô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toán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lần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C0A9F5-B98B-4837-B975-AC6BEBE1C9F6}"/>
              </a:ext>
            </a:extLst>
          </p:cNvPr>
          <p:cNvSpPr txBox="1"/>
          <p:nvPr/>
        </p:nvSpPr>
        <p:spPr>
          <a:xfrm>
            <a:off x="1027066" y="3361409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trúc lặp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bao giờ cũng có bước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điều kiện 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thúc quá trình lặp.</a:t>
            </a:r>
            <a:endParaRPr lang="en-US" sz="3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xmlns="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xmlns="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C3172F7-5E50-4827-BFA3-83728AEE2A0F}"/>
              </a:ext>
            </a:extLst>
          </p:cNvPr>
          <p:cNvSpPr/>
          <p:nvPr/>
        </p:nvSpPr>
        <p:spPr>
          <a:xfrm>
            <a:off x="5809784" y="1841968"/>
            <a:ext cx="6033683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C758ED-CEBB-4EB5-A041-DEAFC4AD6A74}"/>
              </a:ext>
            </a:extLst>
          </p:cNvPr>
          <p:cNvSpPr txBox="1"/>
          <p:nvPr/>
        </p:nvSpPr>
        <p:spPr>
          <a:xfrm>
            <a:off x="5835927" y="2047411"/>
            <a:ext cx="5698932" cy="244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còn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 </a:t>
            </a:r>
            <a:r>
              <a:rPr lang="en-US" sz="3000" dirty="0" err="1">
                <a:solidFill>
                  <a:srgbClr val="FF0745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xmlns="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xmlns="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0172BF00-BC97-485C-905E-3C4010402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1" y="1525263"/>
            <a:ext cx="5060032" cy="43371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E210057-ECC6-45F5-8B2E-DE1CEFAC46CB}"/>
              </a:ext>
            </a:extLst>
          </p:cNvPr>
          <p:cNvCxnSpPr>
            <a:cxnSpLocks/>
          </p:cNvCxnSpPr>
          <p:nvPr/>
        </p:nvCxnSpPr>
        <p:spPr>
          <a:xfrm>
            <a:off x="5147123" y="1958990"/>
            <a:ext cx="0" cy="417892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xmlns="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" y="1406790"/>
            <a:ext cx="12044807" cy="43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67" y="1307154"/>
            <a:ext cx="11461366" cy="49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E83708F-2D47-4B23-B846-AA6D147F6D84}"/>
              </a:ext>
            </a:extLst>
          </p:cNvPr>
          <p:cNvSpPr/>
          <p:nvPr/>
        </p:nvSpPr>
        <p:spPr>
          <a:xfrm>
            <a:off x="2548445" y="794329"/>
            <a:ext cx="7095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4800" b="1" cap="none" spc="0" dirty="0">
              <a:ln/>
              <a:solidFill>
                <a:srgbClr val="FF074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88A08C25-3AD6-44F0-BB14-64B9E1EC7529}"/>
              </a:ext>
            </a:extLst>
          </p:cNvPr>
          <p:cNvGrpSpPr/>
          <p:nvPr/>
        </p:nvGrpSpPr>
        <p:grpSpPr>
          <a:xfrm>
            <a:off x="194310" y="1899543"/>
            <a:ext cx="5683059" cy="3847522"/>
            <a:chOff x="194310" y="1899543"/>
            <a:chExt cx="5683059" cy="38475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9249260-D058-4D40-A38C-CF40E76A752B}"/>
                </a:ext>
              </a:extLst>
            </p:cNvPr>
            <p:cNvSpPr txBox="1"/>
            <p:nvPr/>
          </p:nvSpPr>
          <p:spPr>
            <a:xfrm>
              <a:off x="646237" y="3017800"/>
              <a:ext cx="4957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endParaRPr lang="en-US" sz="2400" b="1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5" name="Ribbon: Tilted Down 14">
              <a:extLst>
                <a:ext uri="{FF2B5EF4-FFF2-40B4-BE49-F238E27FC236}">
                  <a16:creationId xmlns:a16="http://schemas.microsoft.com/office/drawing/2014/main" xmlns="" id="{34A199E4-3D5B-42AF-B506-13DDBFA956E5}"/>
                </a:ext>
              </a:extLst>
            </p:cNvPr>
            <p:cNvSpPr/>
            <p:nvPr/>
          </p:nvSpPr>
          <p:spPr>
            <a:xfrm>
              <a:off x="194310" y="2956245"/>
              <a:ext cx="5683059" cy="646331"/>
            </a:xfrm>
            <a:prstGeom prst="ribbon">
              <a:avLst/>
            </a:prstGeom>
            <a:solidFill>
              <a:srgbClr val="FF5FA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D61252A-5EEC-4B80-B176-808765533BBE}"/>
                </a:ext>
              </a:extLst>
            </p:cNvPr>
            <p:cNvSpPr txBox="1"/>
            <p:nvPr/>
          </p:nvSpPr>
          <p:spPr>
            <a:xfrm>
              <a:off x="954462" y="3676567"/>
              <a:ext cx="39319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thiếu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đủ</a:t>
              </a:r>
              <a:endParaRPr lang="en-US" sz="2200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xmlns="" id="{4E9BEBC6-EB64-47DF-A3D0-52335EA75FE2}"/>
                </a:ext>
              </a:extLst>
            </p:cNvPr>
            <p:cNvSpPr/>
            <p:nvPr/>
          </p:nvSpPr>
          <p:spPr>
            <a:xfrm>
              <a:off x="855572" y="3369625"/>
              <a:ext cx="4114800" cy="2377440"/>
            </a:xfrm>
            <a:custGeom>
              <a:avLst/>
              <a:gdLst>
                <a:gd name="connsiteX0" fmla="*/ 396248 w 4114800"/>
                <a:gd name="connsiteY0" fmla="*/ 0 h 2377440"/>
                <a:gd name="connsiteX1" fmla="*/ 3718552 w 4114800"/>
                <a:gd name="connsiteY1" fmla="*/ 0 h 2377440"/>
                <a:gd name="connsiteX2" fmla="*/ 4114800 w 4114800"/>
                <a:gd name="connsiteY2" fmla="*/ 396248 h 2377440"/>
                <a:gd name="connsiteX3" fmla="*/ 4114800 w 4114800"/>
                <a:gd name="connsiteY3" fmla="*/ 2377440 h 2377440"/>
                <a:gd name="connsiteX4" fmla="*/ 4114800 w 4114800"/>
                <a:gd name="connsiteY4" fmla="*/ 2377440 h 2377440"/>
                <a:gd name="connsiteX5" fmla="*/ 0 w 4114800"/>
                <a:gd name="connsiteY5" fmla="*/ 2377440 h 2377440"/>
                <a:gd name="connsiteX6" fmla="*/ 0 w 4114800"/>
                <a:gd name="connsiteY6" fmla="*/ 2377440 h 2377440"/>
                <a:gd name="connsiteX7" fmla="*/ 0 w 4114800"/>
                <a:gd name="connsiteY7" fmla="*/ 396248 h 2377440"/>
                <a:gd name="connsiteX8" fmla="*/ 396248 w 4114800"/>
                <a:gd name="connsiteY8" fmla="*/ 0 h 2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77440" extrusionOk="0">
                  <a:moveTo>
                    <a:pt x="396248" y="0"/>
                  </a:moveTo>
                  <a:cubicBezTo>
                    <a:pt x="1213384" y="106468"/>
                    <a:pt x="3069980" y="105857"/>
                    <a:pt x="3718552" y="0"/>
                  </a:cubicBezTo>
                  <a:cubicBezTo>
                    <a:pt x="3931055" y="-22838"/>
                    <a:pt x="4123048" y="154772"/>
                    <a:pt x="4114800" y="396248"/>
                  </a:cubicBezTo>
                  <a:cubicBezTo>
                    <a:pt x="4230650" y="1210005"/>
                    <a:pt x="4244746" y="1721115"/>
                    <a:pt x="4114800" y="2377440"/>
                  </a:cubicBezTo>
                  <a:lnTo>
                    <a:pt x="4114800" y="2377440"/>
                  </a:lnTo>
                  <a:cubicBezTo>
                    <a:pt x="3425941" y="2374004"/>
                    <a:pt x="1170265" y="2476340"/>
                    <a:pt x="0" y="2377440"/>
                  </a:cubicBezTo>
                  <a:lnTo>
                    <a:pt x="0" y="2377440"/>
                  </a:lnTo>
                  <a:cubicBezTo>
                    <a:pt x="-58673" y="1754868"/>
                    <a:pt x="125736" y="965003"/>
                    <a:pt x="0" y="396248"/>
                  </a:cubicBezTo>
                  <a:cubicBezTo>
                    <a:pt x="-7763" y="181395"/>
                    <a:pt x="169292" y="6973"/>
                    <a:pt x="396248" y="0"/>
                  </a:cubicBezTo>
                  <a:close/>
                </a:path>
              </a:pathLst>
            </a:custGeom>
            <a:noFill/>
            <a:ln w="28575">
              <a:solidFill>
                <a:srgbClr val="FF5FA9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pic>
          <p:nvPicPr>
            <p:cNvPr id="13" name="Graphic 12" descr="Alarm Ringing with solid fill">
              <a:extLst>
                <a:ext uri="{FF2B5EF4-FFF2-40B4-BE49-F238E27FC236}">
                  <a16:creationId xmlns:a16="http://schemas.microsoft.com/office/drawing/2014/main" xmlns="" id="{8BDE8F9B-892D-4667-BC62-E8E468FD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589609" y="5096336"/>
              <a:ext cx="641802" cy="6418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55F01C3-AFDE-4F8A-A6CD-0EFC4D6A6270}"/>
                </a:ext>
              </a:extLst>
            </p:cNvPr>
            <p:cNvSpPr txBox="1"/>
            <p:nvPr/>
          </p:nvSpPr>
          <p:spPr>
            <a:xfrm>
              <a:off x="2804531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8AB01A00-D961-481B-855D-EE274B4D30E3}"/>
              </a:ext>
            </a:extLst>
          </p:cNvPr>
          <p:cNvGrpSpPr/>
          <p:nvPr/>
        </p:nvGrpSpPr>
        <p:grpSpPr>
          <a:xfrm>
            <a:off x="5949120" y="1899543"/>
            <a:ext cx="5687568" cy="3850869"/>
            <a:chOff x="5949120" y="1899543"/>
            <a:chExt cx="5687568" cy="3850869"/>
          </a:xfrm>
        </p:grpSpPr>
        <p:sp>
          <p:nvSpPr>
            <p:cNvPr id="41" name="Ribbon: Tilted Down 40">
              <a:extLst>
                <a:ext uri="{FF2B5EF4-FFF2-40B4-BE49-F238E27FC236}">
                  <a16:creationId xmlns:a16="http://schemas.microsoft.com/office/drawing/2014/main" xmlns="" id="{6D7BCC7E-4DDC-42CE-B995-129199DCB8AE}"/>
                </a:ext>
              </a:extLst>
            </p:cNvPr>
            <p:cNvSpPr/>
            <p:nvPr/>
          </p:nvSpPr>
          <p:spPr>
            <a:xfrm>
              <a:off x="5949120" y="2956245"/>
              <a:ext cx="5687568" cy="646331"/>
            </a:xfrm>
            <a:prstGeom prst="ribbon">
              <a:avLst/>
            </a:prstGeom>
            <a:solidFill>
              <a:srgbClr val="03FF7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6C7EE1A-EF1D-4207-A9ED-3F943C7E00D5}"/>
                </a:ext>
              </a:extLst>
            </p:cNvPr>
            <p:cNvSpPr txBox="1"/>
            <p:nvPr/>
          </p:nvSpPr>
          <p:spPr>
            <a:xfrm>
              <a:off x="6457485" y="2987395"/>
              <a:ext cx="4604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400" b="1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4EBD292-DF3E-464D-8EF7-47AF7D81DD1F}"/>
                </a:ext>
              </a:extLst>
            </p:cNvPr>
            <p:cNvSpPr txBox="1"/>
            <p:nvPr/>
          </p:nvSpPr>
          <p:spPr>
            <a:xfrm>
              <a:off x="7081022" y="3859447"/>
              <a:ext cx="3931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Sơ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đồ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khối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mô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tả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200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xmlns="" id="{3EED71A5-6CE3-4C49-AEDA-C4AC5F189E58}"/>
                </a:ext>
              </a:extLst>
            </p:cNvPr>
            <p:cNvSpPr/>
            <p:nvPr/>
          </p:nvSpPr>
          <p:spPr>
            <a:xfrm>
              <a:off x="6976010" y="3369625"/>
              <a:ext cx="4114800" cy="2380787"/>
            </a:xfrm>
            <a:custGeom>
              <a:avLst/>
              <a:gdLst>
                <a:gd name="connsiteX0" fmla="*/ 396806 w 4114800"/>
                <a:gd name="connsiteY0" fmla="*/ 0 h 2380787"/>
                <a:gd name="connsiteX1" fmla="*/ 3717994 w 4114800"/>
                <a:gd name="connsiteY1" fmla="*/ 0 h 2380787"/>
                <a:gd name="connsiteX2" fmla="*/ 4114800 w 4114800"/>
                <a:gd name="connsiteY2" fmla="*/ 396806 h 2380787"/>
                <a:gd name="connsiteX3" fmla="*/ 4114800 w 4114800"/>
                <a:gd name="connsiteY3" fmla="*/ 2380787 h 2380787"/>
                <a:gd name="connsiteX4" fmla="*/ 4114800 w 4114800"/>
                <a:gd name="connsiteY4" fmla="*/ 2380787 h 2380787"/>
                <a:gd name="connsiteX5" fmla="*/ 0 w 4114800"/>
                <a:gd name="connsiteY5" fmla="*/ 2380787 h 2380787"/>
                <a:gd name="connsiteX6" fmla="*/ 0 w 4114800"/>
                <a:gd name="connsiteY6" fmla="*/ 2380787 h 2380787"/>
                <a:gd name="connsiteX7" fmla="*/ 0 w 4114800"/>
                <a:gd name="connsiteY7" fmla="*/ 396806 h 2380787"/>
                <a:gd name="connsiteX8" fmla="*/ 396806 w 4114800"/>
                <a:gd name="connsiteY8" fmla="*/ 0 h 23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80787" extrusionOk="0">
                  <a:moveTo>
                    <a:pt x="396806" y="0"/>
                  </a:moveTo>
                  <a:cubicBezTo>
                    <a:pt x="1570951" y="106468"/>
                    <a:pt x="2673140" y="105857"/>
                    <a:pt x="3717994" y="0"/>
                  </a:cubicBezTo>
                  <a:cubicBezTo>
                    <a:pt x="3932794" y="-15673"/>
                    <a:pt x="4129165" y="138233"/>
                    <a:pt x="4114800" y="396806"/>
                  </a:cubicBezTo>
                  <a:cubicBezTo>
                    <a:pt x="4230650" y="1276752"/>
                    <a:pt x="4244746" y="1420428"/>
                    <a:pt x="4114800" y="2380787"/>
                  </a:cubicBezTo>
                  <a:lnTo>
                    <a:pt x="4114800" y="2380787"/>
                  </a:lnTo>
                  <a:cubicBezTo>
                    <a:pt x="3425941" y="2377351"/>
                    <a:pt x="1170265" y="2479687"/>
                    <a:pt x="0" y="2380787"/>
                  </a:cubicBezTo>
                  <a:lnTo>
                    <a:pt x="0" y="2380787"/>
                  </a:lnTo>
                  <a:cubicBezTo>
                    <a:pt x="-58673" y="2009480"/>
                    <a:pt x="125736" y="1266561"/>
                    <a:pt x="0" y="396806"/>
                  </a:cubicBezTo>
                  <a:cubicBezTo>
                    <a:pt x="-13512" y="184600"/>
                    <a:pt x="173681" y="3416"/>
                    <a:pt x="396806" y="0"/>
                  </a:cubicBezTo>
                  <a:close/>
                </a:path>
              </a:pathLst>
            </a:custGeom>
            <a:noFill/>
            <a:ln w="28575">
              <a:solidFill>
                <a:srgbClr val="03FF74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1350B7C-5899-43B2-8899-EE6D98DE6C11}"/>
                </a:ext>
              </a:extLst>
            </p:cNvPr>
            <p:cNvSpPr txBox="1"/>
            <p:nvPr/>
          </p:nvSpPr>
          <p:spPr>
            <a:xfrm>
              <a:off x="8342039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47" name="Graphic 46" descr="Programmer female with solid fill">
              <a:extLst>
                <a:ext uri="{FF2B5EF4-FFF2-40B4-BE49-F238E27FC236}">
                  <a16:creationId xmlns:a16="http://schemas.microsoft.com/office/drawing/2014/main" xmlns="" id="{856060A5-D2E3-41DA-816E-5951F404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729154" y="5059176"/>
              <a:ext cx="640080" cy="640080"/>
            </a:xfrm>
            <a:prstGeom prst="rect">
              <a:avLst/>
            </a:prstGeom>
          </p:spPr>
        </p:pic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xmlns="" id="{6404414E-D99A-44B4-ABD6-03B2CA001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19" y="5105290"/>
            <a:ext cx="1290244" cy="1290244"/>
          </a:xfrm>
          <a:prstGeom prst="rect">
            <a:avLst/>
          </a:prstGeom>
        </p:spPr>
      </p:pic>
      <p:pic>
        <p:nvPicPr>
          <p:cNvPr id="55" name="Picture 54" descr="Shape, icon&#10;&#10;Description automatically generated">
            <a:extLst>
              <a:ext uri="{FF2B5EF4-FFF2-40B4-BE49-F238E27FC236}">
                <a16:creationId xmlns:a16="http://schemas.microsoft.com/office/drawing/2014/main" xmlns="" id="{69C8E2F5-7424-419B-BD38-A489A9D3A3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5" y="5105290"/>
            <a:ext cx="1290244" cy="1290244"/>
          </a:xfrm>
          <a:prstGeom prst="rect">
            <a:avLst/>
          </a:prstGeom>
        </p:spPr>
      </p:pic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3CD75261-6C47-4949-9DC8-F5523C1B16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11" y="45293"/>
            <a:ext cx="1108159" cy="110815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258A0B6-04CA-443C-BA7C-E0DEBB2840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38" y="638898"/>
            <a:ext cx="1108159" cy="1108159"/>
          </a:xfrm>
          <a:prstGeom prst="rect">
            <a:avLst/>
          </a:prstGeom>
        </p:spPr>
      </p:pic>
      <p:pic>
        <p:nvPicPr>
          <p:cNvPr id="80" name="Graphic 79" descr="Badge New with solid fill">
            <a:extLst>
              <a:ext uri="{FF2B5EF4-FFF2-40B4-BE49-F238E27FC236}">
                <a16:creationId xmlns:a16="http://schemas.microsoft.com/office/drawing/2014/main" xmlns="" id="{3F88EE12-5ED7-42C1-B4DC-0D82926247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839751" y="475741"/>
            <a:ext cx="201682" cy="201682"/>
          </a:xfrm>
          <a:prstGeom prst="rect">
            <a:avLst/>
          </a:prstGeom>
        </p:spPr>
      </p:pic>
      <p:pic>
        <p:nvPicPr>
          <p:cNvPr id="82" name="Graphic 81" descr="Badge New with solid fill">
            <a:extLst>
              <a:ext uri="{FF2B5EF4-FFF2-40B4-BE49-F238E27FC236}">
                <a16:creationId xmlns:a16="http://schemas.microsoft.com/office/drawing/2014/main" xmlns="" id="{86BBFCCE-8227-4255-B183-2D788AA41C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321287" y="-1224379"/>
            <a:ext cx="463069" cy="463069"/>
          </a:xfrm>
          <a:prstGeom prst="rect">
            <a:avLst/>
          </a:prstGeom>
        </p:spPr>
      </p:pic>
      <p:pic>
        <p:nvPicPr>
          <p:cNvPr id="85" name="Graphic 84" descr="Stars outline">
            <a:extLst>
              <a:ext uri="{FF2B5EF4-FFF2-40B4-BE49-F238E27FC236}">
                <a16:creationId xmlns:a16="http://schemas.microsoft.com/office/drawing/2014/main" xmlns="" id="{D8323811-CC0A-42C1-AEBE-9B8EE588F1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923998" y="6536178"/>
            <a:ext cx="463069" cy="463069"/>
          </a:xfrm>
          <a:prstGeom prst="rect">
            <a:avLst/>
          </a:prstGeom>
        </p:spPr>
      </p:pic>
      <p:pic>
        <p:nvPicPr>
          <p:cNvPr id="88" name="Graphic 87" descr="Star with solid fill">
            <a:extLst>
              <a:ext uri="{FF2B5EF4-FFF2-40B4-BE49-F238E27FC236}">
                <a16:creationId xmlns:a16="http://schemas.microsoft.com/office/drawing/2014/main" xmlns="" id="{B91787F6-FA8B-489A-AC67-11533CFE6F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58590" y="2138471"/>
            <a:ext cx="210675" cy="210675"/>
          </a:xfrm>
          <a:prstGeom prst="rect">
            <a:avLst/>
          </a:prstGeom>
        </p:spPr>
      </p:pic>
      <p:pic>
        <p:nvPicPr>
          <p:cNvPr id="90" name="Graphic 89" descr="Star with solid fill">
            <a:extLst>
              <a:ext uri="{FF2B5EF4-FFF2-40B4-BE49-F238E27FC236}">
                <a16:creationId xmlns:a16="http://schemas.microsoft.com/office/drawing/2014/main" xmlns="" id="{23C8DEC3-F24E-4210-B9E7-783EA9034B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134190" y="6187531"/>
            <a:ext cx="231535" cy="231535"/>
          </a:xfrm>
          <a:prstGeom prst="rect">
            <a:avLst/>
          </a:prstGeom>
        </p:spPr>
      </p:pic>
      <p:pic>
        <p:nvPicPr>
          <p:cNvPr id="91" name="Graphic 90" descr="Stars outline">
            <a:extLst>
              <a:ext uri="{FF2B5EF4-FFF2-40B4-BE49-F238E27FC236}">
                <a16:creationId xmlns:a16="http://schemas.microsoft.com/office/drawing/2014/main" xmlns="" id="{1D35B783-A364-420D-97AB-11F66C8FEA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187773" y="7587264"/>
            <a:ext cx="463069" cy="463069"/>
          </a:xfrm>
          <a:prstGeom prst="rect">
            <a:avLst/>
          </a:prstGeom>
        </p:spPr>
      </p:pic>
      <p:pic>
        <p:nvPicPr>
          <p:cNvPr id="93" name="Graphic 92" descr="Badge New with solid fill">
            <a:extLst>
              <a:ext uri="{FF2B5EF4-FFF2-40B4-BE49-F238E27FC236}">
                <a16:creationId xmlns:a16="http://schemas.microsoft.com/office/drawing/2014/main" xmlns="" id="{C2E36A71-7D59-48FF-BAF2-F1565938897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335750" y="2998449"/>
            <a:ext cx="189330" cy="189330"/>
          </a:xfrm>
          <a:prstGeom prst="rect">
            <a:avLst/>
          </a:prstGeom>
        </p:spPr>
      </p:pic>
      <p:pic>
        <p:nvPicPr>
          <p:cNvPr id="95" name="Graphic 94" descr="Stars outline">
            <a:extLst>
              <a:ext uri="{FF2B5EF4-FFF2-40B4-BE49-F238E27FC236}">
                <a16:creationId xmlns:a16="http://schemas.microsoft.com/office/drawing/2014/main" xmlns="" id="{8E41F32D-D1EF-486A-B9BC-C3AFBEF05B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488737" y="3267942"/>
            <a:ext cx="463069" cy="463069"/>
          </a:xfrm>
          <a:prstGeom prst="rect">
            <a:avLst/>
          </a:prstGeom>
        </p:spPr>
      </p:pic>
      <p:pic>
        <p:nvPicPr>
          <p:cNvPr id="96" name="Graphic 95" descr="Stars outline">
            <a:extLst>
              <a:ext uri="{FF2B5EF4-FFF2-40B4-BE49-F238E27FC236}">
                <a16:creationId xmlns:a16="http://schemas.microsoft.com/office/drawing/2014/main" xmlns="" id="{C41307F2-050D-4F7C-B043-91FE67A46F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183941" y="3402191"/>
            <a:ext cx="463069" cy="463069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xmlns="" id="{C8EEDF1D-8B2A-4C79-B643-DE1C545310B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660933" y="590532"/>
            <a:ext cx="210675" cy="21067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xmlns="" id="{DB10F00C-0A1A-41EC-9344-1002D7395D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34735" y="672598"/>
            <a:ext cx="231535" cy="231535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xmlns="" id="{4F4E5A67-D90E-4563-993A-B9C515BBFE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692463" y="857813"/>
            <a:ext cx="231535" cy="2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5"/>
          <a:stretch/>
        </p:blipFill>
        <p:spPr>
          <a:xfrm>
            <a:off x="-104978" y="1307154"/>
            <a:ext cx="11992177" cy="51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55965" r="3107" b="705"/>
          <a:stretch/>
        </p:blipFill>
        <p:spPr>
          <a:xfrm>
            <a:off x="369849" y="1708249"/>
            <a:ext cx="11452301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6F9D11-4C6E-4132-AE06-92C25A535B56}"/>
              </a:ext>
            </a:extLst>
          </p:cNvPr>
          <p:cNvSpPr/>
          <p:nvPr/>
        </p:nvSpPr>
        <p:spPr>
          <a:xfrm>
            <a:off x="0" y="810987"/>
            <a:ext cx="12192000" cy="2188028"/>
          </a:xfrm>
          <a:prstGeom prst="rect">
            <a:avLst/>
          </a:prstGeom>
          <a:solidFill>
            <a:schemeClr val="dk1">
              <a:alpha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BA44AF2-59F3-4F42-A24F-B033016310A0}"/>
              </a:ext>
            </a:extLst>
          </p:cNvPr>
          <p:cNvSpPr/>
          <p:nvPr/>
        </p:nvSpPr>
        <p:spPr>
          <a:xfrm>
            <a:off x="2732314" y="1060023"/>
            <a:ext cx="69233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xmlns="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xmlns="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xmlns="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xmlns="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xmlns="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xmlns="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xmlns="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9914A08F-CC3A-4DB8-83E9-8F87E770FEBF}"/>
              </a:ext>
            </a:extLst>
          </p:cNvPr>
          <p:cNvSpPr/>
          <p:nvPr/>
        </p:nvSpPr>
        <p:spPr>
          <a:xfrm>
            <a:off x="1809855" y="980573"/>
            <a:ext cx="8821779" cy="5903312"/>
          </a:xfrm>
          <a:prstGeom prst="triangle">
            <a:avLst/>
          </a:prstGeom>
          <a:solidFill>
            <a:srgbClr val="FE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B71A92E8-B09F-4F2A-8302-FC0528A3B204}"/>
              </a:ext>
            </a:extLst>
          </p:cNvPr>
          <p:cNvSpPr/>
          <p:nvPr/>
        </p:nvSpPr>
        <p:spPr>
          <a:xfrm>
            <a:off x="1809855" y="1732989"/>
            <a:ext cx="8821779" cy="5903312"/>
          </a:xfrm>
          <a:prstGeom prst="triangle">
            <a:avLst/>
          </a:prstGeom>
          <a:solidFill>
            <a:srgbClr val="FEA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3F2B5755-8A5A-4BBB-8075-DB701F7B8266}"/>
              </a:ext>
            </a:extLst>
          </p:cNvPr>
          <p:cNvSpPr/>
          <p:nvPr/>
        </p:nvSpPr>
        <p:spPr>
          <a:xfrm>
            <a:off x="1836594" y="2921022"/>
            <a:ext cx="8821779" cy="5903312"/>
          </a:xfrm>
          <a:prstGeom prst="triangle">
            <a:avLst>
              <a:gd name="adj" fmla="val 49877"/>
            </a:avLst>
          </a:prstGeom>
          <a:solidFill>
            <a:srgbClr val="FEC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xmlns="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xmlns="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xmlns="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xmlns="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xmlns="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xmlns="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xmlns="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xmlns="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xmlns="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xmlns="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xmlns="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xmlns="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xmlns="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xmlns="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xmlns="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xmlns="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xmlns="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xmlns="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xmlns="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xmlns="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xmlns="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xmlns="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xmlns="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xmlns="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xmlns="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xmlns="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xmlns="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C709563E-3761-4363-A5D5-D2F5405363BC}"/>
              </a:ext>
            </a:extLst>
          </p:cNvPr>
          <p:cNvSpPr/>
          <p:nvPr/>
        </p:nvSpPr>
        <p:spPr>
          <a:xfrm>
            <a:off x="1121739" y="4606451"/>
            <a:ext cx="1025148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ĐÚNG SAI</a:t>
            </a:r>
            <a:endParaRPr lang="en-US" sz="138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xmlns="" id="{89F45278-CC4E-441B-BB18-CA9A4B471459}"/>
              </a:ext>
            </a:extLst>
          </p:cNvPr>
          <p:cNvSpPr/>
          <p:nvPr/>
        </p:nvSpPr>
        <p:spPr>
          <a:xfrm>
            <a:off x="401787" y="488821"/>
            <a:ext cx="11441870" cy="6183654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C44F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Top Corners One Rounded and One Snipped 44">
            <a:extLst>
              <a:ext uri="{FF2B5EF4-FFF2-40B4-BE49-F238E27FC236}">
                <a16:creationId xmlns:a16="http://schemas.microsoft.com/office/drawing/2014/main" xmlns="" id="{909E0422-2325-4030-A301-4D681EAD2E61}"/>
              </a:ext>
            </a:extLst>
          </p:cNvPr>
          <p:cNvSpPr/>
          <p:nvPr/>
        </p:nvSpPr>
        <p:spPr>
          <a:xfrm>
            <a:off x="414676" y="478406"/>
            <a:ext cx="11441870" cy="6183654"/>
          </a:xfrm>
          <a:prstGeom prst="snipRoundRect">
            <a:avLst/>
          </a:prstGeom>
          <a:solidFill>
            <a:schemeClr val="bg2">
              <a:lumMod val="90000"/>
              <a:alpha val="30000"/>
            </a:schemeClr>
          </a:solidFill>
          <a:ln w="28575">
            <a:solidFill>
              <a:srgbClr val="FF5FA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xmlns="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xmlns="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xmlns="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xmlns="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xmlns="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xmlns="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xmlns="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xmlns="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xmlns="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xmlns="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xmlns="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xmlns="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xmlns="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xmlns="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xmlns="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xmlns="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xmlns="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xmlns="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xmlns="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xmlns="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xmlns="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xmlns="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xmlns="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xmlns="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xmlns="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xmlns="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xmlns="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xmlns="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xmlns="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xmlns="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xmlns="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xmlns="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xmlns="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xmlns="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F4D83B6-AAA7-415F-9D94-478F57CF0E98}"/>
              </a:ext>
            </a:extLst>
          </p:cNvPr>
          <p:cNvSpPr txBox="1"/>
          <p:nvPr/>
        </p:nvSpPr>
        <p:spPr>
          <a:xfrm>
            <a:off x="566659" y="811041"/>
            <a:ext cx="111830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5FA9"/>
                </a:solidFill>
              </a:rPr>
              <a:t>LUẬT CHƠI: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: </a:t>
            </a:r>
            <a:r>
              <a:rPr lang="en-US" sz="3000" b="1" dirty="0">
                <a:solidFill>
                  <a:srgbClr val="008000"/>
                </a:solidFill>
              </a:rPr>
              <a:t>SINH HỌC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b="1" dirty="0">
                <a:solidFill>
                  <a:srgbClr val="008000"/>
                </a:solidFill>
              </a:rPr>
              <a:t>TOÁN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chứa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phút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bốc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thuộc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mình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Với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nội</a:t>
            </a:r>
            <a:r>
              <a:rPr lang="en-US" sz="3000" dirty="0">
                <a:solidFill>
                  <a:srgbClr val="008000"/>
                </a:solidFill>
              </a:rPr>
              <a:t> dung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bằng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lắc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lượt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ghi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nhận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giành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chiến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thắng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4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023259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1: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trò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ở </a:t>
            </a:r>
            <a:r>
              <a:rPr lang="en-US" sz="3000" dirty="0" err="1">
                <a:solidFill>
                  <a:srgbClr val="008000"/>
                </a:solidFill>
              </a:rPr>
              <a:t>phần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khởi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động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điều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cộng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một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Việc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gồm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những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Em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viết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đó</a:t>
            </a:r>
            <a:r>
              <a:rPr lang="en-US" sz="3000" dirty="0">
                <a:solidFill>
                  <a:srgbClr val="008000"/>
                </a:solidFill>
              </a:rPr>
              <a:t> ra </a:t>
            </a:r>
            <a:r>
              <a:rPr lang="en-US" sz="3000" dirty="0" err="1">
                <a:solidFill>
                  <a:srgbClr val="008000"/>
                </a:solidFill>
              </a:rPr>
              <a:t>giấy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2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2500745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2: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nêu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đồ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dạng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đủ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Giải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thích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B08D360-39E8-4003-829E-A0E3D386B2E6}"/>
              </a:ext>
            </a:extLst>
          </p:cNvPr>
          <p:cNvSpPr/>
          <p:nvPr/>
        </p:nvSpPr>
        <p:spPr>
          <a:xfrm>
            <a:off x="602167" y="1841966"/>
            <a:ext cx="11125012" cy="4238200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xmlns="" id="{94EDBFE8-92A2-40CF-A07E-07F25093A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976525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C87ADF-260D-46ED-8436-CC41DA813B6D}"/>
              </a:ext>
            </a:extLst>
          </p:cNvPr>
          <p:cNvSpPr txBox="1"/>
          <p:nvPr/>
        </p:nvSpPr>
        <p:spPr>
          <a:xfrm>
            <a:off x="788055" y="2164685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tuần tự: </a:t>
            </a:r>
            <a:r>
              <a:rPr lang="vi-VN" sz="3000" dirty="0">
                <a:solidFill>
                  <a:srgbClr val="008000"/>
                </a:solidFill>
              </a:rPr>
              <a:t>Thực hiện từ bước đầu tiên đến bước cuối cùng (kết thúc) theo thứ tự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668339-9D44-4E4D-8C33-26100CB61F26}"/>
              </a:ext>
            </a:extLst>
          </p:cNvPr>
          <p:cNvSpPr txBox="1"/>
          <p:nvPr/>
        </p:nvSpPr>
        <p:spPr>
          <a:xfrm>
            <a:off x="788055" y="3757804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rẽ nhánh: </a:t>
            </a:r>
            <a:r>
              <a:rPr lang="vi-VN" sz="3000" dirty="0">
                <a:solidFill>
                  <a:srgbClr val="008000"/>
                </a:solidFill>
              </a:rPr>
              <a:t>Kiểm tra điều kiện đúng hay sai. Nếu đúng sẽ thực hiện tiếp, nếu sai sẽ dừng thuật toán.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CE8CC4F7-220B-4588-B84C-9B02A4EB6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976525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3E1A8EF-3632-4B3A-8A24-C608E4322671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3D7F52C-EDA5-42E0-89E6-F5ECB87D20B4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>
          <a:xfrm>
            <a:off x="808997" y="1729015"/>
            <a:ext cx="3162064" cy="298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837EED-E236-441F-BAB2-919C38AF9F41}"/>
              </a:ext>
            </a:extLst>
          </p:cNvPr>
          <p:cNvSpPr txBox="1"/>
          <p:nvPr/>
        </p:nvSpPr>
        <p:spPr>
          <a:xfrm>
            <a:off x="585107" y="4811486"/>
            <a:ext cx="3385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6.6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tuần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tự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tuần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lần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lượt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các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theo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trình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tự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từ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1 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3 </a:t>
            </a:r>
          </a:p>
        </p:txBody>
      </p:sp>
      <p:pic>
        <p:nvPicPr>
          <p:cNvPr id="29" name="Picture 28" descr="Shape, icon&#10;&#10;Description automatically generated">
            <a:extLst>
              <a:ext uri="{FF2B5EF4-FFF2-40B4-BE49-F238E27FC236}">
                <a16:creationId xmlns:a16="http://schemas.microsoft.com/office/drawing/2014/main" xmlns="" id="{F9882BE4-E4AB-4615-9FE2-54CD52DB7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565045"/>
            <a:ext cx="914400" cy="9144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xmlns="" id="{3EA3DABE-9D05-4A30-AEEE-FF202E135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565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3072"/>
          <a:stretch/>
        </p:blipFill>
        <p:spPr>
          <a:xfrm>
            <a:off x="291165" y="1729015"/>
            <a:ext cx="3679896" cy="3049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6.7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thiếu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172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thiếu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trả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lời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cộng</a:t>
            </a:r>
            <a:r>
              <a:rPr lang="en-US" sz="2800" dirty="0">
                <a:solidFill>
                  <a:srgbClr val="008000"/>
                </a:solidFill>
              </a:rPr>
              <a:t> 1 </a:t>
            </a:r>
            <a:r>
              <a:rPr lang="en-US" sz="2800" dirty="0" err="1">
                <a:solidFill>
                  <a:srgbClr val="008000"/>
                </a:solidFill>
              </a:rPr>
              <a:t>điểm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xmlns="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49646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496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788</Words>
  <Application>Microsoft Office PowerPoint</Application>
  <PresentationFormat>Custom</PresentationFormat>
  <Paragraphs>77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Thị Ngân</dc:creator>
  <cp:lastModifiedBy>Admin</cp:lastModifiedBy>
  <cp:revision>147</cp:revision>
  <dcterms:created xsi:type="dcterms:W3CDTF">2021-07-08T04:05:47Z</dcterms:created>
  <dcterms:modified xsi:type="dcterms:W3CDTF">2021-08-01T17:07:37Z</dcterms:modified>
</cp:coreProperties>
</file>